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71" r:id="rId3"/>
    <p:sldId id="280" r:id="rId4"/>
    <p:sldId id="272" r:id="rId5"/>
    <p:sldId id="273" r:id="rId6"/>
    <p:sldId id="274" r:id="rId7"/>
    <p:sldId id="281" r:id="rId8"/>
    <p:sldId id="275" r:id="rId9"/>
    <p:sldId id="282" r:id="rId10"/>
    <p:sldId id="276" r:id="rId11"/>
    <p:sldId id="283" r:id="rId12"/>
    <p:sldId id="277" r:id="rId13"/>
    <p:sldId id="278" r:id="rId14"/>
    <p:sldId id="284" r:id="rId15"/>
    <p:sldId id="267" r:id="rId16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D2DFE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70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7DAD4277-D57F-410E-BDFC-E2BBE88F1C90}" type="datetimeFigureOut">
              <a:rPr lang="cs-CZ"/>
              <a:pPr>
                <a:defRPr/>
              </a:pPr>
              <a:t>14.9.2012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 smtClean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F11A24CB-7998-4184-956C-876CEA97F01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2967100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7172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C3D509B6-7BED-4E87-8699-F65DAE72FF81}" type="slidenum">
              <a:rPr lang="cs-CZ" smtClean="0"/>
              <a:pPr eaLnBrk="1" hangingPunct="1"/>
              <a:t>1</a:t>
            </a:fld>
            <a:endParaRPr lang="cs-CZ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11A24CB-7998-4184-956C-876CEA97F01E}" type="slidenum">
              <a:rPr lang="cs-CZ" smtClean="0"/>
              <a:pPr>
                <a:defRPr/>
              </a:pPr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435952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11A24CB-7998-4184-956C-876CEA97F01E}" type="slidenum">
              <a:rPr lang="cs-CZ" smtClean="0"/>
              <a:pPr>
                <a:defRPr/>
              </a:pPr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9768950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11A24CB-7998-4184-956C-876CEA97F01E}" type="slidenum">
              <a:rPr lang="cs-CZ" smtClean="0"/>
              <a:pPr>
                <a:defRPr/>
              </a:pPr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5989767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11A24CB-7998-4184-956C-876CEA97F01E}" type="slidenum">
              <a:rPr lang="cs-CZ" smtClean="0"/>
              <a:pPr>
                <a:defRPr/>
              </a:pPr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4534885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11A24CB-7998-4184-956C-876CEA97F01E}" type="slidenum">
              <a:rPr lang="cs-CZ" smtClean="0"/>
              <a:pPr>
                <a:defRPr/>
              </a:pPr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110990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8196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2861F198-C4A1-43FD-A74F-C3DD5223D660}" type="slidenum">
              <a:rPr lang="cs-CZ" smtClean="0"/>
              <a:pPr eaLnBrk="1" hangingPunct="1"/>
              <a:t>15</a:t>
            </a:fld>
            <a:endParaRPr lang="cs-CZ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11A24CB-7998-4184-956C-876CEA97F01E}" type="slidenum">
              <a:rPr lang="cs-CZ" smtClean="0"/>
              <a:pPr>
                <a:defRPr/>
              </a:pPr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826776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11A24CB-7998-4184-956C-876CEA97F01E}" type="slidenum">
              <a:rPr lang="cs-CZ" smtClean="0"/>
              <a:pPr>
                <a:defRPr/>
              </a:pPr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474631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11A24CB-7998-4184-956C-876CEA97F01E}" type="slidenum">
              <a:rPr lang="cs-CZ" smtClean="0"/>
              <a:pPr>
                <a:defRPr/>
              </a:pPr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878251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11A24CB-7998-4184-956C-876CEA97F01E}" type="slidenum">
              <a:rPr lang="cs-CZ" smtClean="0"/>
              <a:pPr>
                <a:defRPr/>
              </a:pPr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5040246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11A24CB-7998-4184-956C-876CEA97F01E}" type="slidenum">
              <a:rPr lang="cs-CZ" smtClean="0"/>
              <a:pPr>
                <a:defRPr/>
              </a:pPr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1061374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11A24CB-7998-4184-956C-876CEA97F01E}" type="slidenum">
              <a:rPr lang="cs-CZ" smtClean="0"/>
              <a:pPr>
                <a:defRPr/>
              </a:pPr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0825471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11A24CB-7998-4184-956C-876CEA97F01E}" type="slidenum">
              <a:rPr lang="cs-CZ" smtClean="0"/>
              <a:pPr>
                <a:defRPr/>
              </a:pPr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1020618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11A24CB-7998-4184-956C-876CEA97F01E}" type="slidenum">
              <a:rPr lang="cs-CZ" smtClean="0"/>
              <a:pPr>
                <a:defRPr/>
              </a:pPr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659110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9" descr="linka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1663" y="3716338"/>
            <a:ext cx="5400675" cy="26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 smtClean="0"/>
              <a:t>Klepnutím lze upravit styl předlohy podnadpisů.</a:t>
            </a:r>
            <a:endParaRPr lang="cs-CZ" dirty="0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3A7ED6-F4B4-42A6-A5A8-689AC67CC0B7}" type="datetimeFigureOut">
              <a:rPr lang="cs-CZ"/>
              <a:pPr>
                <a:defRPr/>
              </a:pPr>
              <a:t>14.9.2012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27BBBF-CFF1-4E94-A749-E1402F0610B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27422958"/>
      </p:ext>
    </p:extLst>
  </p:cSld>
  <p:clrMapOvr>
    <a:masterClrMapping/>
  </p:clrMapOvr>
  <p:transition>
    <p:randomBar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65566" y="5157192"/>
            <a:ext cx="7812868" cy="566738"/>
          </a:xfrm>
        </p:spPr>
        <p:txBody>
          <a:bodyPr anchor="b"/>
          <a:lstStyle>
            <a:lvl1pPr algn="ctr">
              <a:defRPr sz="2000" b="1"/>
            </a:lvl1pPr>
          </a:lstStyle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47564" y="5864498"/>
            <a:ext cx="7848872" cy="804862"/>
          </a:xfrm>
        </p:spPr>
        <p:txBody>
          <a:bodyPr>
            <a:normAutofit/>
          </a:bodyPr>
          <a:lstStyle>
            <a:lvl1pPr marL="0" indent="0" algn="ctr">
              <a:buNone/>
              <a:defRPr sz="1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dirty="0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4192C7-764B-4F70-9A6E-6FE2578817AB}" type="datetimeFigureOut">
              <a:rPr lang="cs-CZ"/>
              <a:pPr>
                <a:defRPr/>
              </a:pPr>
              <a:t>14.9.2012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3B677E-D780-4E9B-A310-EE6ED425275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7098581"/>
      </p:ext>
    </p:extLst>
  </p:cSld>
  <p:clrMapOvr>
    <a:masterClrMapping/>
  </p:clrMapOvr>
  <p:transition>
    <p:randomBar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2783F3-FF0B-4F68-9F63-0F325A0EB422}" type="datetimeFigureOut">
              <a:rPr lang="cs-CZ"/>
              <a:pPr>
                <a:defRPr/>
              </a:pPr>
              <a:t>14.9.2012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AA2730-07D8-40FB-A7CE-9C2F3BCA1DC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0969262"/>
      </p:ext>
    </p:extLst>
  </p:cSld>
  <p:clrMapOvr>
    <a:masterClrMapping/>
  </p:clrMapOvr>
  <p:transition>
    <p:randomBar dir="vert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795165-16CF-4637-90D3-3098DFAD8B5D}" type="datetimeFigureOut">
              <a:rPr lang="cs-CZ"/>
              <a:pPr>
                <a:defRPr/>
              </a:pPr>
              <a:t>14.9.2012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2BB9D0-928D-4E3F-9BFD-832DCBE81DE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2831846"/>
      </p:ext>
    </p:extLst>
  </p:cSld>
  <p:clrMapOvr>
    <a:masterClrMapping/>
  </p:clrMapOvr>
  <p:transition>
    <p:randomBar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9" descr="linka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1530350"/>
            <a:ext cx="5399088" cy="2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41784"/>
            <a:ext cx="8229600" cy="1143000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/>
          <a:lstStyle>
            <a:lvl1pPr>
              <a:spcBef>
                <a:spcPts val="1800"/>
              </a:spcBef>
              <a:buClr>
                <a:schemeClr val="bg1">
                  <a:lumMod val="50000"/>
                </a:schemeClr>
              </a:buClr>
              <a:buSzPct val="100000"/>
              <a:buFont typeface="Wingdings" pitchFamily="2" charset="2"/>
              <a:buChar char="§"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spcBef>
                <a:spcPts val="0"/>
              </a:spcBef>
              <a:buClr>
                <a:schemeClr val="bg1">
                  <a:lumMod val="50000"/>
                </a:schemeClr>
              </a:buClr>
              <a:buSzPct val="60000"/>
              <a:buFont typeface="Wingdings 3" pitchFamily="18" charset="2"/>
              <a:buChar char=""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spcBef>
                <a:spcPts val="0"/>
              </a:spcBef>
              <a:buClr>
                <a:schemeClr val="bg1">
                  <a:lumMod val="50000"/>
                </a:schemeClr>
              </a:buClr>
              <a:buSzPct val="50000"/>
              <a:buFont typeface="Wingdings" pitchFamily="2" charset="2"/>
              <a:buChar char="q"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spcBef>
                <a:spcPts val="0"/>
              </a:spcBef>
              <a:buClr>
                <a:schemeClr val="bg1">
                  <a:lumMod val="50000"/>
                </a:schemeClr>
              </a:buClr>
              <a:buSzPct val="60000"/>
              <a:buFont typeface="Wingdings 3" pitchFamily="18" charset="2"/>
              <a:buChar char=""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spcBef>
                <a:spcPts val="0"/>
              </a:spcBef>
              <a:buClr>
                <a:schemeClr val="bg1">
                  <a:lumMod val="50000"/>
                </a:schemeClr>
              </a:buCl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B8A8CC-9BEB-45EA-B3C4-A4A81A8CA2E5}" type="datetimeFigureOut">
              <a:rPr lang="cs-CZ"/>
              <a:pPr>
                <a:defRPr/>
              </a:pPr>
              <a:t>14.9.2012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E25F4C-AEFE-49D5-BACC-54A7C67967B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35233883"/>
      </p:ext>
    </p:extLst>
  </p:cSld>
  <p:clrMapOvr>
    <a:masterClrMapping/>
  </p:clrMapOvr>
  <p:transition>
    <p:randomBar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41784"/>
            <a:ext cx="8229600" cy="1143000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/>
          <a:lstStyle>
            <a:lvl1pPr>
              <a:spcBef>
                <a:spcPts val="1800"/>
              </a:spcBef>
              <a:buClr>
                <a:schemeClr val="bg1">
                  <a:lumMod val="50000"/>
                </a:schemeClr>
              </a:buClr>
              <a:buSzPct val="100000"/>
              <a:buFont typeface="Wingdings" pitchFamily="2" charset="2"/>
              <a:buChar char="§"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spcBef>
                <a:spcPts val="0"/>
              </a:spcBef>
              <a:buClr>
                <a:schemeClr val="bg1">
                  <a:lumMod val="50000"/>
                </a:schemeClr>
              </a:buClr>
              <a:buSzPct val="60000"/>
              <a:buFont typeface="Wingdings 3" pitchFamily="18" charset="2"/>
              <a:buChar char=""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spcBef>
                <a:spcPts val="0"/>
              </a:spcBef>
              <a:buClr>
                <a:schemeClr val="bg1">
                  <a:lumMod val="50000"/>
                </a:schemeClr>
              </a:buClr>
              <a:buSzPct val="50000"/>
              <a:buFont typeface="Wingdings" pitchFamily="2" charset="2"/>
              <a:buChar char="q"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spcBef>
                <a:spcPts val="0"/>
              </a:spcBef>
              <a:buClr>
                <a:schemeClr val="bg1">
                  <a:lumMod val="50000"/>
                </a:schemeClr>
              </a:buClr>
              <a:buSzPct val="60000"/>
              <a:buFont typeface="Wingdings 3" pitchFamily="18" charset="2"/>
              <a:buChar char=""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spcBef>
                <a:spcPts val="0"/>
              </a:spcBef>
              <a:buClr>
                <a:schemeClr val="bg1">
                  <a:lumMod val="50000"/>
                </a:schemeClr>
              </a:buCl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BC6A4E-1442-4902-AF84-C8780D37B9E2}" type="datetimeFigureOut">
              <a:rPr lang="cs-CZ"/>
              <a:pPr>
                <a:defRPr/>
              </a:pPr>
              <a:t>14.9.2012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642AA0-1715-43CB-BBDA-4EF3EDEE9E4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41955207"/>
      </p:ext>
    </p:extLst>
  </p:cSld>
  <p:clrMapOvr>
    <a:masterClrMapping/>
  </p:clrMapOvr>
  <p:transition>
    <p:randomBar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26B717-C9CA-45B0-A7E3-8ED259B9BCE2}" type="datetimeFigureOut">
              <a:rPr lang="cs-CZ"/>
              <a:pPr>
                <a:defRPr/>
              </a:pPr>
              <a:t>14.9.2012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B56EEC-83C6-45A8-88D1-4B2C23CD35E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93820523"/>
      </p:ext>
    </p:extLst>
  </p:cSld>
  <p:clrMapOvr>
    <a:masterClrMapping/>
  </p:clrMapOvr>
  <p:transition>
    <p:randomBar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99D219-516E-48C9-B090-698297FEA174}" type="datetimeFigureOut">
              <a:rPr lang="cs-CZ"/>
              <a:pPr>
                <a:defRPr/>
              </a:pPr>
              <a:t>14.9.2012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6BACDC-1440-4710-B411-B51E9F66AA0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59970873"/>
      </p:ext>
    </p:extLst>
  </p:cSld>
  <p:clrMapOvr>
    <a:masterClrMapping/>
  </p:clrMapOvr>
  <p:transition>
    <p:randomBar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D3AC43-67C7-4B82-8D19-EBAD5F3AC7A6}" type="datetimeFigureOut">
              <a:rPr lang="cs-CZ"/>
              <a:pPr>
                <a:defRPr/>
              </a:pPr>
              <a:t>14.9.2012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733A5C-1E13-4914-8EDC-A2723F3E774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71713581"/>
      </p:ext>
    </p:extLst>
  </p:cSld>
  <p:clrMapOvr>
    <a:masterClrMapping/>
  </p:clrMapOvr>
  <p:transition>
    <p:randomBar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6B0541-7C1E-4324-90FA-7B81A5FB8C11}" type="datetimeFigureOut">
              <a:rPr lang="cs-CZ"/>
              <a:pPr>
                <a:defRPr/>
              </a:pPr>
              <a:t>14.9.2012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E08178-E998-4D5F-8CF4-4B577FCAA73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18554719"/>
      </p:ext>
    </p:extLst>
  </p:cSld>
  <p:clrMapOvr>
    <a:masterClrMapping/>
  </p:clrMapOvr>
  <p:transition>
    <p:randomBar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A0C4F8-9C11-4CD9-9362-4B4328E481A9}" type="datetimeFigureOut">
              <a:rPr lang="cs-CZ"/>
              <a:pPr>
                <a:defRPr/>
              </a:pPr>
              <a:t>14.9.2012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5CDC77-81C0-4B67-B160-53075FF467F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60994902"/>
      </p:ext>
    </p:extLst>
  </p:cSld>
  <p:clrMapOvr>
    <a:masterClrMapping/>
  </p:clrMapOvr>
  <p:transition>
    <p:randomBar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E43AA0-7BD2-4041-A542-959067E64BF4}" type="datetimeFigureOut">
              <a:rPr lang="cs-CZ"/>
              <a:pPr>
                <a:defRPr/>
              </a:pPr>
              <a:t>14.9.2012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8B1E32-8BD9-499C-8EAA-321FC15C4CA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6459747"/>
      </p:ext>
    </p:extLst>
  </p:cSld>
  <p:clrMapOvr>
    <a:masterClrMapping/>
  </p:clrMapOvr>
  <p:transition>
    <p:randomBar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341313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39C1402-66B2-412D-BD62-DA0F3104520B}" type="datetimeFigureOut">
              <a:rPr lang="cs-CZ"/>
              <a:pPr>
                <a:defRPr/>
              </a:pPr>
              <a:t>14.9.2012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A76E9B8-DF96-47C8-B5A1-75E84EE6042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pic>
        <p:nvPicPr>
          <p:cNvPr id="1031" name="Picture 2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271" t="16800" r="46136" b="55481"/>
          <a:stretch>
            <a:fillRect/>
          </a:stretch>
        </p:blipFill>
        <p:spPr bwMode="auto">
          <a:xfrm>
            <a:off x="52388" y="36513"/>
            <a:ext cx="576262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Obrázek 10" descr="linka.png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263" y="644525"/>
            <a:ext cx="26987" cy="540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Obrázek 12" descr="linka.png"/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875" y="330200"/>
            <a:ext cx="5400675" cy="2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46" r:id="rId1"/>
    <p:sldLayoutId id="2147483847" r:id="rId2"/>
    <p:sldLayoutId id="2147483836" r:id="rId3"/>
    <p:sldLayoutId id="2147483837" r:id="rId4"/>
    <p:sldLayoutId id="2147483838" r:id="rId5"/>
    <p:sldLayoutId id="2147483839" r:id="rId6"/>
    <p:sldLayoutId id="2147483840" r:id="rId7"/>
    <p:sldLayoutId id="2147483841" r:id="rId8"/>
    <p:sldLayoutId id="2147483842" r:id="rId9"/>
    <p:sldLayoutId id="2147483843" r:id="rId10"/>
    <p:sldLayoutId id="2147483844" r:id="rId11"/>
    <p:sldLayoutId id="2147483845" r:id="rId12"/>
  </p:sldLayoutIdLst>
  <p:transition>
    <p:randomBar dir="vert"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37609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rgbClr val="0070C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rgbClr val="0070C0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rgbClr val="0070C0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rgbClr val="0070C0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rgbClr val="0070C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57200" y="341313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cs-CZ" b="1" dirty="0" smtClean="0"/>
              <a:t>Komplexní čísla - 1</a:t>
            </a:r>
            <a:endParaRPr lang="cs-CZ" b="1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550"/>
          </a:xfrm>
        </p:spPr>
        <p:txBody>
          <a:bodyPr/>
          <a:lstStyle/>
          <a:p>
            <a:pPr>
              <a:defRPr/>
            </a:pPr>
            <a:endParaRPr lang="cs-CZ" dirty="0"/>
          </a:p>
        </p:txBody>
      </p:sp>
      <p:sp>
        <p:nvSpPr>
          <p:cNvPr id="2" name="TextovéPole 1"/>
          <p:cNvSpPr txBox="1"/>
          <p:nvPr/>
        </p:nvSpPr>
        <p:spPr>
          <a:xfrm>
            <a:off x="7150100" y="115888"/>
            <a:ext cx="1887538" cy="2762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cs-CZ" sz="1200" dirty="0">
                <a:solidFill>
                  <a:schemeClr val="bg1">
                    <a:lumMod val="65000"/>
                  </a:schemeClr>
                </a:solidFill>
              </a:rPr>
              <a:t>VY_32_INOVACE_20-01</a:t>
            </a: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Příklad 3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Ověř </a:t>
            </a:r>
            <a:r>
              <a:rPr lang="cs-CZ" b="1" dirty="0"/>
              <a:t>dosazením, že </a:t>
            </a:r>
            <a:r>
              <a:rPr lang="cs-CZ" b="1" dirty="0" smtClean="0"/>
              <a:t>výrazy</a:t>
            </a:r>
            <a:br>
              <a:rPr lang="cs-CZ" b="1" dirty="0" smtClean="0"/>
            </a:br>
            <a:r>
              <a:rPr lang="cs-CZ" b="1" dirty="0" smtClean="0"/>
              <a:t>x</a:t>
            </a:r>
            <a:r>
              <a:rPr lang="cs-CZ" b="1" baseline="-25000" dirty="0" smtClean="0"/>
              <a:t>1 </a:t>
            </a:r>
            <a:r>
              <a:rPr lang="cs-CZ" b="1" dirty="0"/>
              <a:t>= 1 + 5i a x</a:t>
            </a:r>
            <a:r>
              <a:rPr lang="cs-CZ" b="1" baseline="-25000" dirty="0"/>
              <a:t>2</a:t>
            </a:r>
            <a:r>
              <a:rPr lang="cs-CZ" b="1" dirty="0"/>
              <a:t> = 1 – 5i jsou řešením</a:t>
            </a:r>
            <a:br>
              <a:rPr lang="cs-CZ" b="1" dirty="0"/>
            </a:br>
            <a:r>
              <a:rPr lang="cs-CZ" b="1" dirty="0"/>
              <a:t>rovnice x</a:t>
            </a:r>
            <a:r>
              <a:rPr lang="cs-CZ" b="1" baseline="30000" dirty="0"/>
              <a:t>2 </a:t>
            </a:r>
            <a:r>
              <a:rPr lang="cs-CZ" b="1" dirty="0"/>
              <a:t>– 2x + 26 = 0</a:t>
            </a:r>
          </a:p>
          <a:p>
            <a:r>
              <a:rPr lang="cs-CZ" b="1" dirty="0"/>
              <a:t>První kořen: ( 1 + 5i ) ( 1 + 5i ) – 2 ( 1 + 5i ) + 26 </a:t>
            </a:r>
            <a:r>
              <a:rPr lang="cs-CZ" b="1" dirty="0" smtClean="0"/>
              <a:t>= ( </a:t>
            </a:r>
            <a:r>
              <a:rPr lang="cs-CZ" b="1" dirty="0"/>
              <a:t>1 + 10i + 25i</a:t>
            </a:r>
            <a:r>
              <a:rPr lang="cs-CZ" b="1" baseline="30000" dirty="0"/>
              <a:t>2</a:t>
            </a:r>
            <a:r>
              <a:rPr lang="cs-CZ" b="1" dirty="0"/>
              <a:t> ) -2 – 10i + 26 =</a:t>
            </a:r>
            <a:br>
              <a:rPr lang="cs-CZ" b="1" dirty="0"/>
            </a:br>
            <a:r>
              <a:rPr lang="cs-CZ" b="1" dirty="0"/>
              <a:t>1 + 10i -25 -2 – 10i + 26 = 0 </a:t>
            </a: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/>
              <a:t/>
            </a:r>
            <a:br>
              <a:rPr lang="cs-CZ" b="1" dirty="0"/>
            </a:br>
            <a:r>
              <a:rPr lang="cs-CZ" b="1" dirty="0"/>
              <a:t>ano platí rovnost levé a pravé strany</a:t>
            </a:r>
          </a:p>
          <a:p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18525958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Příklad 3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Druhý kořen: </a:t>
            </a:r>
            <a:endParaRPr lang="cs-CZ" b="1" dirty="0" smtClean="0"/>
          </a:p>
          <a:p>
            <a:r>
              <a:rPr lang="cs-CZ" b="1" dirty="0" smtClean="0"/>
              <a:t>( </a:t>
            </a:r>
            <a:r>
              <a:rPr lang="cs-CZ" b="1" dirty="0"/>
              <a:t>1 – 5i ) ( 1- 5i ) – 2 ( 1 – 5i ) + 26 </a:t>
            </a:r>
            <a:r>
              <a:rPr lang="cs-CZ" b="1" dirty="0" smtClean="0"/>
              <a:t>=</a:t>
            </a:r>
          </a:p>
          <a:p>
            <a:r>
              <a:rPr lang="cs-CZ" b="1" dirty="0" smtClean="0"/>
              <a:t>( </a:t>
            </a:r>
            <a:r>
              <a:rPr lang="cs-CZ" b="1" dirty="0"/>
              <a:t>1 – 10i + 25i</a:t>
            </a:r>
            <a:r>
              <a:rPr lang="cs-CZ" b="1" baseline="30000" dirty="0"/>
              <a:t>2</a:t>
            </a:r>
            <a:r>
              <a:rPr lang="cs-CZ" b="1" dirty="0"/>
              <a:t> ) – 2 + 10i + 26 =</a:t>
            </a:r>
            <a:br>
              <a:rPr lang="cs-CZ" b="1" dirty="0"/>
            </a:br>
            <a:r>
              <a:rPr lang="cs-CZ" b="1" dirty="0"/>
              <a:t>  1 – 10i -25 -2 + 10i + 26 = 0 </a:t>
            </a:r>
            <a:endParaRPr lang="cs-CZ" b="1" dirty="0" smtClean="0"/>
          </a:p>
          <a:p>
            <a:r>
              <a:rPr lang="cs-CZ" b="1" dirty="0" smtClean="0"/>
              <a:t>ano </a:t>
            </a:r>
            <a:r>
              <a:rPr lang="cs-CZ" b="1" dirty="0"/>
              <a:t>platí rovnost levé a pravé strany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99595129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Příklad 4</a:t>
            </a:r>
            <a:endParaRPr lang="cs-CZ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cs-CZ" b="1" dirty="0" smtClean="0"/>
                  <a:t>Pomocí </a:t>
                </a:r>
                <a:r>
                  <a:rPr lang="cs-CZ" b="1" dirty="0"/>
                  <a:t>vlastností čísla i vyřešte rovnici:</a:t>
                </a:r>
                <a:br>
                  <a:rPr lang="cs-CZ" b="1" dirty="0"/>
                </a:br>
                <a:r>
                  <a:rPr lang="cs-CZ" b="1" dirty="0"/>
                  <a:t>9x</a:t>
                </a:r>
                <a:r>
                  <a:rPr lang="cs-CZ" b="1" baseline="30000" dirty="0"/>
                  <a:t>2</a:t>
                </a:r>
                <a:r>
                  <a:rPr lang="cs-CZ" b="1" dirty="0"/>
                  <a:t> – 6x + 5 = 0</a:t>
                </a:r>
              </a:p>
              <a:p>
                <a:r>
                  <a:rPr lang="cs-CZ" b="1" dirty="0"/>
                  <a:t>Řešení : </a:t>
                </a:r>
                <a14:m>
                  <m:oMath xmlns:m="http://schemas.openxmlformats.org/officeDocument/2006/math">
                    <m:r>
                      <a:rPr lang="cs-CZ" b="1" i="1">
                        <a:latin typeface="Cambria Math"/>
                      </a:rPr>
                      <m:t>𝒙</m:t>
                    </m:r>
                    <m:r>
                      <a:rPr lang="cs-CZ" b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cs-CZ" b="1" i="1">
                            <a:latin typeface="Cambria Math"/>
                          </a:rPr>
                        </m:ctrlPr>
                      </m:fPr>
                      <m:num>
                        <m:r>
                          <a:rPr lang="cs-CZ" b="1" i="1">
                            <a:latin typeface="Cambria Math"/>
                          </a:rPr>
                          <m:t>−</m:t>
                        </m:r>
                        <m:r>
                          <a:rPr lang="cs-CZ" b="1" i="1">
                            <a:latin typeface="Cambria Math"/>
                          </a:rPr>
                          <m:t>𝒃</m:t>
                        </m:r>
                        <m:r>
                          <a:rPr lang="cs-CZ" b="1">
                            <a:latin typeface="Cambria Math"/>
                          </a:rPr>
                          <m:t>±</m:t>
                        </m:r>
                        <m:rad>
                          <m:radPr>
                            <m:degHide m:val="on"/>
                            <m:ctrlPr>
                              <a:rPr lang="cs-CZ" b="1" i="1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sSup>
                              <m:sSupPr>
                                <m:ctrlPr>
                                  <a:rPr lang="cs-CZ" b="1" i="1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cs-CZ" b="1" i="1">
                                    <a:latin typeface="Cambria Math"/>
                                  </a:rPr>
                                  <m:t>𝒃</m:t>
                                </m:r>
                              </m:e>
                              <m:sup>
                                <m:r>
                                  <a:rPr lang="cs-CZ" b="1" i="1">
                                    <a:latin typeface="Cambria Math"/>
                                  </a:rPr>
                                  <m:t>𝟐</m:t>
                                </m:r>
                              </m:sup>
                            </m:sSup>
                            <m:r>
                              <a:rPr lang="cs-CZ" b="1" i="1">
                                <a:latin typeface="Cambria Math"/>
                              </a:rPr>
                              <m:t>−</m:t>
                            </m:r>
                            <m:r>
                              <a:rPr lang="cs-CZ" b="1" i="1">
                                <a:latin typeface="Cambria Math"/>
                              </a:rPr>
                              <m:t>𝟒</m:t>
                            </m:r>
                            <m:r>
                              <a:rPr lang="cs-CZ" b="1" i="1">
                                <a:latin typeface="Cambria Math"/>
                              </a:rPr>
                              <m:t>𝒂𝒄</m:t>
                            </m:r>
                          </m:e>
                        </m:rad>
                      </m:num>
                      <m:den>
                        <m:r>
                          <a:rPr lang="cs-CZ" b="1" i="1">
                            <a:latin typeface="Cambria Math"/>
                          </a:rPr>
                          <m:t>𝟐</m:t>
                        </m:r>
                        <m:r>
                          <a:rPr lang="cs-CZ" b="1" i="1">
                            <a:latin typeface="Cambria Math"/>
                          </a:rPr>
                          <m:t>𝒂</m:t>
                        </m:r>
                      </m:den>
                    </m:f>
                    <m:r>
                      <a:rPr lang="cs-CZ" b="1" i="1">
                        <a:latin typeface="Cambria Math"/>
                      </a:rPr>
                      <m:t>=</m:t>
                    </m:r>
                  </m:oMath>
                </a14:m>
                <a:r>
                  <a:rPr lang="cs-CZ" b="1" dirty="0" smtClean="0"/>
                  <a:t/>
                </a:r>
                <a:br>
                  <a:rPr lang="cs-CZ" b="1" dirty="0" smtClean="0"/>
                </a:br>
                <a:r>
                  <a:rPr lang="cs-CZ" b="1" dirty="0" smtClean="0"/>
                  <a:t/>
                </a:r>
                <a:br>
                  <a:rPr lang="cs-CZ" b="1" dirty="0" smtClean="0"/>
                </a:br>
                <a14:m>
                  <m:oMath xmlns:m="http://schemas.openxmlformats.org/officeDocument/2006/math">
                    <m:f>
                      <m:fPr>
                        <m:ctrlPr>
                          <a:rPr lang="cs-CZ" b="1" i="1">
                            <a:latin typeface="Cambria Math"/>
                          </a:rPr>
                        </m:ctrlPr>
                      </m:fPr>
                      <m:num>
                        <m:r>
                          <a:rPr lang="cs-CZ" b="1" i="1">
                            <a:latin typeface="Cambria Math"/>
                          </a:rPr>
                          <m:t>−</m:t>
                        </m:r>
                        <m:r>
                          <a:rPr lang="cs-CZ" b="1">
                            <a:latin typeface="Cambria Math"/>
                          </a:rPr>
                          <m:t>(</m:t>
                        </m:r>
                        <m:r>
                          <a:rPr lang="cs-CZ" b="1" i="1">
                            <a:latin typeface="Cambria Math"/>
                          </a:rPr>
                          <m:t>−</m:t>
                        </m:r>
                        <m:r>
                          <a:rPr lang="cs-CZ" b="1" i="1">
                            <a:latin typeface="Cambria Math"/>
                          </a:rPr>
                          <m:t>𝟔</m:t>
                        </m:r>
                        <m:r>
                          <a:rPr lang="cs-CZ" b="1">
                            <a:latin typeface="Cambria Math"/>
                          </a:rPr>
                          <m:t>)±</m:t>
                        </m:r>
                        <m:rad>
                          <m:radPr>
                            <m:degHide m:val="on"/>
                            <m:ctrlPr>
                              <a:rPr lang="cs-CZ" b="1" i="1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cs-CZ" b="1" i="1">
                                <a:latin typeface="Cambria Math"/>
                              </a:rPr>
                              <m:t>𝟑𝟔</m:t>
                            </m:r>
                            <m:r>
                              <a:rPr lang="cs-CZ" b="1" i="1">
                                <a:latin typeface="Cambria Math"/>
                              </a:rPr>
                              <m:t> −</m:t>
                            </m:r>
                            <m:r>
                              <a:rPr lang="cs-CZ" b="1" i="1" smtClean="0">
                                <a:latin typeface="Cambria Math"/>
                              </a:rPr>
                              <m:t>𝟏𝟖𝟎</m:t>
                            </m:r>
                          </m:e>
                        </m:rad>
                      </m:num>
                      <m:den>
                        <m:r>
                          <a:rPr lang="cs-CZ" b="1" i="1">
                            <a:latin typeface="Cambria Math"/>
                          </a:rPr>
                          <m:t>𝟏𝟖</m:t>
                        </m:r>
                      </m:den>
                    </m:f>
                    <m:r>
                      <a:rPr lang="cs-CZ" b="1" i="1">
                        <a:latin typeface="Cambria Math"/>
                      </a:rPr>
                      <m:t>= </m:t>
                    </m:r>
                  </m:oMath>
                </a14:m>
                <a:r>
                  <a:rPr lang="cs-CZ" b="1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b="1" i="1">
                            <a:latin typeface="Cambria Math"/>
                          </a:rPr>
                        </m:ctrlPr>
                      </m:fPr>
                      <m:num>
                        <m:r>
                          <a:rPr lang="cs-CZ" b="1" i="1">
                            <a:latin typeface="Cambria Math"/>
                          </a:rPr>
                          <m:t>𝟔</m:t>
                        </m:r>
                        <m:r>
                          <a:rPr lang="cs-CZ" b="1">
                            <a:latin typeface="Cambria Math"/>
                          </a:rPr>
                          <m:t>±</m:t>
                        </m:r>
                        <m:r>
                          <a:rPr lang="cs-CZ" b="1" i="1">
                            <a:latin typeface="Cambria Math"/>
                          </a:rPr>
                          <m:t>𝟏𝟐</m:t>
                        </m:r>
                        <m:r>
                          <a:rPr lang="cs-CZ" b="1" i="1">
                            <a:latin typeface="Cambria Math"/>
                          </a:rPr>
                          <m:t>𝒊</m:t>
                        </m:r>
                      </m:num>
                      <m:den>
                        <m:r>
                          <a:rPr lang="cs-CZ" b="1" i="1">
                            <a:latin typeface="Cambria Math"/>
                          </a:rPr>
                          <m:t>𝟏𝟖</m:t>
                        </m:r>
                      </m:den>
                    </m:f>
                  </m:oMath>
                </a14:m>
                <a:r>
                  <a:rPr lang="cs-CZ" b="1" dirty="0"/>
                  <a:t>  </a:t>
                </a:r>
              </a:p>
              <a:p>
                <a:r>
                  <a:rPr lang="cs-CZ" b="1" dirty="0"/>
                  <a:t> Je tedy x</a:t>
                </a:r>
                <a:r>
                  <a:rPr lang="cs-CZ" b="1" baseline="-25000" dirty="0"/>
                  <a:t>1</a:t>
                </a:r>
                <a:r>
                  <a:rPr lang="cs-CZ" b="1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b="1" i="1">
                            <a:latin typeface="Cambria Math"/>
                          </a:rPr>
                        </m:ctrlPr>
                      </m:fPr>
                      <m:num>
                        <m:r>
                          <a:rPr lang="cs-CZ" b="1" i="1">
                            <a:latin typeface="Cambria Math"/>
                          </a:rPr>
                          <m:t>𝟏</m:t>
                        </m:r>
                      </m:num>
                      <m:den>
                        <m:r>
                          <a:rPr lang="cs-CZ" b="1" i="1">
                            <a:latin typeface="Cambria Math"/>
                          </a:rPr>
                          <m:t>𝟑</m:t>
                        </m:r>
                      </m:den>
                    </m:f>
                    <m:r>
                      <a:rPr lang="cs-CZ" b="1" i="1">
                        <a:latin typeface="Cambria Math"/>
                      </a:rPr>
                      <m:t>+ </m:t>
                    </m:r>
                    <m:f>
                      <m:fPr>
                        <m:ctrlPr>
                          <a:rPr lang="cs-CZ" b="1" i="1">
                            <a:latin typeface="Cambria Math"/>
                          </a:rPr>
                        </m:ctrlPr>
                      </m:fPr>
                      <m:num>
                        <m:r>
                          <a:rPr lang="cs-CZ" b="1" i="1">
                            <a:latin typeface="Cambria Math"/>
                          </a:rPr>
                          <m:t>𝟐</m:t>
                        </m:r>
                        <m:r>
                          <a:rPr lang="cs-CZ" b="1" i="1">
                            <a:latin typeface="Cambria Math"/>
                          </a:rPr>
                          <m:t>𝒊</m:t>
                        </m:r>
                      </m:num>
                      <m:den>
                        <m:r>
                          <a:rPr lang="cs-CZ" b="1" i="1">
                            <a:latin typeface="Cambria Math"/>
                          </a:rPr>
                          <m:t>𝟑</m:t>
                        </m:r>
                      </m:den>
                    </m:f>
                  </m:oMath>
                </a14:m>
                <a:r>
                  <a:rPr lang="cs-CZ" b="1" dirty="0"/>
                  <a:t>  a x</a:t>
                </a:r>
                <a:r>
                  <a:rPr lang="cs-CZ" b="1" baseline="-25000" dirty="0"/>
                  <a:t>2</a:t>
                </a:r>
                <a:r>
                  <a:rPr lang="cs-CZ" b="1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b="1" i="1">
                            <a:latin typeface="Cambria Math"/>
                          </a:rPr>
                        </m:ctrlPr>
                      </m:fPr>
                      <m:num>
                        <m:r>
                          <a:rPr lang="cs-CZ" b="1" i="1">
                            <a:latin typeface="Cambria Math"/>
                          </a:rPr>
                          <m:t>𝟏</m:t>
                        </m:r>
                      </m:num>
                      <m:den>
                        <m:r>
                          <a:rPr lang="cs-CZ" b="1" i="1">
                            <a:latin typeface="Cambria Math"/>
                          </a:rPr>
                          <m:t>𝟑</m:t>
                        </m:r>
                      </m:den>
                    </m:f>
                    <m:r>
                      <a:rPr lang="cs-CZ" b="1" i="1">
                        <a:latin typeface="Cambria Math"/>
                      </a:rPr>
                      <m:t>− </m:t>
                    </m:r>
                    <m:f>
                      <m:fPr>
                        <m:ctrlPr>
                          <a:rPr lang="cs-CZ" b="1" i="1">
                            <a:latin typeface="Cambria Math"/>
                          </a:rPr>
                        </m:ctrlPr>
                      </m:fPr>
                      <m:num>
                        <m:r>
                          <a:rPr lang="cs-CZ" b="1" i="1">
                            <a:latin typeface="Cambria Math"/>
                          </a:rPr>
                          <m:t>𝟐</m:t>
                        </m:r>
                        <m:r>
                          <a:rPr lang="cs-CZ" b="1" i="1">
                            <a:latin typeface="Cambria Math"/>
                          </a:rPr>
                          <m:t>𝒊</m:t>
                        </m:r>
                      </m:num>
                      <m:den>
                        <m:r>
                          <a:rPr lang="cs-CZ" b="1" i="1">
                            <a:latin typeface="Cambria Math"/>
                          </a:rPr>
                          <m:t>𝟑</m:t>
                        </m:r>
                      </m:den>
                    </m:f>
                  </m:oMath>
                </a14:m>
                <a:r>
                  <a:rPr lang="cs-CZ" b="1" dirty="0"/>
                  <a:t>   </a:t>
                </a:r>
              </a:p>
              <a:p>
                <a:r>
                  <a:rPr lang="cs-CZ" b="1" dirty="0"/>
                  <a:t>Závěrečné shrnutí:</a:t>
                </a:r>
                <a:endParaRPr lang="cs-CZ" dirty="0"/>
              </a:p>
              <a:p>
                <a:r>
                  <a:rPr lang="cs-CZ" b="1" dirty="0"/>
                  <a:t>Komplexním číslem nazýváme výraz ve tvaru a + </a:t>
                </a:r>
                <a:r>
                  <a:rPr lang="cs-CZ" b="1" dirty="0" err="1"/>
                  <a:t>b</a:t>
                </a:r>
                <a:r>
                  <a:rPr lang="cs-CZ" b="1" i="1" dirty="0" err="1"/>
                  <a:t>i</a:t>
                </a:r>
                <a:r>
                  <a:rPr lang="cs-CZ" b="1" dirty="0"/>
                  <a:t>, kde a, b jsou reálná čísla</a:t>
                </a:r>
                <a:br>
                  <a:rPr lang="cs-CZ" b="1" dirty="0"/>
                </a:br>
                <a:r>
                  <a:rPr lang="cs-CZ" b="1" dirty="0"/>
                  <a:t>a i je číslo, pro které platí </a:t>
                </a:r>
                <a:r>
                  <a:rPr lang="cs-CZ" b="1" i="1" dirty="0"/>
                  <a:t>i</a:t>
                </a:r>
                <a:r>
                  <a:rPr lang="cs-CZ" b="1" baseline="30000" dirty="0"/>
                  <a:t>2</a:t>
                </a:r>
                <a:r>
                  <a:rPr lang="cs-CZ" b="1" dirty="0"/>
                  <a:t> = -1. V tomto komplexním čísle se nazývá:</a:t>
                </a:r>
                <a:endParaRPr lang="cs-CZ" dirty="0"/>
              </a:p>
              <a:p>
                <a:r>
                  <a:rPr lang="cs-CZ" b="1" dirty="0"/>
                  <a:t/>
                </a:r>
                <a:br>
                  <a:rPr lang="cs-CZ" b="1" dirty="0"/>
                </a:br>
                <a:r>
                  <a:rPr lang="cs-CZ" b="1" dirty="0"/>
                  <a:t>   číslo a reálná část ( reálná složka )‘</a:t>
                </a:r>
                <a:br>
                  <a:rPr lang="cs-CZ" b="1" dirty="0"/>
                </a:br>
                <a:r>
                  <a:rPr lang="cs-CZ" b="1" dirty="0"/>
                  <a:t>   číslo b imaginární část ( imaginární složka )</a:t>
                </a:r>
                <a:br>
                  <a:rPr lang="cs-CZ" b="1" dirty="0"/>
                </a:br>
                <a:r>
                  <a:rPr lang="cs-CZ" b="1" dirty="0"/>
                  <a:t>   číslo </a:t>
                </a:r>
                <a:r>
                  <a:rPr lang="cs-CZ" b="1" i="1" dirty="0"/>
                  <a:t>i</a:t>
                </a:r>
                <a:r>
                  <a:rPr lang="cs-CZ" b="1" dirty="0"/>
                  <a:t> imaginární jednotka.</a:t>
                </a:r>
                <a:endParaRPr lang="cs-CZ" dirty="0"/>
              </a:p>
              <a:p>
                <a:r>
                  <a:rPr lang="cs-CZ" b="1" dirty="0"/>
                  <a:t>Množinu komplexních čísel značíme C, komplexní čísla většinou z.</a:t>
                </a:r>
                <a:endParaRPr lang="cs-CZ" dirty="0"/>
              </a:p>
              <a:p>
                <a:r>
                  <a:rPr lang="cs-CZ" b="1" dirty="0"/>
                  <a:t>Zápis a + </a:t>
                </a:r>
                <a:r>
                  <a:rPr lang="cs-CZ" b="1" dirty="0" err="1"/>
                  <a:t>b</a:t>
                </a:r>
                <a:r>
                  <a:rPr lang="cs-CZ" b="1" i="1" dirty="0" err="1"/>
                  <a:t>i</a:t>
                </a:r>
                <a:r>
                  <a:rPr lang="cs-CZ" b="1" dirty="0"/>
                  <a:t> nazýváme algebraický tvar komplexního čísla.</a:t>
                </a:r>
                <a:endParaRPr lang="cs-CZ" dirty="0"/>
              </a:p>
              <a:p>
                <a:endParaRPr lang="cs-CZ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1630" t="-1658" r="-519" b="-151786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41934386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Závěr lekce 1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2095500"/>
            <a:ext cx="8229600" cy="4781128"/>
          </a:xfrm>
        </p:spPr>
        <p:txBody>
          <a:bodyPr/>
          <a:lstStyle/>
          <a:p>
            <a:r>
              <a:rPr lang="cs-CZ" b="1" dirty="0" smtClean="0"/>
              <a:t>Závěrečné </a:t>
            </a:r>
            <a:r>
              <a:rPr lang="cs-CZ" b="1" dirty="0"/>
              <a:t>shrnutí:</a:t>
            </a:r>
            <a:endParaRPr lang="cs-CZ" dirty="0"/>
          </a:p>
          <a:p>
            <a:r>
              <a:rPr lang="cs-CZ" b="1" dirty="0"/>
              <a:t>Komplexním číslem nazýváme </a:t>
            </a:r>
            <a:r>
              <a:rPr lang="cs-CZ" b="1" dirty="0" smtClean="0"/>
              <a:t>výraz</a:t>
            </a:r>
            <a:br>
              <a:rPr lang="cs-CZ" b="1" dirty="0" smtClean="0"/>
            </a:br>
            <a:r>
              <a:rPr lang="cs-CZ" b="1" dirty="0" smtClean="0"/>
              <a:t>ve </a:t>
            </a:r>
            <a:r>
              <a:rPr lang="cs-CZ" b="1" dirty="0"/>
              <a:t>tvaru a + </a:t>
            </a:r>
            <a:r>
              <a:rPr lang="cs-CZ" b="1" dirty="0" err="1"/>
              <a:t>b</a:t>
            </a:r>
            <a:r>
              <a:rPr lang="cs-CZ" b="1" i="1" dirty="0" err="1"/>
              <a:t>i</a:t>
            </a:r>
            <a:r>
              <a:rPr lang="cs-CZ" b="1" dirty="0"/>
              <a:t>, kde a, b jsou reálná čísla</a:t>
            </a:r>
            <a:br>
              <a:rPr lang="cs-CZ" b="1" dirty="0"/>
            </a:br>
            <a:r>
              <a:rPr lang="cs-CZ" b="1" dirty="0"/>
              <a:t>a i je číslo, pro které platí </a:t>
            </a:r>
            <a:r>
              <a:rPr lang="cs-CZ" b="1" i="1" dirty="0"/>
              <a:t>i</a:t>
            </a:r>
            <a:r>
              <a:rPr lang="cs-CZ" b="1" baseline="30000" dirty="0"/>
              <a:t>2</a:t>
            </a:r>
            <a:r>
              <a:rPr lang="cs-CZ" b="1" dirty="0"/>
              <a:t> = -1. V tomto komplexním čísle se nazývá:</a:t>
            </a:r>
            <a:endParaRPr lang="cs-CZ" dirty="0"/>
          </a:p>
          <a:p>
            <a:r>
              <a:rPr lang="cs-CZ" b="1" dirty="0" smtClean="0"/>
              <a:t>   </a:t>
            </a:r>
            <a:r>
              <a:rPr lang="cs-CZ" b="1" dirty="0"/>
              <a:t>číslo a reálná část ( reálná složka </a:t>
            </a:r>
            <a:r>
              <a:rPr lang="cs-CZ" b="1" dirty="0" smtClean="0"/>
              <a:t>)</a:t>
            </a:r>
            <a:r>
              <a:rPr lang="cs-CZ" b="1" dirty="0"/>
              <a:t/>
            </a:r>
            <a:br>
              <a:rPr lang="cs-CZ" b="1" dirty="0"/>
            </a:br>
            <a:r>
              <a:rPr lang="cs-CZ" b="1" dirty="0"/>
              <a:t>   číslo b imaginární část ( imaginární složka )</a:t>
            </a:r>
            <a:br>
              <a:rPr lang="cs-CZ" b="1" dirty="0"/>
            </a:br>
            <a:r>
              <a:rPr lang="cs-CZ" b="1" dirty="0"/>
              <a:t>   číslo </a:t>
            </a:r>
            <a:r>
              <a:rPr lang="cs-CZ" b="1" i="1" dirty="0"/>
              <a:t>i</a:t>
            </a:r>
            <a:r>
              <a:rPr lang="cs-CZ" b="1" dirty="0"/>
              <a:t> imaginární jednotka.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76752271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Závěr lekce 1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Množinu komplexních čísel značíme C, komplexní čísla většinou z.</a:t>
            </a:r>
            <a:endParaRPr lang="cs-CZ" dirty="0"/>
          </a:p>
          <a:p>
            <a:r>
              <a:rPr lang="cs-CZ" b="1" dirty="0"/>
              <a:t>Zápis a + </a:t>
            </a:r>
            <a:r>
              <a:rPr lang="cs-CZ" b="1" dirty="0" err="1"/>
              <a:t>b</a:t>
            </a:r>
            <a:r>
              <a:rPr lang="cs-CZ" b="1" i="1" dirty="0" err="1"/>
              <a:t>i</a:t>
            </a:r>
            <a:r>
              <a:rPr lang="cs-CZ" b="1" dirty="0"/>
              <a:t> nazýváme algebraický tvar komplexního čísla.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53828574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 b="1" dirty="0" smtClean="0">
                <a:solidFill>
                  <a:srgbClr val="376092"/>
                </a:solidFill>
              </a:rPr>
              <a:t>Děkuji za pozornost.</a:t>
            </a:r>
          </a:p>
        </p:txBody>
      </p:sp>
      <p:sp>
        <p:nvSpPr>
          <p:cNvPr id="6" name="Podnadpis 5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b="1" dirty="0" smtClean="0"/>
              <a:t>Autor DUM: Mgr. Jan </a:t>
            </a:r>
            <a:r>
              <a:rPr lang="cs-CZ" b="1" dirty="0" err="1" smtClean="0"/>
              <a:t>Bajnar</a:t>
            </a:r>
            <a:endParaRPr lang="cs-CZ" b="1" dirty="0" smtClean="0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Motivační úvod</a:t>
            </a:r>
            <a:endParaRPr lang="cs-CZ" b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cs-CZ" b="1" dirty="0" smtClean="0"/>
                  <a:t>Kvadratickou rovnici  x</a:t>
                </a:r>
                <a:r>
                  <a:rPr lang="cs-CZ" b="1" baseline="30000" dirty="0"/>
                  <a:t>2</a:t>
                </a:r>
                <a:r>
                  <a:rPr lang="cs-CZ" b="1" dirty="0"/>
                  <a:t> + 5x + 6 = 0 </a:t>
                </a:r>
                <a:r>
                  <a:rPr lang="cs-CZ" b="1" dirty="0" smtClean="0"/>
                  <a:t/>
                </a:r>
                <a:br>
                  <a:rPr lang="cs-CZ" b="1" dirty="0" smtClean="0"/>
                </a:br>
                <a:r>
                  <a:rPr lang="cs-CZ" b="1" dirty="0" smtClean="0"/>
                  <a:t>řešíme </a:t>
                </a:r>
                <a:r>
                  <a:rPr lang="cs-CZ" b="1" dirty="0"/>
                  <a:t>podle vzorce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cs-CZ" b="1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cs-CZ" b="1" i="1" smtClean="0">
                            <a:latin typeface="Cambria Math"/>
                          </a:rPr>
                          <m:t>𝒙</m:t>
                        </m:r>
                      </m:e>
                      <m:sub>
                        <m:r>
                          <a:rPr lang="cs-CZ" b="1" i="1" smtClean="0">
                            <a:latin typeface="Cambria Math"/>
                          </a:rPr>
                          <m:t>𝟏</m:t>
                        </m:r>
                        <m:r>
                          <a:rPr lang="cs-CZ" b="1" i="1" smtClean="0">
                            <a:latin typeface="Cambria Math"/>
                          </a:rPr>
                          <m:t>,</m:t>
                        </m:r>
                        <m:r>
                          <a:rPr lang="cs-CZ" b="1" i="1" smtClean="0">
                            <a:latin typeface="Cambria Math"/>
                          </a:rPr>
                          <m:t>𝟐</m:t>
                        </m:r>
                      </m:sub>
                    </m:sSub>
                    <m:r>
                      <a:rPr lang="cs-CZ" b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cs-CZ" b="1" i="1">
                            <a:latin typeface="Cambria Math"/>
                          </a:rPr>
                        </m:ctrlPr>
                      </m:fPr>
                      <m:num>
                        <m:r>
                          <a:rPr lang="cs-CZ" b="1" i="1">
                            <a:latin typeface="Cambria Math"/>
                          </a:rPr>
                          <m:t>−</m:t>
                        </m:r>
                        <m:r>
                          <a:rPr lang="cs-CZ" b="1" i="1">
                            <a:latin typeface="Cambria Math"/>
                          </a:rPr>
                          <m:t>𝒃</m:t>
                        </m:r>
                        <m:r>
                          <a:rPr lang="cs-CZ" b="1">
                            <a:latin typeface="Cambria Math"/>
                          </a:rPr>
                          <m:t>±</m:t>
                        </m:r>
                        <m:rad>
                          <m:radPr>
                            <m:degHide m:val="on"/>
                            <m:ctrlPr>
                              <a:rPr lang="cs-CZ" b="1" i="1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sSup>
                              <m:sSupPr>
                                <m:ctrlPr>
                                  <a:rPr lang="cs-CZ" b="1" i="1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cs-CZ" b="1" i="1">
                                    <a:latin typeface="Cambria Math"/>
                                  </a:rPr>
                                  <m:t>𝒃</m:t>
                                </m:r>
                              </m:e>
                              <m:sup>
                                <m:r>
                                  <a:rPr lang="cs-CZ" b="1" i="1">
                                    <a:latin typeface="Cambria Math"/>
                                  </a:rPr>
                                  <m:t>𝟐</m:t>
                                </m:r>
                              </m:sup>
                            </m:sSup>
                            <m:r>
                              <a:rPr lang="cs-CZ" b="1" i="1">
                                <a:latin typeface="Cambria Math"/>
                              </a:rPr>
                              <m:t>−</m:t>
                            </m:r>
                            <m:r>
                              <a:rPr lang="cs-CZ" b="1" i="1">
                                <a:latin typeface="Cambria Math"/>
                              </a:rPr>
                              <m:t>𝟒</m:t>
                            </m:r>
                            <m:r>
                              <a:rPr lang="cs-CZ" b="1" i="1">
                                <a:latin typeface="Cambria Math"/>
                              </a:rPr>
                              <m:t>𝒂𝒄</m:t>
                            </m:r>
                          </m:e>
                        </m:rad>
                      </m:num>
                      <m:den>
                        <m:r>
                          <a:rPr lang="cs-CZ" b="1" i="1">
                            <a:latin typeface="Cambria Math"/>
                          </a:rPr>
                          <m:t>𝟐</m:t>
                        </m:r>
                        <m:r>
                          <a:rPr lang="cs-CZ" b="1" i="1">
                            <a:latin typeface="Cambria Math"/>
                          </a:rPr>
                          <m:t>𝒂</m:t>
                        </m:r>
                      </m:den>
                    </m:f>
                  </m:oMath>
                </a14:m>
                <a:endParaRPr lang="cs-CZ" b="1" dirty="0"/>
              </a:p>
              <a:p>
                <a:r>
                  <a:rPr lang="cs-CZ" b="1" dirty="0"/>
                  <a:t>kde po dosazení</a:t>
                </a:r>
              </a:p>
              <a:p>
                <a14:m>
                  <m:oMath xmlns:m="http://schemas.openxmlformats.org/officeDocument/2006/math">
                    <m:r>
                      <a:rPr lang="cs-CZ" b="1" i="1">
                        <a:latin typeface="Cambria Math"/>
                      </a:rPr>
                      <m:t>𝒙</m:t>
                    </m:r>
                    <m:r>
                      <a:rPr lang="cs-CZ" b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cs-CZ" b="1" i="1">
                            <a:latin typeface="Cambria Math"/>
                          </a:rPr>
                        </m:ctrlPr>
                      </m:fPr>
                      <m:num>
                        <m:r>
                          <a:rPr lang="cs-CZ" b="1" i="1">
                            <a:latin typeface="Cambria Math"/>
                          </a:rPr>
                          <m:t>−</m:t>
                        </m:r>
                        <m:r>
                          <a:rPr lang="cs-CZ" b="1" i="1">
                            <a:latin typeface="Cambria Math"/>
                          </a:rPr>
                          <m:t>𝟓</m:t>
                        </m:r>
                        <m:r>
                          <a:rPr lang="cs-CZ" b="1">
                            <a:latin typeface="Cambria Math"/>
                          </a:rPr>
                          <m:t>±</m:t>
                        </m:r>
                        <m:rad>
                          <m:radPr>
                            <m:degHide m:val="on"/>
                            <m:ctrlPr>
                              <a:rPr lang="cs-CZ" b="1" i="1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sSup>
                              <m:sSupPr>
                                <m:ctrlPr>
                                  <a:rPr lang="cs-CZ" b="1" i="1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cs-CZ" b="1" i="1">
                                    <a:latin typeface="Cambria Math"/>
                                  </a:rPr>
                                  <m:t>𝟓</m:t>
                                </m:r>
                              </m:e>
                              <m:sup>
                                <m:r>
                                  <a:rPr lang="cs-CZ" b="1" i="1">
                                    <a:latin typeface="Cambria Math"/>
                                  </a:rPr>
                                  <m:t>𝟐</m:t>
                                </m:r>
                              </m:sup>
                            </m:sSup>
                            <m:r>
                              <a:rPr lang="cs-CZ" b="1" i="1">
                                <a:latin typeface="Cambria Math"/>
                              </a:rPr>
                              <m:t>−</m:t>
                            </m:r>
                            <m:r>
                              <a:rPr lang="cs-CZ" b="1" i="1">
                                <a:latin typeface="Cambria Math"/>
                              </a:rPr>
                              <m:t>𝟒</m:t>
                            </m:r>
                            <m:r>
                              <a:rPr lang="cs-CZ" b="1">
                                <a:latin typeface="Cambria Math"/>
                              </a:rPr>
                              <m:t>.</m:t>
                            </m:r>
                            <m:r>
                              <a:rPr lang="cs-CZ" b="1" i="1">
                                <a:latin typeface="Cambria Math"/>
                              </a:rPr>
                              <m:t>𝟏</m:t>
                            </m:r>
                            <m:r>
                              <a:rPr lang="cs-CZ" b="1">
                                <a:latin typeface="Cambria Math"/>
                              </a:rPr>
                              <m:t>.</m:t>
                            </m:r>
                            <m:r>
                              <a:rPr lang="cs-CZ" b="1" i="1">
                                <a:latin typeface="Cambria Math"/>
                              </a:rPr>
                              <m:t>𝟔</m:t>
                            </m:r>
                          </m:e>
                        </m:rad>
                      </m:num>
                      <m:den>
                        <m:r>
                          <a:rPr lang="cs-CZ" b="1" i="1">
                            <a:latin typeface="Cambria Math"/>
                          </a:rPr>
                          <m:t>𝟐</m:t>
                        </m:r>
                        <m:r>
                          <a:rPr lang="cs-CZ" b="1">
                            <a:latin typeface="Cambria Math"/>
                          </a:rPr>
                          <m:t>.</m:t>
                        </m:r>
                        <m:r>
                          <a:rPr lang="cs-CZ" b="1" i="1">
                            <a:latin typeface="Cambria Math"/>
                          </a:rPr>
                          <m:t>𝟏</m:t>
                        </m:r>
                      </m:den>
                    </m:f>
                    <m:r>
                      <a:rPr lang="cs-CZ" b="1" i="1">
                        <a:latin typeface="Cambria Math"/>
                      </a:rPr>
                      <m:t>= </m:t>
                    </m:r>
                  </m:oMath>
                </a14:m>
                <a:r>
                  <a:rPr lang="cs-CZ" b="1" dirty="0"/>
                  <a:t> atd. </a:t>
                </a:r>
                <a:r>
                  <a:rPr lang="cs-CZ" b="1" dirty="0" smtClean="0"/>
                  <a:t>dostáváme</a:t>
                </a:r>
              </a:p>
              <a:p>
                <a:r>
                  <a:rPr lang="cs-CZ" b="1" smtClean="0"/>
                  <a:t>x</a:t>
                </a:r>
                <a:r>
                  <a:rPr lang="cs-CZ" b="1" baseline="-25000" smtClean="0"/>
                  <a:t>1</a:t>
                </a:r>
                <a:r>
                  <a:rPr lang="cs-CZ" b="1" smtClean="0"/>
                  <a:t> </a:t>
                </a:r>
                <a:r>
                  <a:rPr lang="cs-CZ" b="1" smtClean="0"/>
                  <a:t>= - </a:t>
                </a:r>
                <a:r>
                  <a:rPr lang="cs-CZ" b="1" dirty="0"/>
                  <a:t>3 a </a:t>
                </a:r>
                <a:r>
                  <a:rPr lang="cs-CZ" b="1"/>
                  <a:t>x</a:t>
                </a:r>
                <a:r>
                  <a:rPr lang="cs-CZ" b="1" baseline="-25000"/>
                  <a:t>2</a:t>
                </a:r>
                <a:r>
                  <a:rPr lang="cs-CZ" b="1"/>
                  <a:t> </a:t>
                </a:r>
                <a:r>
                  <a:rPr lang="cs-CZ" b="1" smtClean="0"/>
                  <a:t>= - </a:t>
                </a:r>
                <a:r>
                  <a:rPr lang="cs-CZ" b="1" dirty="0"/>
                  <a:t>2 </a:t>
                </a:r>
                <a:br>
                  <a:rPr lang="cs-CZ" b="1" dirty="0"/>
                </a:br>
                <a:endParaRPr lang="cs-CZ" b="1" dirty="0"/>
              </a:p>
            </p:txBody>
          </p:sp>
        </mc:Choice>
        <mc:Fallback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1630" t="-1658" b="-165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5918523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Motivační úvod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a jsme spokojeni s dvouprvkovou </a:t>
            </a: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>množinou </a:t>
            </a:r>
            <a:r>
              <a:rPr lang="cs-CZ" b="1" dirty="0"/>
              <a:t>reálných kořenů</a:t>
            </a:r>
            <a:r>
              <a:rPr lang="cs-CZ" b="1" dirty="0" smtClean="0"/>
              <a:t>.</a:t>
            </a:r>
          </a:p>
          <a:p>
            <a:r>
              <a:rPr lang="cs-CZ" b="1" dirty="0"/>
              <a:t>Jiná situace však nastává, </a:t>
            </a:r>
          </a:p>
          <a:p>
            <a:r>
              <a:rPr lang="cs-CZ" b="1" dirty="0"/>
              <a:t>když se pod odmocnítkem objeví po </a:t>
            </a: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>dosazení </a:t>
            </a:r>
            <a:r>
              <a:rPr lang="cs-CZ" b="1" dirty="0"/>
              <a:t>do </a:t>
            </a:r>
            <a:r>
              <a:rPr lang="cs-CZ" b="1" dirty="0" smtClean="0"/>
              <a:t>výše uvedeného </a:t>
            </a:r>
            <a:r>
              <a:rPr lang="cs-CZ" b="1" dirty="0"/>
              <a:t>vzorce </a:t>
            </a: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>záporné </a:t>
            </a:r>
            <a:r>
              <a:rPr lang="cs-CZ" b="1" dirty="0"/>
              <a:t>číslo – pak tvrdíme, že </a:t>
            </a:r>
            <a:r>
              <a:rPr lang="cs-CZ" b="1" dirty="0" smtClean="0"/>
              <a:t>rovnice</a:t>
            </a:r>
          </a:p>
          <a:p>
            <a:r>
              <a:rPr lang="cs-CZ" b="1" dirty="0"/>
              <a:t>nemá řešení v oboru reálných čísel.</a:t>
            </a:r>
          </a:p>
          <a:p>
            <a:endParaRPr lang="cs-CZ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09969865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Motivační úvod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Například </a:t>
            </a:r>
            <a:r>
              <a:rPr lang="cs-CZ" b="1" dirty="0"/>
              <a:t>klasicky uváděnou rovnici</a:t>
            </a:r>
          </a:p>
          <a:p>
            <a:r>
              <a:rPr lang="cs-CZ" b="1" dirty="0"/>
              <a:t> x</a:t>
            </a:r>
            <a:r>
              <a:rPr lang="cs-CZ" b="1" baseline="30000" dirty="0"/>
              <a:t>2</a:t>
            </a:r>
            <a:r>
              <a:rPr lang="cs-CZ" b="1" dirty="0"/>
              <a:t> + 1 = 0  (a = 1, b = 0, c = 1 , </a:t>
            </a: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>diskriminant </a:t>
            </a:r>
            <a:r>
              <a:rPr lang="cs-CZ" b="1" dirty="0"/>
              <a:t>je = -4)</a:t>
            </a:r>
          </a:p>
          <a:p>
            <a:r>
              <a:rPr lang="cs-CZ" b="1" dirty="0"/>
              <a:t>můžeme převést na tvar   x</a:t>
            </a:r>
            <a:r>
              <a:rPr lang="cs-CZ" b="1" baseline="30000" dirty="0"/>
              <a:t>2</a:t>
            </a:r>
            <a:r>
              <a:rPr lang="cs-CZ" b="1" dirty="0"/>
              <a:t> = - 1 </a:t>
            </a:r>
          </a:p>
          <a:p>
            <a:r>
              <a:rPr lang="cs-CZ" b="1" dirty="0" smtClean="0"/>
              <a:t>Tuto </a:t>
            </a:r>
            <a:r>
              <a:rPr lang="cs-CZ" b="1" dirty="0"/>
              <a:t>rovnici neumíme vyřešit, protože </a:t>
            </a: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>zatím </a:t>
            </a:r>
            <a:r>
              <a:rPr lang="cs-CZ" b="1" dirty="0"/>
              <a:t>neznáme číslo,</a:t>
            </a:r>
            <a:br>
              <a:rPr lang="cs-CZ" b="1" dirty="0"/>
            </a:br>
            <a:r>
              <a:rPr lang="cs-CZ" b="1" dirty="0"/>
              <a:t>které po umocnění na druhou by </a:t>
            </a:r>
            <a:r>
              <a:rPr lang="cs-CZ" b="1" dirty="0" smtClean="0"/>
              <a:t>bylo</a:t>
            </a:r>
            <a:br>
              <a:rPr lang="cs-CZ" b="1" dirty="0" smtClean="0"/>
            </a:br>
            <a:r>
              <a:rPr lang="cs-CZ" b="1" dirty="0" smtClean="0"/>
              <a:t>rovno </a:t>
            </a:r>
            <a:r>
              <a:rPr lang="cs-CZ" b="1" dirty="0"/>
              <a:t>-1.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72436054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Možnost řešení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Předpokládejme, že takové číslo existuje a nazývá se </a:t>
            </a:r>
            <a:r>
              <a:rPr lang="cs-CZ" b="1" i="1" dirty="0"/>
              <a:t>i</a:t>
            </a:r>
            <a:r>
              <a:rPr lang="cs-CZ" b="1" dirty="0"/>
              <a:t> a platí</a:t>
            </a:r>
            <a:br>
              <a:rPr lang="cs-CZ" b="1" dirty="0"/>
            </a:br>
            <a:r>
              <a:rPr lang="cs-CZ" b="1" dirty="0"/>
              <a:t>rovnost  </a:t>
            </a:r>
            <a:r>
              <a:rPr lang="cs-CZ" b="1" i="1" dirty="0"/>
              <a:t>i</a:t>
            </a:r>
            <a:r>
              <a:rPr lang="cs-CZ" b="1" i="1" baseline="30000" dirty="0"/>
              <a:t>2 </a:t>
            </a:r>
            <a:r>
              <a:rPr lang="cs-CZ" b="1" i="1" dirty="0"/>
              <a:t>= -1.</a:t>
            </a:r>
            <a:endParaRPr lang="cs-CZ" b="1" dirty="0"/>
          </a:p>
          <a:p>
            <a:r>
              <a:rPr lang="cs-CZ" b="1" dirty="0"/>
              <a:t>Z této základní rovnosti pak vyplývají další vztahy:</a:t>
            </a:r>
          </a:p>
          <a:p>
            <a:r>
              <a:rPr lang="cs-CZ" b="1" dirty="0"/>
              <a:t> </a:t>
            </a:r>
            <a:r>
              <a:rPr lang="cs-CZ" b="1" i="1" dirty="0"/>
              <a:t>i</a:t>
            </a:r>
            <a:r>
              <a:rPr lang="cs-CZ" b="1" baseline="30000" dirty="0"/>
              <a:t>1</a:t>
            </a:r>
            <a:r>
              <a:rPr lang="cs-CZ" b="1" dirty="0"/>
              <a:t> = i </a:t>
            </a:r>
            <a:br>
              <a:rPr lang="cs-CZ" b="1" dirty="0"/>
            </a:br>
            <a:r>
              <a:rPr lang="cs-CZ" b="1" i="1" dirty="0"/>
              <a:t>i</a:t>
            </a:r>
            <a:r>
              <a:rPr lang="cs-CZ" b="1" i="1" baseline="30000" dirty="0"/>
              <a:t>2</a:t>
            </a:r>
            <a:r>
              <a:rPr lang="cs-CZ" b="1" dirty="0"/>
              <a:t> = -1</a:t>
            </a:r>
            <a:br>
              <a:rPr lang="cs-CZ" b="1" dirty="0"/>
            </a:br>
            <a:r>
              <a:rPr lang="cs-CZ" b="1" i="1" dirty="0"/>
              <a:t>i</a:t>
            </a:r>
            <a:r>
              <a:rPr lang="cs-CZ" b="1" i="1" baseline="30000" dirty="0"/>
              <a:t>3</a:t>
            </a:r>
            <a:r>
              <a:rPr lang="cs-CZ" b="1" dirty="0"/>
              <a:t> = </a:t>
            </a:r>
            <a:r>
              <a:rPr lang="cs-CZ" b="1" i="1" dirty="0"/>
              <a:t>i</a:t>
            </a:r>
            <a:r>
              <a:rPr lang="cs-CZ" b="1" i="1" baseline="30000" dirty="0"/>
              <a:t>2</a:t>
            </a:r>
            <a:r>
              <a:rPr lang="cs-CZ" b="1" dirty="0"/>
              <a:t>. </a:t>
            </a:r>
            <a:r>
              <a:rPr lang="cs-CZ" b="1" i="1" dirty="0"/>
              <a:t>i</a:t>
            </a:r>
            <a:r>
              <a:rPr lang="cs-CZ" b="1" dirty="0"/>
              <a:t> = -1.</a:t>
            </a:r>
            <a:r>
              <a:rPr lang="cs-CZ" b="1" i="1" dirty="0"/>
              <a:t>i</a:t>
            </a:r>
            <a:r>
              <a:rPr lang="cs-CZ" b="1" dirty="0"/>
              <a:t> = </a:t>
            </a:r>
            <a:r>
              <a:rPr lang="cs-CZ" b="1" i="1" dirty="0"/>
              <a:t>-i </a:t>
            </a:r>
            <a:br>
              <a:rPr lang="cs-CZ" b="1" i="1" dirty="0"/>
            </a:br>
            <a:r>
              <a:rPr lang="cs-CZ" b="1" i="1" dirty="0"/>
              <a:t>i</a:t>
            </a:r>
            <a:r>
              <a:rPr lang="cs-CZ" b="1" i="1" baseline="30000" dirty="0"/>
              <a:t>4 </a:t>
            </a:r>
            <a:r>
              <a:rPr lang="cs-CZ" b="1" i="1" dirty="0"/>
              <a:t>= i</a:t>
            </a:r>
            <a:r>
              <a:rPr lang="cs-CZ" b="1" i="1" baseline="30000" dirty="0"/>
              <a:t>2</a:t>
            </a:r>
            <a:r>
              <a:rPr lang="cs-CZ" b="1" i="1" dirty="0"/>
              <a:t> . 1</a:t>
            </a:r>
            <a:r>
              <a:rPr lang="cs-CZ" b="1" i="1" baseline="30000" dirty="0"/>
              <a:t>2 </a:t>
            </a:r>
            <a:r>
              <a:rPr lang="cs-CZ" b="1" i="1" dirty="0"/>
              <a:t>= (-1).(-1) = 1</a:t>
            </a:r>
          </a:p>
          <a:p>
            <a:endParaRPr lang="cs-CZ" dirty="0"/>
          </a:p>
          <a:p>
            <a:r>
              <a:rPr lang="cs-CZ" dirty="0"/>
              <a:t>Příklad 1.1.</a:t>
            </a:r>
          </a:p>
          <a:p>
            <a:endParaRPr lang="cs-CZ" dirty="0"/>
          </a:p>
          <a:p>
            <a:r>
              <a:rPr lang="cs-CZ" dirty="0"/>
              <a:t>Zjednodušte daný výraz:                            Řešení:          </a:t>
            </a:r>
          </a:p>
          <a:p>
            <a:r>
              <a:rPr lang="cs-CZ" b="1" i="1" dirty="0"/>
              <a:t>i</a:t>
            </a:r>
            <a:r>
              <a:rPr lang="cs-CZ" b="1" i="1" baseline="30000" dirty="0"/>
              <a:t>13</a:t>
            </a:r>
            <a:r>
              <a:rPr lang="cs-CZ" b="1" i="1" dirty="0"/>
              <a:t> – i</a:t>
            </a:r>
            <a:r>
              <a:rPr lang="cs-CZ" b="1" i="1" baseline="30000" dirty="0"/>
              <a:t>8</a:t>
            </a:r>
            <a:r>
              <a:rPr lang="cs-CZ" b="1" i="1" dirty="0"/>
              <a:t> + 3i</a:t>
            </a:r>
            <a:r>
              <a:rPr lang="cs-CZ" b="1" i="1" baseline="30000" dirty="0"/>
              <a:t>3</a:t>
            </a:r>
            <a:r>
              <a:rPr lang="cs-CZ" b="1" i="1" dirty="0"/>
              <a:t> – 5i</a:t>
            </a:r>
            <a:r>
              <a:rPr lang="cs-CZ" b="1" i="1" baseline="30000" dirty="0"/>
              <a:t>2</a:t>
            </a:r>
            <a:r>
              <a:rPr lang="cs-CZ" b="1" i="1" dirty="0"/>
              <a:t>=                                          i1</a:t>
            </a:r>
            <a:r>
              <a:rPr lang="cs-CZ" b="1" i="1" baseline="30000" dirty="0"/>
              <a:t>3</a:t>
            </a:r>
            <a:r>
              <a:rPr lang="cs-CZ" b="1" i="1" dirty="0"/>
              <a:t>= i</a:t>
            </a:r>
            <a:r>
              <a:rPr lang="cs-CZ" b="1" i="1" baseline="30000" dirty="0"/>
              <a:t>4</a:t>
            </a:r>
            <a:r>
              <a:rPr lang="cs-CZ" b="1" i="1" dirty="0"/>
              <a:t>.i</a:t>
            </a:r>
            <a:r>
              <a:rPr lang="cs-CZ" b="1" i="1" baseline="30000" dirty="0"/>
              <a:t>4</a:t>
            </a:r>
            <a:r>
              <a:rPr lang="cs-CZ" b="1" i="1" dirty="0"/>
              <a:t>.i</a:t>
            </a:r>
            <a:r>
              <a:rPr lang="cs-CZ" b="1" i="1" baseline="30000" dirty="0"/>
              <a:t>4</a:t>
            </a:r>
            <a:r>
              <a:rPr lang="cs-CZ" b="1" i="1" dirty="0"/>
              <a:t>.i =1.1.1.i = i</a:t>
            </a:r>
            <a:br>
              <a:rPr lang="cs-CZ" b="1" i="1" dirty="0"/>
            </a:br>
            <a:r>
              <a:rPr lang="cs-CZ" b="1" i="1" dirty="0"/>
              <a:t>                                                                         i</a:t>
            </a:r>
            <a:r>
              <a:rPr lang="cs-CZ" b="1" i="1" baseline="30000" dirty="0"/>
              <a:t>8 </a:t>
            </a:r>
            <a:r>
              <a:rPr lang="cs-CZ" b="1" i="1" dirty="0"/>
              <a:t>= i</a:t>
            </a:r>
            <a:r>
              <a:rPr lang="cs-CZ" b="1" i="1" baseline="30000" dirty="0"/>
              <a:t>4</a:t>
            </a:r>
            <a:r>
              <a:rPr lang="cs-CZ" b="1" i="1" dirty="0"/>
              <a:t>.i</a:t>
            </a:r>
            <a:r>
              <a:rPr lang="cs-CZ" b="1" i="1" baseline="30000" dirty="0"/>
              <a:t>4</a:t>
            </a:r>
            <a:r>
              <a:rPr lang="cs-CZ" b="1" i="1" dirty="0"/>
              <a:t> = 1</a:t>
            </a:r>
            <a:br>
              <a:rPr lang="cs-CZ" b="1" i="1" dirty="0"/>
            </a:br>
            <a:r>
              <a:rPr lang="cs-CZ" b="1" i="1" dirty="0"/>
              <a:t>                                                                         3i</a:t>
            </a:r>
            <a:r>
              <a:rPr lang="cs-CZ" b="1" i="1" baseline="30000" dirty="0"/>
              <a:t>3</a:t>
            </a:r>
            <a:r>
              <a:rPr lang="cs-CZ" b="1" i="1" dirty="0"/>
              <a:t> = -3i</a:t>
            </a:r>
            <a:br>
              <a:rPr lang="cs-CZ" b="1" i="1" dirty="0"/>
            </a:br>
            <a:r>
              <a:rPr lang="cs-CZ" b="1" i="1" dirty="0"/>
              <a:t>                                                                         5i</a:t>
            </a:r>
            <a:r>
              <a:rPr lang="cs-CZ" b="1" i="1" baseline="30000" dirty="0"/>
              <a:t>2</a:t>
            </a:r>
            <a:r>
              <a:rPr lang="cs-CZ" b="1" i="1" dirty="0"/>
              <a:t> = -5</a:t>
            </a:r>
            <a:br>
              <a:rPr lang="cs-CZ" b="1" i="1" dirty="0"/>
            </a:br>
            <a:r>
              <a:rPr lang="cs-CZ" b="1" i="1" dirty="0"/>
              <a:t> Proto tedy i</a:t>
            </a:r>
            <a:r>
              <a:rPr lang="cs-CZ" b="1" i="1" baseline="30000" dirty="0"/>
              <a:t>13</a:t>
            </a:r>
            <a:r>
              <a:rPr lang="cs-CZ" b="1" i="1" dirty="0"/>
              <a:t> – i</a:t>
            </a:r>
            <a:r>
              <a:rPr lang="cs-CZ" b="1" i="1" baseline="30000" dirty="0"/>
              <a:t>8</a:t>
            </a:r>
            <a:r>
              <a:rPr lang="cs-CZ" b="1" i="1" dirty="0"/>
              <a:t> + 3i</a:t>
            </a:r>
            <a:r>
              <a:rPr lang="cs-CZ" b="1" i="1" baseline="30000" dirty="0"/>
              <a:t>3</a:t>
            </a:r>
            <a:r>
              <a:rPr lang="cs-CZ" b="1" i="1" dirty="0"/>
              <a:t> – 5i</a:t>
            </a:r>
            <a:r>
              <a:rPr lang="cs-CZ" b="1" i="1" baseline="30000" dirty="0"/>
              <a:t>2</a:t>
            </a:r>
            <a:r>
              <a:rPr lang="cs-CZ" b="1" i="1" dirty="0"/>
              <a:t>= i – 1 + (- 3i) - (-5) = -2i + 4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18497690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Příklad 1</a:t>
            </a:r>
            <a:endParaRPr lang="cs-CZ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cs-CZ" b="1" dirty="0" smtClean="0"/>
                  <a:t>Vraťme </a:t>
                </a:r>
                <a:r>
                  <a:rPr lang="cs-CZ" b="1" dirty="0"/>
                  <a:t>se k řešení rovnice x</a:t>
                </a:r>
                <a:r>
                  <a:rPr lang="cs-CZ" b="1" baseline="30000" dirty="0"/>
                  <a:t>2 </a:t>
                </a:r>
                <a:r>
                  <a:rPr lang="cs-CZ" b="1" dirty="0"/>
                  <a:t>+ 1 = 0</a:t>
                </a:r>
                <a:r>
                  <a:rPr lang="cs-CZ" b="1" dirty="0" smtClean="0"/>
                  <a:t>,</a:t>
                </a:r>
                <a:br>
                  <a:rPr lang="cs-CZ" b="1" dirty="0" smtClean="0"/>
                </a:br>
                <a:r>
                  <a:rPr lang="cs-CZ" b="1" dirty="0" smtClean="0"/>
                  <a:t>o </a:t>
                </a:r>
                <a:r>
                  <a:rPr lang="cs-CZ" b="1" dirty="0"/>
                  <a:t>které nyní můžeme tvrdit,</a:t>
                </a:r>
                <a:br>
                  <a:rPr lang="cs-CZ" b="1" dirty="0"/>
                </a:br>
                <a:r>
                  <a:rPr lang="cs-CZ" b="1" dirty="0"/>
                  <a:t>že má dva kořeny: </a:t>
                </a:r>
                <a:endParaRPr lang="cs-CZ" b="1" dirty="0" smtClean="0"/>
              </a:p>
              <a:p>
                <a:r>
                  <a:rPr lang="cs-CZ" b="1" dirty="0" smtClean="0"/>
                  <a:t>x</a:t>
                </a:r>
                <a:r>
                  <a:rPr lang="cs-CZ" b="1" baseline="-25000" dirty="0" smtClean="0"/>
                  <a:t>1</a:t>
                </a:r>
                <a:r>
                  <a:rPr lang="cs-CZ" b="1" dirty="0" smtClean="0"/>
                  <a:t> </a:t>
                </a:r>
                <a:r>
                  <a:rPr lang="cs-CZ" b="1" dirty="0"/>
                  <a:t>= </a:t>
                </a:r>
                <a:r>
                  <a:rPr lang="cs-CZ" b="1" i="1" dirty="0"/>
                  <a:t>i</a:t>
                </a:r>
                <a:r>
                  <a:rPr lang="cs-CZ" b="1" dirty="0"/>
                  <a:t> a x</a:t>
                </a:r>
                <a:r>
                  <a:rPr lang="cs-CZ" b="1" baseline="-25000" dirty="0"/>
                  <a:t>2</a:t>
                </a:r>
                <a:r>
                  <a:rPr lang="cs-CZ" b="1" dirty="0"/>
                  <a:t> = </a:t>
                </a:r>
                <a:r>
                  <a:rPr lang="cs-CZ" b="1" i="1" dirty="0"/>
                  <a:t>- i</a:t>
                </a:r>
                <a:r>
                  <a:rPr lang="cs-CZ" b="1" i="1" dirty="0" smtClean="0"/>
                  <a:t>,</a:t>
                </a:r>
              </a:p>
              <a:p>
                <a:r>
                  <a:rPr lang="cs-CZ" b="1" dirty="0" smtClean="0"/>
                  <a:t>o </a:t>
                </a:r>
                <a:r>
                  <a:rPr lang="cs-CZ" b="1" dirty="0"/>
                  <a:t>čemž se můžeme přesvědčit dosazením.</a:t>
                </a:r>
              </a:p>
              <a:p>
                <a:r>
                  <a:rPr lang="cs-CZ" b="1" dirty="0"/>
                  <a:t>Pokuste se využít vlastností čísla </a:t>
                </a:r>
                <a:r>
                  <a:rPr lang="cs-CZ" b="1" i="1" dirty="0"/>
                  <a:t>i</a:t>
                </a:r>
                <a:r>
                  <a:rPr lang="cs-CZ" b="1" dirty="0"/>
                  <a:t> </a:t>
                </a:r>
                <a:r>
                  <a:rPr lang="cs-CZ" b="1" dirty="0" smtClean="0"/>
                  <a:t/>
                </a:r>
                <a:br>
                  <a:rPr lang="cs-CZ" b="1" dirty="0" smtClean="0"/>
                </a:br>
                <a:r>
                  <a:rPr lang="cs-CZ" b="1" dirty="0" smtClean="0"/>
                  <a:t>pro </a:t>
                </a:r>
                <a:r>
                  <a:rPr lang="cs-CZ" b="1" dirty="0"/>
                  <a:t>řešení </a:t>
                </a:r>
                <a:r>
                  <a:rPr lang="cs-CZ" b="1" dirty="0" smtClean="0"/>
                  <a:t>rovnice </a:t>
                </a:r>
                <a:r>
                  <a:rPr lang="cs-CZ" b="1" dirty="0"/>
                  <a:t>:</a:t>
                </a:r>
              </a:p>
              <a:p>
                <a:r>
                  <a:rPr lang="cs-CZ" b="1" dirty="0" smtClean="0"/>
                  <a:t>X</a:t>
                </a:r>
                <a:r>
                  <a:rPr lang="cs-CZ" b="1" baseline="30000" dirty="0" smtClean="0"/>
                  <a:t>2</a:t>
                </a:r>
                <a:r>
                  <a:rPr lang="cs-CZ" b="1" dirty="0" smtClean="0"/>
                  <a:t> </a:t>
                </a:r>
                <a:r>
                  <a:rPr lang="cs-CZ" b="1" dirty="0"/>
                  <a:t>+ 9 </a:t>
                </a:r>
                <a:r>
                  <a:rPr lang="cs-CZ" b="1" dirty="0" smtClean="0"/>
                  <a:t>= 0</a:t>
                </a:r>
                <a:endParaRPr lang="cs-CZ" b="1" i="1" dirty="0" smtClean="0"/>
              </a:p>
              <a:p>
                <a:endParaRPr lang="cs-CZ" dirty="0"/>
              </a:p>
              <a:p>
                <a:r>
                  <a:rPr lang="cs-CZ" dirty="0"/>
                  <a:t>X</a:t>
                </a:r>
                <a:r>
                  <a:rPr lang="cs-CZ" baseline="30000" dirty="0"/>
                  <a:t>2 </a:t>
                </a:r>
                <a:r>
                  <a:rPr lang="cs-CZ" dirty="0"/>
                  <a:t>+ 5 = 0   tedy   x</a:t>
                </a:r>
                <a:r>
                  <a:rPr lang="cs-CZ" baseline="30000" dirty="0"/>
                  <a:t>2</a:t>
                </a:r>
                <a:r>
                  <a:rPr lang="cs-CZ" dirty="0"/>
                  <a:t> = - 5  zřejmě je    x</a:t>
                </a:r>
                <a:r>
                  <a:rPr lang="cs-CZ" baseline="-25000" dirty="0"/>
                  <a:t>1</a:t>
                </a:r>
                <a:r>
                  <a:rPr lang="cs-CZ" dirty="0"/>
                  <a:t> = +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cs-CZ" i="1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cs-CZ" i="1">
                            <a:latin typeface="Cambria Math"/>
                          </a:rPr>
                          <m:t>5</m:t>
                        </m:r>
                      </m:e>
                    </m:rad>
                    <m:r>
                      <a:rPr lang="cs-CZ" i="1">
                        <a:latin typeface="Cambria Math"/>
                      </a:rPr>
                      <m:t>. </m:t>
                    </m:r>
                    <m:r>
                      <a:rPr lang="cs-CZ" b="1" i="1">
                        <a:latin typeface="Cambria Math"/>
                      </a:rPr>
                      <m:t>𝒊</m:t>
                    </m:r>
                  </m:oMath>
                </a14:m>
                <a:r>
                  <a:rPr lang="cs-CZ" dirty="0"/>
                  <a:t>  a  x</a:t>
                </a:r>
                <a:r>
                  <a:rPr lang="cs-CZ" baseline="-25000" dirty="0"/>
                  <a:t>2</a:t>
                </a:r>
                <a:r>
                  <a:rPr lang="cs-CZ" dirty="0"/>
                  <a:t> = -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cs-CZ" i="1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cs-CZ" i="1">
                            <a:latin typeface="Cambria Math"/>
                          </a:rPr>
                          <m:t>5</m:t>
                        </m:r>
                      </m:e>
                    </m:rad>
                    <m:r>
                      <a:rPr lang="cs-CZ" i="1">
                        <a:latin typeface="Cambria Math"/>
                      </a:rPr>
                      <m:t>.</m:t>
                    </m:r>
                    <m:r>
                      <a:rPr lang="cs-CZ" b="1" i="1">
                        <a:latin typeface="Cambria Math"/>
                      </a:rPr>
                      <m:t>𝒊</m:t>
                    </m:r>
                  </m:oMath>
                </a14:m>
                <a:r>
                  <a:rPr lang="cs-CZ" dirty="0"/>
                  <a:t> </a:t>
                </a:r>
              </a:p>
              <a:p>
                <a:endParaRPr lang="cs-CZ" dirty="0"/>
              </a:p>
              <a:p>
                <a:r>
                  <a:rPr lang="cs-CZ" dirty="0"/>
                  <a:t>X</a:t>
                </a:r>
                <a:r>
                  <a:rPr lang="cs-CZ" baseline="30000" dirty="0"/>
                  <a:t>2 </a:t>
                </a:r>
                <a:r>
                  <a:rPr lang="cs-CZ" dirty="0"/>
                  <a:t>– 16 = 0  tedy   x</a:t>
                </a:r>
                <a:r>
                  <a:rPr lang="cs-CZ" baseline="30000" dirty="0"/>
                  <a:t>2</a:t>
                </a:r>
                <a:r>
                  <a:rPr lang="cs-CZ" dirty="0"/>
                  <a:t> = 16         zřejmě je x</a:t>
                </a:r>
                <a:r>
                  <a:rPr lang="cs-CZ" baseline="-25000" dirty="0"/>
                  <a:t>1</a:t>
                </a:r>
                <a:r>
                  <a:rPr lang="cs-CZ" dirty="0"/>
                  <a:t> = 4    a    x</a:t>
                </a:r>
                <a:r>
                  <a:rPr lang="cs-CZ" baseline="-25000" dirty="0"/>
                  <a:t>2</a:t>
                </a:r>
                <a:r>
                  <a:rPr lang="cs-CZ" dirty="0"/>
                  <a:t> =  - 4</a:t>
                </a:r>
              </a:p>
              <a:p>
                <a:endParaRPr lang="cs-CZ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1630" t="-1658" r="-2148" b="-8826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8313395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Příklad 1</a:t>
            </a:r>
            <a:endParaRPr lang="cs-CZ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cs-CZ" b="1" dirty="0" smtClean="0"/>
                  <a:t>tedy      </a:t>
                </a:r>
                <a:r>
                  <a:rPr lang="cs-CZ" b="1" dirty="0"/>
                  <a:t>x</a:t>
                </a:r>
                <a:r>
                  <a:rPr lang="cs-CZ" b="1" baseline="30000" dirty="0"/>
                  <a:t>2</a:t>
                </a:r>
                <a:r>
                  <a:rPr lang="cs-CZ" b="1" dirty="0"/>
                  <a:t> = - 9.   </a:t>
                </a:r>
                <a:endParaRPr lang="cs-CZ" b="1" dirty="0" smtClean="0"/>
              </a:p>
              <a:p>
                <a:r>
                  <a:rPr lang="cs-CZ" b="1" dirty="0" smtClean="0"/>
                  <a:t>Zřejmě </a:t>
                </a:r>
                <a:r>
                  <a:rPr lang="cs-CZ" b="1" dirty="0"/>
                  <a:t>je     x</a:t>
                </a:r>
                <a:r>
                  <a:rPr lang="cs-CZ" b="1" baseline="-25000" dirty="0"/>
                  <a:t>1</a:t>
                </a:r>
                <a:r>
                  <a:rPr lang="cs-CZ" b="1" dirty="0"/>
                  <a:t> = 3i  a x</a:t>
                </a:r>
                <a:r>
                  <a:rPr lang="cs-CZ" b="1" baseline="-25000" dirty="0"/>
                  <a:t>2</a:t>
                </a:r>
                <a:r>
                  <a:rPr lang="cs-CZ" b="1" dirty="0"/>
                  <a:t> = - 3i</a:t>
                </a:r>
              </a:p>
              <a:p>
                <a:r>
                  <a:rPr lang="cs-CZ" b="1" dirty="0" smtClean="0"/>
                  <a:t>Podobně řešíme rovnici</a:t>
                </a:r>
                <a:endParaRPr lang="cs-CZ" b="1" dirty="0"/>
              </a:p>
              <a:p>
                <a:r>
                  <a:rPr lang="cs-CZ" b="1" dirty="0"/>
                  <a:t>X</a:t>
                </a:r>
                <a:r>
                  <a:rPr lang="cs-CZ" b="1" baseline="30000" dirty="0"/>
                  <a:t>2 </a:t>
                </a:r>
                <a:r>
                  <a:rPr lang="cs-CZ" b="1" dirty="0"/>
                  <a:t>+ 5 = 0   tedy   x</a:t>
                </a:r>
                <a:r>
                  <a:rPr lang="cs-CZ" b="1" baseline="30000" dirty="0"/>
                  <a:t>2</a:t>
                </a:r>
                <a:r>
                  <a:rPr lang="cs-CZ" b="1" dirty="0"/>
                  <a:t> = - 5 </a:t>
                </a:r>
                <a:r>
                  <a:rPr lang="cs-CZ" b="1" dirty="0" smtClean="0"/>
                  <a:t/>
                </a:r>
                <a:br>
                  <a:rPr lang="cs-CZ" b="1" dirty="0" smtClean="0"/>
                </a:br>
                <a:r>
                  <a:rPr lang="cs-CZ" b="1" dirty="0" smtClean="0"/>
                  <a:t>zřejmě </a:t>
                </a:r>
                <a:r>
                  <a:rPr lang="cs-CZ" b="1" dirty="0"/>
                  <a:t>je    x</a:t>
                </a:r>
                <a:r>
                  <a:rPr lang="cs-CZ" b="1" baseline="-25000" dirty="0"/>
                  <a:t>1</a:t>
                </a:r>
                <a:r>
                  <a:rPr lang="cs-CZ" b="1" dirty="0"/>
                  <a:t> = +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cs-CZ" b="1" i="1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cs-CZ" b="1" i="1">
                            <a:latin typeface="Cambria Math"/>
                          </a:rPr>
                          <m:t>𝟓</m:t>
                        </m:r>
                      </m:e>
                    </m:rad>
                    <m:r>
                      <a:rPr lang="cs-CZ" b="1" i="1">
                        <a:latin typeface="Cambria Math"/>
                      </a:rPr>
                      <m:t>. </m:t>
                    </m:r>
                    <m:r>
                      <a:rPr lang="cs-CZ" b="1" i="0">
                        <a:latin typeface="Cambria Math"/>
                      </a:rPr>
                      <m:t>𝐢</m:t>
                    </m:r>
                  </m:oMath>
                </a14:m>
                <a:r>
                  <a:rPr lang="cs-CZ" b="1" dirty="0"/>
                  <a:t>  a  x</a:t>
                </a:r>
                <a:r>
                  <a:rPr lang="cs-CZ" b="1" baseline="-25000" dirty="0"/>
                  <a:t>2</a:t>
                </a:r>
                <a:r>
                  <a:rPr lang="cs-CZ" b="1" dirty="0"/>
                  <a:t> = -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cs-CZ" b="1" i="1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cs-CZ" b="1" i="1">
                            <a:latin typeface="Cambria Math"/>
                          </a:rPr>
                          <m:t>𝟓</m:t>
                        </m:r>
                      </m:e>
                    </m:rad>
                    <m:r>
                      <a:rPr lang="cs-CZ" b="1" i="1">
                        <a:latin typeface="Cambria Math"/>
                      </a:rPr>
                      <m:t>.</m:t>
                    </m:r>
                    <m:r>
                      <a:rPr lang="cs-CZ" b="1" i="0">
                        <a:latin typeface="Cambria Math"/>
                      </a:rPr>
                      <m:t>𝐢</m:t>
                    </m:r>
                  </m:oMath>
                </a14:m>
                <a:r>
                  <a:rPr lang="cs-CZ" b="1" dirty="0"/>
                  <a:t> </a:t>
                </a:r>
              </a:p>
              <a:p>
                <a:r>
                  <a:rPr lang="cs-CZ" b="1" dirty="0" smtClean="0"/>
                  <a:t>Nebo rovnici X</a:t>
                </a:r>
                <a:r>
                  <a:rPr lang="cs-CZ" b="1" baseline="30000" dirty="0" smtClean="0"/>
                  <a:t>2 </a:t>
                </a:r>
                <a:r>
                  <a:rPr lang="cs-CZ" b="1" dirty="0"/>
                  <a:t>– 16 = 0  tedy </a:t>
                </a:r>
                <a:r>
                  <a:rPr lang="cs-CZ" b="1" dirty="0" smtClean="0"/>
                  <a:t/>
                </a:r>
                <a:br>
                  <a:rPr lang="cs-CZ" b="1" dirty="0" smtClean="0"/>
                </a:br>
                <a:r>
                  <a:rPr lang="cs-CZ" b="1" dirty="0" smtClean="0"/>
                  <a:t>x</a:t>
                </a:r>
                <a:r>
                  <a:rPr lang="cs-CZ" b="1" baseline="30000" dirty="0" smtClean="0"/>
                  <a:t>2</a:t>
                </a:r>
                <a:r>
                  <a:rPr lang="cs-CZ" b="1" dirty="0" smtClean="0"/>
                  <a:t> </a:t>
                </a:r>
                <a:r>
                  <a:rPr lang="cs-CZ" b="1" dirty="0"/>
                  <a:t>= 16         zřejmě je x</a:t>
                </a:r>
                <a:r>
                  <a:rPr lang="cs-CZ" b="1" baseline="-25000" dirty="0"/>
                  <a:t>1</a:t>
                </a:r>
                <a:r>
                  <a:rPr lang="cs-CZ" b="1" dirty="0"/>
                  <a:t> = 4    a    x</a:t>
                </a:r>
                <a:r>
                  <a:rPr lang="cs-CZ" b="1" baseline="-25000" dirty="0"/>
                  <a:t>2</a:t>
                </a:r>
                <a:r>
                  <a:rPr lang="cs-CZ" b="1" dirty="0"/>
                  <a:t> =  - 4</a:t>
                </a:r>
              </a:p>
              <a:p>
                <a:endParaRPr lang="cs-CZ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1630" t="-165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36840530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Příklad 2</a:t>
            </a:r>
            <a:endParaRPr lang="cs-CZ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cs-CZ" b="1" dirty="0" smtClean="0"/>
                  <a:t>Rovnici    </a:t>
                </a:r>
                <a:r>
                  <a:rPr lang="cs-CZ" b="1" dirty="0"/>
                  <a:t>x</a:t>
                </a:r>
                <a:r>
                  <a:rPr lang="cs-CZ" b="1" baseline="30000" dirty="0"/>
                  <a:t>2</a:t>
                </a:r>
                <a:r>
                  <a:rPr lang="cs-CZ" b="1" dirty="0"/>
                  <a:t> -  4x + 13 = 0 řešte  </a:t>
                </a:r>
                <a:r>
                  <a:rPr lang="cs-CZ" b="1" dirty="0" smtClean="0"/>
                  <a:t/>
                </a:r>
                <a:br>
                  <a:rPr lang="cs-CZ" b="1" dirty="0" smtClean="0"/>
                </a:br>
                <a:r>
                  <a:rPr lang="cs-CZ" b="1" dirty="0" smtClean="0"/>
                  <a:t>a</a:t>
                </a:r>
                <a:r>
                  <a:rPr lang="cs-CZ" b="1" dirty="0"/>
                  <a:t>) v množině R </a:t>
                </a:r>
                <a:br>
                  <a:rPr lang="cs-CZ" b="1" dirty="0"/>
                </a:br>
                <a:r>
                  <a:rPr lang="cs-CZ" b="1" dirty="0" smtClean="0"/>
                  <a:t>b) </a:t>
                </a:r>
                <a:r>
                  <a:rPr lang="cs-CZ" b="1" dirty="0"/>
                  <a:t>v množině komplexních čísel </a:t>
                </a:r>
                <a:r>
                  <a:rPr lang="cs-CZ" b="1" dirty="0" smtClean="0"/>
                  <a:t>C</a:t>
                </a:r>
                <a:endParaRPr lang="cs-CZ" b="1" dirty="0"/>
              </a:p>
              <a:p>
                <a:r>
                  <a:rPr lang="cs-CZ" sz="2800" b="1" dirty="0"/>
                  <a:t>Řešení a) </a:t>
                </a:r>
                <a14:m>
                  <m:oMath xmlns:m="http://schemas.openxmlformats.org/officeDocument/2006/math">
                    <m:r>
                      <a:rPr lang="cs-CZ" sz="2800" b="1" i="1">
                        <a:latin typeface="Cambria Math"/>
                      </a:rPr>
                      <m:t>𝒙</m:t>
                    </m:r>
                    <m:r>
                      <a:rPr lang="cs-CZ" sz="2800" b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cs-CZ" sz="2800" b="1" i="1">
                            <a:latin typeface="Cambria Math"/>
                          </a:rPr>
                        </m:ctrlPr>
                      </m:fPr>
                      <m:num>
                        <m:r>
                          <a:rPr lang="cs-CZ" sz="2800" b="1" i="1">
                            <a:latin typeface="Cambria Math"/>
                          </a:rPr>
                          <m:t>−</m:t>
                        </m:r>
                        <m:r>
                          <a:rPr lang="cs-CZ" sz="2800" b="1" i="1">
                            <a:latin typeface="Cambria Math"/>
                          </a:rPr>
                          <m:t>𝒃</m:t>
                        </m:r>
                        <m:r>
                          <a:rPr lang="cs-CZ" sz="2800" b="1">
                            <a:latin typeface="Cambria Math"/>
                          </a:rPr>
                          <m:t>±</m:t>
                        </m:r>
                        <m:rad>
                          <m:radPr>
                            <m:degHide m:val="on"/>
                            <m:ctrlPr>
                              <a:rPr lang="cs-CZ" sz="2800" b="1" i="1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sSup>
                              <m:sSupPr>
                                <m:ctrlPr>
                                  <a:rPr lang="cs-CZ" sz="2800" b="1" i="1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cs-CZ" sz="2800" b="1" i="1">
                                    <a:latin typeface="Cambria Math"/>
                                  </a:rPr>
                                  <m:t>𝒃</m:t>
                                </m:r>
                              </m:e>
                              <m:sup>
                                <m:r>
                                  <a:rPr lang="cs-CZ" sz="2800" b="1" i="1">
                                    <a:latin typeface="Cambria Math"/>
                                  </a:rPr>
                                  <m:t>𝟐</m:t>
                                </m:r>
                              </m:sup>
                            </m:sSup>
                            <m:r>
                              <a:rPr lang="cs-CZ" sz="2800" b="1" i="1">
                                <a:latin typeface="Cambria Math"/>
                              </a:rPr>
                              <m:t>−</m:t>
                            </m:r>
                            <m:r>
                              <a:rPr lang="cs-CZ" sz="2800" b="1" i="1">
                                <a:latin typeface="Cambria Math"/>
                              </a:rPr>
                              <m:t>𝟒</m:t>
                            </m:r>
                            <m:r>
                              <a:rPr lang="cs-CZ" sz="2800" b="1" i="1">
                                <a:latin typeface="Cambria Math"/>
                              </a:rPr>
                              <m:t>𝒂𝒄</m:t>
                            </m:r>
                          </m:e>
                        </m:rad>
                      </m:num>
                      <m:den>
                        <m:r>
                          <a:rPr lang="cs-CZ" sz="2800" b="1" i="1">
                            <a:latin typeface="Cambria Math"/>
                          </a:rPr>
                          <m:t>𝟐</m:t>
                        </m:r>
                        <m:r>
                          <a:rPr lang="cs-CZ" sz="2800" b="1" i="1">
                            <a:latin typeface="Cambria Math"/>
                          </a:rPr>
                          <m:t>𝒂</m:t>
                        </m:r>
                      </m:den>
                    </m:f>
                    <m:r>
                      <a:rPr lang="cs-CZ" sz="2800" b="1" i="1">
                        <a:latin typeface="Cambria Math"/>
                      </a:rPr>
                      <m:t>= </m:t>
                    </m:r>
                    <m:f>
                      <m:fPr>
                        <m:ctrlPr>
                          <a:rPr lang="cs-CZ" sz="2800" b="1" i="1">
                            <a:latin typeface="Cambria Math"/>
                          </a:rPr>
                        </m:ctrlPr>
                      </m:fPr>
                      <m:num>
                        <m:r>
                          <a:rPr lang="cs-CZ" sz="2800" b="1" i="1">
                            <a:latin typeface="Cambria Math"/>
                          </a:rPr>
                          <m:t>−</m:t>
                        </m:r>
                        <m:d>
                          <m:dPr>
                            <m:ctrlPr>
                              <a:rPr lang="cs-CZ" sz="2800" b="1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cs-CZ" sz="2800" b="1" i="1">
                                <a:latin typeface="Cambria Math"/>
                              </a:rPr>
                              <m:t>−</m:t>
                            </m:r>
                            <m:r>
                              <a:rPr lang="cs-CZ" sz="2800" b="1" i="1">
                                <a:latin typeface="Cambria Math"/>
                              </a:rPr>
                              <m:t>𝟒</m:t>
                            </m:r>
                          </m:e>
                        </m:d>
                        <m:r>
                          <a:rPr lang="cs-CZ" sz="2800" b="1">
                            <a:latin typeface="Cambria Math"/>
                          </a:rPr>
                          <m:t>±</m:t>
                        </m:r>
                        <m:rad>
                          <m:radPr>
                            <m:degHide m:val="on"/>
                            <m:ctrlPr>
                              <a:rPr lang="cs-CZ" sz="2800" b="1" i="1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cs-CZ" sz="2800" b="1" i="1">
                                <a:latin typeface="Cambria Math"/>
                              </a:rPr>
                              <m:t>𝟏𝟔</m:t>
                            </m:r>
                            <m:r>
                              <a:rPr lang="cs-CZ" sz="2800" b="1" i="1">
                                <a:latin typeface="Cambria Math"/>
                              </a:rPr>
                              <m:t>−</m:t>
                            </m:r>
                            <m:r>
                              <a:rPr lang="cs-CZ" sz="2800" b="1" i="1">
                                <a:latin typeface="Cambria Math"/>
                              </a:rPr>
                              <m:t>𝟒</m:t>
                            </m:r>
                            <m:r>
                              <a:rPr lang="cs-CZ" sz="2800" b="1">
                                <a:latin typeface="Cambria Math"/>
                              </a:rPr>
                              <m:t>.</m:t>
                            </m:r>
                            <m:r>
                              <a:rPr lang="cs-CZ" sz="2800" b="1" i="1">
                                <a:latin typeface="Cambria Math"/>
                              </a:rPr>
                              <m:t>𝟏</m:t>
                            </m:r>
                            <m:r>
                              <a:rPr lang="cs-CZ" sz="2800" b="1">
                                <a:latin typeface="Cambria Math"/>
                              </a:rPr>
                              <m:t>.</m:t>
                            </m:r>
                            <m:r>
                              <a:rPr lang="cs-CZ" sz="2800" b="1" i="1">
                                <a:latin typeface="Cambria Math"/>
                              </a:rPr>
                              <m:t>𝟏𝟑</m:t>
                            </m:r>
                          </m:e>
                        </m:rad>
                      </m:num>
                      <m:den>
                        <m:r>
                          <a:rPr lang="cs-CZ" sz="2800" b="1" i="1">
                            <a:latin typeface="Cambria Math"/>
                          </a:rPr>
                          <m:t>𝟐</m:t>
                        </m:r>
                        <m:r>
                          <a:rPr lang="cs-CZ" sz="2800" b="1">
                            <a:latin typeface="Cambria Math"/>
                          </a:rPr>
                          <m:t>.</m:t>
                        </m:r>
                        <m:r>
                          <a:rPr lang="cs-CZ" sz="2800" b="1" i="1">
                            <a:latin typeface="Cambria Math"/>
                          </a:rPr>
                          <m:t>𝟏</m:t>
                        </m:r>
                      </m:den>
                    </m:f>
                    <m:r>
                      <a:rPr lang="cs-CZ" sz="2800" b="1" i="1">
                        <a:latin typeface="Cambria Math"/>
                      </a:rPr>
                      <m:t>= </m:t>
                    </m:r>
                    <m:f>
                      <m:fPr>
                        <m:ctrlPr>
                          <a:rPr lang="cs-CZ" sz="2800" b="1" i="1">
                            <a:latin typeface="Cambria Math"/>
                          </a:rPr>
                        </m:ctrlPr>
                      </m:fPr>
                      <m:num>
                        <m:r>
                          <a:rPr lang="cs-CZ" sz="2800" b="1" i="1">
                            <a:latin typeface="Cambria Math"/>
                          </a:rPr>
                          <m:t>𝟒</m:t>
                        </m:r>
                        <m:r>
                          <a:rPr lang="cs-CZ" sz="2800" b="1">
                            <a:latin typeface="Cambria Math"/>
                          </a:rPr>
                          <m:t>±</m:t>
                        </m:r>
                        <m:rad>
                          <m:radPr>
                            <m:degHide m:val="on"/>
                            <m:ctrlPr>
                              <a:rPr lang="cs-CZ" sz="2800" b="1" i="1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cs-CZ" sz="2800" b="1" i="1">
                                <a:latin typeface="Cambria Math"/>
                              </a:rPr>
                              <m:t>𝟏𝟔</m:t>
                            </m:r>
                            <m:r>
                              <a:rPr lang="cs-CZ" sz="2800" b="1" i="1">
                                <a:latin typeface="Cambria Math"/>
                              </a:rPr>
                              <m:t>−</m:t>
                            </m:r>
                            <m:r>
                              <a:rPr lang="cs-CZ" sz="2800" b="1" i="1">
                                <a:latin typeface="Cambria Math"/>
                              </a:rPr>
                              <m:t>𝟓𝟐</m:t>
                            </m:r>
                          </m:e>
                        </m:rad>
                      </m:num>
                      <m:den>
                        <m:r>
                          <a:rPr lang="cs-CZ" sz="2800" b="1" i="1">
                            <a:latin typeface="Cambria Math"/>
                          </a:rPr>
                          <m:t>𝟐</m:t>
                        </m:r>
                      </m:den>
                    </m:f>
                    <m:r>
                      <a:rPr lang="cs-CZ" sz="2800" b="1" i="1">
                        <a:latin typeface="Cambria Math"/>
                      </a:rPr>
                      <m:t>= </m:t>
                    </m:r>
                    <m:f>
                      <m:fPr>
                        <m:ctrlPr>
                          <a:rPr lang="cs-CZ" sz="2800" b="1" i="1">
                            <a:latin typeface="Cambria Math"/>
                          </a:rPr>
                        </m:ctrlPr>
                      </m:fPr>
                      <m:num>
                        <m:r>
                          <a:rPr lang="cs-CZ" sz="2800" b="1" i="1">
                            <a:latin typeface="Cambria Math"/>
                          </a:rPr>
                          <m:t>𝟒</m:t>
                        </m:r>
                        <m:r>
                          <a:rPr lang="cs-CZ" sz="2800" b="1">
                            <a:latin typeface="Cambria Math"/>
                          </a:rPr>
                          <m:t>±</m:t>
                        </m:r>
                        <m:rad>
                          <m:radPr>
                            <m:degHide m:val="on"/>
                            <m:ctrlPr>
                              <a:rPr lang="cs-CZ" sz="2800" b="1" i="1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cs-CZ" sz="2800" b="1" i="1">
                                <a:latin typeface="Cambria Math"/>
                              </a:rPr>
                              <m:t>−</m:t>
                            </m:r>
                            <m:r>
                              <a:rPr lang="cs-CZ" sz="2800" b="1">
                                <a:latin typeface="Cambria Math"/>
                              </a:rPr>
                              <m:t> </m:t>
                            </m:r>
                            <m:r>
                              <a:rPr lang="cs-CZ" sz="2800" b="1" i="1">
                                <a:latin typeface="Cambria Math"/>
                              </a:rPr>
                              <m:t>𝟑𝟔</m:t>
                            </m:r>
                          </m:e>
                        </m:rad>
                      </m:num>
                      <m:den>
                        <m:r>
                          <a:rPr lang="cs-CZ" sz="2800" b="1" i="1">
                            <a:latin typeface="Cambria Math"/>
                          </a:rPr>
                          <m:t>𝟐</m:t>
                        </m:r>
                      </m:den>
                    </m:f>
                    <m:r>
                      <a:rPr lang="cs-CZ" sz="2800" b="1" i="1">
                        <a:latin typeface="Cambria Math"/>
                      </a:rPr>
                      <m:t>  </m:t>
                    </m:r>
                  </m:oMath>
                </a14:m>
                <a:endParaRPr lang="cs-CZ" sz="2800" b="1" dirty="0"/>
              </a:p>
              <a:p>
                <a:r>
                  <a:rPr lang="cs-CZ" sz="2800" b="1" dirty="0" smtClean="0"/>
                  <a:t>Zde </a:t>
                </a:r>
                <a:r>
                  <a:rPr lang="cs-CZ" sz="2800" b="1" dirty="0"/>
                  <a:t>řešení v R končí tvrzením, že množina kořenů v R je množina prázdná.</a:t>
                </a:r>
              </a:p>
              <a:p>
                <a:endParaRPr lang="cs-CZ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1630" t="-165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44483965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Příklad 2</a:t>
            </a:r>
            <a:endParaRPr lang="cs-CZ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cs-CZ" b="1" dirty="0" smtClean="0"/>
                  <a:t>Použijeme-li </a:t>
                </a:r>
                <a:r>
                  <a:rPr lang="cs-CZ" b="1" dirty="0"/>
                  <a:t>předchozí vlastnosti </a:t>
                </a:r>
                <a:r>
                  <a:rPr lang="cs-CZ" b="1" dirty="0" smtClean="0"/>
                  <a:t/>
                </a:r>
                <a:br>
                  <a:rPr lang="cs-CZ" b="1" dirty="0" smtClean="0"/>
                </a:br>
                <a:r>
                  <a:rPr lang="cs-CZ" b="1" dirty="0" smtClean="0"/>
                  <a:t>čísla </a:t>
                </a:r>
                <a:r>
                  <a:rPr lang="cs-CZ" b="1" i="1" dirty="0"/>
                  <a:t>i</a:t>
                </a:r>
                <a:r>
                  <a:rPr lang="cs-CZ" b="1" dirty="0"/>
                  <a:t>, můžeme postupovat obdobně:</a:t>
                </a:r>
              </a:p>
              <a:p>
                <a:r>
                  <a:rPr lang="cs-CZ" b="1" dirty="0"/>
                  <a:t>Řešení b)  </a:t>
                </a:r>
                <a:endParaRPr lang="cs-CZ" b="1" dirty="0" smtClean="0"/>
              </a:p>
              <a:p>
                <a14:m>
                  <m:oMath xmlns:m="http://schemas.openxmlformats.org/officeDocument/2006/math">
                    <m:r>
                      <a:rPr lang="cs-CZ" b="1" i="1">
                        <a:latin typeface="Cambria Math"/>
                      </a:rPr>
                      <m:t>𝒙</m:t>
                    </m:r>
                    <m:r>
                      <a:rPr lang="cs-CZ" b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cs-CZ" b="1" i="1">
                            <a:latin typeface="Cambria Math"/>
                          </a:rPr>
                        </m:ctrlPr>
                      </m:fPr>
                      <m:num>
                        <m:r>
                          <a:rPr lang="cs-CZ" b="1" i="1">
                            <a:latin typeface="Cambria Math"/>
                          </a:rPr>
                          <m:t>−</m:t>
                        </m:r>
                        <m:r>
                          <a:rPr lang="cs-CZ" b="1" i="1">
                            <a:latin typeface="Cambria Math"/>
                          </a:rPr>
                          <m:t>𝒃</m:t>
                        </m:r>
                        <m:r>
                          <a:rPr lang="cs-CZ" b="1">
                            <a:latin typeface="Cambria Math"/>
                          </a:rPr>
                          <m:t>±</m:t>
                        </m:r>
                        <m:rad>
                          <m:radPr>
                            <m:degHide m:val="on"/>
                            <m:ctrlPr>
                              <a:rPr lang="cs-CZ" b="1" i="1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sSup>
                              <m:sSupPr>
                                <m:ctrlPr>
                                  <a:rPr lang="cs-CZ" b="1" i="1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cs-CZ" b="1" i="1">
                                    <a:latin typeface="Cambria Math"/>
                                  </a:rPr>
                                  <m:t>𝒃</m:t>
                                </m:r>
                              </m:e>
                              <m:sup>
                                <m:r>
                                  <a:rPr lang="cs-CZ" b="1" i="1">
                                    <a:latin typeface="Cambria Math"/>
                                  </a:rPr>
                                  <m:t>𝟐</m:t>
                                </m:r>
                              </m:sup>
                            </m:sSup>
                            <m:r>
                              <a:rPr lang="cs-CZ" b="1" i="1">
                                <a:latin typeface="Cambria Math"/>
                              </a:rPr>
                              <m:t>−</m:t>
                            </m:r>
                            <m:r>
                              <a:rPr lang="cs-CZ" b="1" i="1">
                                <a:latin typeface="Cambria Math"/>
                              </a:rPr>
                              <m:t>𝟒</m:t>
                            </m:r>
                            <m:r>
                              <a:rPr lang="cs-CZ" b="1" i="1">
                                <a:latin typeface="Cambria Math"/>
                              </a:rPr>
                              <m:t>𝒂𝒄</m:t>
                            </m:r>
                          </m:e>
                        </m:rad>
                      </m:num>
                      <m:den>
                        <m:r>
                          <a:rPr lang="cs-CZ" b="1" i="1">
                            <a:latin typeface="Cambria Math"/>
                          </a:rPr>
                          <m:t>𝟐</m:t>
                        </m:r>
                        <m:r>
                          <a:rPr lang="cs-CZ" b="1" i="1">
                            <a:latin typeface="Cambria Math"/>
                          </a:rPr>
                          <m:t>𝒂</m:t>
                        </m:r>
                      </m:den>
                    </m:f>
                    <m:r>
                      <a:rPr lang="cs-CZ" b="1" i="1">
                        <a:latin typeface="Cambria Math"/>
                      </a:rPr>
                      <m:t>= </m:t>
                    </m:r>
                    <m:f>
                      <m:fPr>
                        <m:ctrlPr>
                          <a:rPr lang="cs-CZ" b="1" i="1">
                            <a:latin typeface="Cambria Math"/>
                          </a:rPr>
                        </m:ctrlPr>
                      </m:fPr>
                      <m:num>
                        <m:r>
                          <a:rPr lang="cs-CZ" b="1" i="1">
                            <a:latin typeface="Cambria Math"/>
                          </a:rPr>
                          <m:t>−</m:t>
                        </m:r>
                        <m:d>
                          <m:dPr>
                            <m:ctrlPr>
                              <a:rPr lang="cs-CZ" b="1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cs-CZ" b="1" i="1">
                                <a:latin typeface="Cambria Math"/>
                              </a:rPr>
                              <m:t>−</m:t>
                            </m:r>
                            <m:r>
                              <a:rPr lang="cs-CZ" b="1" i="1">
                                <a:latin typeface="Cambria Math"/>
                              </a:rPr>
                              <m:t>𝟒</m:t>
                            </m:r>
                          </m:e>
                        </m:d>
                        <m:r>
                          <a:rPr lang="cs-CZ" b="1">
                            <a:latin typeface="Cambria Math"/>
                          </a:rPr>
                          <m:t>±</m:t>
                        </m:r>
                        <m:rad>
                          <m:radPr>
                            <m:degHide m:val="on"/>
                            <m:ctrlPr>
                              <a:rPr lang="cs-CZ" b="1" i="1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cs-CZ" b="1" i="1">
                                <a:latin typeface="Cambria Math"/>
                              </a:rPr>
                              <m:t>𝟏𝟔</m:t>
                            </m:r>
                            <m:r>
                              <a:rPr lang="cs-CZ" b="1" i="1">
                                <a:latin typeface="Cambria Math"/>
                              </a:rPr>
                              <m:t>−</m:t>
                            </m:r>
                            <m:r>
                              <a:rPr lang="cs-CZ" b="1" i="1">
                                <a:latin typeface="Cambria Math"/>
                              </a:rPr>
                              <m:t>𝟒</m:t>
                            </m:r>
                            <m:r>
                              <a:rPr lang="cs-CZ" b="1">
                                <a:latin typeface="Cambria Math"/>
                              </a:rPr>
                              <m:t>.</m:t>
                            </m:r>
                            <m:r>
                              <a:rPr lang="cs-CZ" b="1" i="1">
                                <a:latin typeface="Cambria Math"/>
                              </a:rPr>
                              <m:t>𝟏</m:t>
                            </m:r>
                            <m:r>
                              <a:rPr lang="cs-CZ" b="1">
                                <a:latin typeface="Cambria Math"/>
                              </a:rPr>
                              <m:t>.</m:t>
                            </m:r>
                            <m:r>
                              <a:rPr lang="cs-CZ" b="1" i="1">
                                <a:latin typeface="Cambria Math"/>
                              </a:rPr>
                              <m:t>𝟏𝟑</m:t>
                            </m:r>
                          </m:e>
                        </m:rad>
                      </m:num>
                      <m:den>
                        <m:r>
                          <a:rPr lang="cs-CZ" b="1" i="1">
                            <a:latin typeface="Cambria Math"/>
                          </a:rPr>
                          <m:t>𝟐</m:t>
                        </m:r>
                        <m:r>
                          <a:rPr lang="cs-CZ" b="1">
                            <a:latin typeface="Cambria Math"/>
                          </a:rPr>
                          <m:t>.</m:t>
                        </m:r>
                        <m:r>
                          <a:rPr lang="cs-CZ" b="1" i="1">
                            <a:latin typeface="Cambria Math"/>
                          </a:rPr>
                          <m:t>𝟏</m:t>
                        </m:r>
                      </m:den>
                    </m:f>
                    <m:r>
                      <a:rPr lang="cs-CZ" b="1" i="1">
                        <a:latin typeface="Cambria Math"/>
                      </a:rPr>
                      <m:t>= </m:t>
                    </m:r>
                    <m:f>
                      <m:fPr>
                        <m:ctrlPr>
                          <a:rPr lang="cs-CZ" b="1" i="1">
                            <a:latin typeface="Cambria Math"/>
                          </a:rPr>
                        </m:ctrlPr>
                      </m:fPr>
                      <m:num>
                        <m:r>
                          <a:rPr lang="cs-CZ" b="1" i="1">
                            <a:latin typeface="Cambria Math"/>
                          </a:rPr>
                          <m:t>𝟒</m:t>
                        </m:r>
                        <m:r>
                          <a:rPr lang="cs-CZ" b="1">
                            <a:latin typeface="Cambria Math"/>
                          </a:rPr>
                          <m:t>±</m:t>
                        </m:r>
                        <m:rad>
                          <m:radPr>
                            <m:degHide m:val="on"/>
                            <m:ctrlPr>
                              <a:rPr lang="cs-CZ" b="1" i="1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cs-CZ" b="1" i="1">
                                <a:latin typeface="Cambria Math"/>
                              </a:rPr>
                              <m:t>𝟏𝟔</m:t>
                            </m:r>
                            <m:r>
                              <a:rPr lang="cs-CZ" b="1" i="1">
                                <a:latin typeface="Cambria Math"/>
                              </a:rPr>
                              <m:t>−</m:t>
                            </m:r>
                            <m:r>
                              <a:rPr lang="cs-CZ" b="1" i="1">
                                <a:latin typeface="Cambria Math"/>
                              </a:rPr>
                              <m:t>𝟓𝟐</m:t>
                            </m:r>
                          </m:e>
                        </m:rad>
                      </m:num>
                      <m:den>
                        <m:r>
                          <a:rPr lang="cs-CZ" b="1" i="1">
                            <a:latin typeface="Cambria Math"/>
                          </a:rPr>
                          <m:t>𝟐</m:t>
                        </m:r>
                      </m:den>
                    </m:f>
                    <m:r>
                      <a:rPr lang="cs-CZ" b="1" i="1">
                        <a:latin typeface="Cambria Math"/>
                      </a:rPr>
                      <m:t>= </m:t>
                    </m:r>
                    <m:f>
                      <m:fPr>
                        <m:ctrlPr>
                          <a:rPr lang="cs-CZ" b="1" i="1">
                            <a:latin typeface="Cambria Math"/>
                          </a:rPr>
                        </m:ctrlPr>
                      </m:fPr>
                      <m:num>
                        <m:r>
                          <a:rPr lang="cs-CZ" b="1" i="1">
                            <a:latin typeface="Cambria Math"/>
                          </a:rPr>
                          <m:t>𝟒</m:t>
                        </m:r>
                        <m:r>
                          <a:rPr lang="cs-CZ" b="1">
                            <a:latin typeface="Cambria Math"/>
                          </a:rPr>
                          <m:t>±</m:t>
                        </m:r>
                        <m:rad>
                          <m:radPr>
                            <m:degHide m:val="on"/>
                            <m:ctrlPr>
                              <a:rPr lang="cs-CZ" b="1" i="1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cs-CZ" b="1" i="1">
                                <a:latin typeface="Cambria Math"/>
                              </a:rPr>
                              <m:t>−</m:t>
                            </m:r>
                            <m:r>
                              <a:rPr lang="cs-CZ" b="1">
                                <a:latin typeface="Cambria Math"/>
                              </a:rPr>
                              <m:t> </m:t>
                            </m:r>
                            <m:r>
                              <a:rPr lang="cs-CZ" b="1" i="1">
                                <a:latin typeface="Cambria Math"/>
                              </a:rPr>
                              <m:t>𝟑𝟔</m:t>
                            </m:r>
                          </m:e>
                        </m:rad>
                      </m:num>
                      <m:den>
                        <m:r>
                          <a:rPr lang="cs-CZ" b="1" i="1">
                            <a:latin typeface="Cambria Math"/>
                          </a:rPr>
                          <m:t>𝟐</m:t>
                        </m:r>
                      </m:den>
                    </m:f>
                    <m:r>
                      <a:rPr lang="cs-CZ" b="1" i="1">
                        <a:latin typeface="Cambria Math"/>
                      </a:rPr>
                      <m:t> =</m:t>
                    </m:r>
                  </m:oMath>
                </a14:m>
                <a:r>
                  <a:rPr lang="cs-CZ" b="1" dirty="0"/>
                  <a:t> </a:t>
                </a:r>
                <a14:m>
                  <m:oMath xmlns:m="http://schemas.openxmlformats.org/officeDocument/2006/math">
                    <m:r>
                      <a:rPr lang="cs-CZ" b="1" i="1">
                        <a:latin typeface="Cambria Math"/>
                      </a:rPr>
                      <m:t> </m:t>
                    </m:r>
                    <m:f>
                      <m:fPr>
                        <m:ctrlPr>
                          <a:rPr lang="cs-CZ" b="1" i="1">
                            <a:latin typeface="Cambria Math"/>
                          </a:rPr>
                        </m:ctrlPr>
                      </m:fPr>
                      <m:num>
                        <m:r>
                          <a:rPr lang="cs-CZ" b="1" i="1">
                            <a:latin typeface="Cambria Math"/>
                          </a:rPr>
                          <m:t>𝟒</m:t>
                        </m:r>
                        <m:r>
                          <a:rPr lang="cs-CZ" b="1">
                            <a:latin typeface="Cambria Math"/>
                          </a:rPr>
                          <m:t>±</m:t>
                        </m:r>
                        <m:rad>
                          <m:radPr>
                            <m:degHide m:val="on"/>
                            <m:ctrlPr>
                              <a:rPr lang="cs-CZ" b="1" i="1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sSup>
                              <m:sSupPr>
                                <m:ctrlPr>
                                  <a:rPr lang="cs-CZ" b="1" i="1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cs-CZ" b="1" i="1">
                                    <a:latin typeface="Cambria Math"/>
                                  </a:rPr>
                                  <m:t>𝒊</m:t>
                                </m:r>
                              </m:e>
                              <m:sup>
                                <m:r>
                                  <a:rPr lang="cs-CZ" b="1" i="1">
                                    <a:latin typeface="Cambria Math"/>
                                  </a:rPr>
                                  <m:t>𝟐</m:t>
                                </m:r>
                              </m:sup>
                            </m:sSup>
                            <m:r>
                              <a:rPr lang="cs-CZ" b="1">
                                <a:latin typeface="Cambria Math"/>
                              </a:rPr>
                              <m:t>. </m:t>
                            </m:r>
                            <m:r>
                              <a:rPr lang="cs-CZ" b="1" i="1">
                                <a:latin typeface="Cambria Math"/>
                              </a:rPr>
                              <m:t>𝟑𝟔</m:t>
                            </m:r>
                          </m:e>
                        </m:rad>
                      </m:num>
                      <m:den>
                        <m:r>
                          <a:rPr lang="cs-CZ" b="1" i="1">
                            <a:latin typeface="Cambria Math"/>
                          </a:rPr>
                          <m:t>𝟐</m:t>
                        </m:r>
                      </m:den>
                    </m:f>
                  </m:oMath>
                </a14:m>
                <a:r>
                  <a:rPr lang="cs-CZ" b="1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b="1" i="1">
                            <a:latin typeface="Cambria Math"/>
                          </a:rPr>
                        </m:ctrlPr>
                      </m:fPr>
                      <m:num>
                        <m:r>
                          <a:rPr lang="cs-CZ" b="1" i="1">
                            <a:latin typeface="Cambria Math"/>
                          </a:rPr>
                          <m:t>𝟒</m:t>
                        </m:r>
                        <m:r>
                          <a:rPr lang="cs-CZ" b="1">
                            <a:latin typeface="Cambria Math"/>
                          </a:rPr>
                          <m:t>±</m:t>
                        </m:r>
                        <m:r>
                          <a:rPr lang="cs-CZ" b="1" i="1">
                            <a:latin typeface="Cambria Math"/>
                          </a:rPr>
                          <m:t>𝟔</m:t>
                        </m:r>
                        <m:r>
                          <a:rPr lang="cs-CZ" b="1">
                            <a:latin typeface="Cambria Math"/>
                          </a:rPr>
                          <m:t>.</m:t>
                        </m:r>
                        <m:r>
                          <a:rPr lang="cs-CZ" b="1" i="1">
                            <a:latin typeface="Cambria Math"/>
                          </a:rPr>
                          <m:t>𝒊</m:t>
                        </m:r>
                      </m:num>
                      <m:den>
                        <m:r>
                          <a:rPr lang="cs-CZ" b="1" i="1">
                            <a:latin typeface="Cambria Math"/>
                          </a:rPr>
                          <m:t>𝟐</m:t>
                        </m:r>
                      </m:den>
                    </m:f>
                  </m:oMath>
                </a14:m>
                <a:r>
                  <a:rPr lang="cs-CZ" b="1" dirty="0"/>
                  <a:t>  </a:t>
                </a:r>
                <a:r>
                  <a:rPr lang="cs-CZ" b="1" dirty="0" smtClean="0"/>
                  <a:t/>
                </a:r>
                <a:br>
                  <a:rPr lang="cs-CZ" b="1" dirty="0" smtClean="0"/>
                </a:br>
                <a:r>
                  <a:rPr lang="cs-CZ" b="1" dirty="0" smtClean="0"/>
                  <a:t>Je </a:t>
                </a:r>
                <a:r>
                  <a:rPr lang="cs-CZ" b="1" dirty="0"/>
                  <a:t>tedy:    </a:t>
                </a:r>
                <a:r>
                  <a:rPr lang="cs-CZ" b="1" dirty="0" smtClean="0"/>
                  <a:t/>
                </a:r>
                <a:br>
                  <a:rPr lang="cs-CZ" b="1" dirty="0" smtClean="0"/>
                </a:br>
                <a:r>
                  <a:rPr lang="cs-CZ" b="1" dirty="0" smtClean="0"/>
                  <a:t>x</a:t>
                </a:r>
                <a:r>
                  <a:rPr lang="cs-CZ" b="1" baseline="-25000" dirty="0" smtClean="0"/>
                  <a:t>1</a:t>
                </a:r>
                <a:r>
                  <a:rPr lang="cs-CZ" b="1" dirty="0" smtClean="0"/>
                  <a:t> </a:t>
                </a:r>
                <a:r>
                  <a:rPr lang="cs-CZ" b="1" dirty="0"/>
                  <a:t>= 2 + 3</a:t>
                </a:r>
                <a:r>
                  <a:rPr lang="cs-CZ" b="1" i="1" dirty="0"/>
                  <a:t>i</a:t>
                </a:r>
                <a:r>
                  <a:rPr lang="cs-CZ" b="1" dirty="0"/>
                  <a:t>  a  x</a:t>
                </a:r>
                <a:r>
                  <a:rPr lang="cs-CZ" b="1" baseline="-25000" dirty="0"/>
                  <a:t>2</a:t>
                </a:r>
                <a:r>
                  <a:rPr lang="cs-CZ" b="1" dirty="0"/>
                  <a:t> = 2 – 3</a:t>
                </a:r>
                <a:r>
                  <a:rPr lang="cs-CZ" b="1" i="1" dirty="0"/>
                  <a:t>i</a:t>
                </a:r>
                <a:r>
                  <a:rPr lang="cs-CZ" b="1" dirty="0"/>
                  <a:t>  </a:t>
                </a:r>
                <a:br>
                  <a:rPr lang="cs-CZ" b="1" dirty="0"/>
                </a:br>
                <a:endParaRPr lang="cs-CZ" b="1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1630" t="-1658" b="-2296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88002617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Motiv sady Office">
  <a:themeElements>
    <a:clrScheme name="Vlastní 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C0504D"/>
      </a:hlink>
      <a:folHlink>
        <a:srgbClr val="D99694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412</TotalTime>
  <Words>227</Words>
  <Application>Microsoft Office PowerPoint</Application>
  <PresentationFormat>Předvádění na obrazovce (4:3)</PresentationFormat>
  <Paragraphs>93</Paragraphs>
  <Slides>15</Slides>
  <Notes>15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6" baseType="lpstr">
      <vt:lpstr>Motiv sady Office</vt:lpstr>
      <vt:lpstr>Komplexní čísla - 1</vt:lpstr>
      <vt:lpstr>Motivační úvod</vt:lpstr>
      <vt:lpstr>Motivační úvod</vt:lpstr>
      <vt:lpstr>Motivační úvod</vt:lpstr>
      <vt:lpstr>Možnost řešení</vt:lpstr>
      <vt:lpstr>Příklad 1</vt:lpstr>
      <vt:lpstr>Příklad 1</vt:lpstr>
      <vt:lpstr>Příklad 2</vt:lpstr>
      <vt:lpstr>Příklad 2</vt:lpstr>
      <vt:lpstr>Příklad 3</vt:lpstr>
      <vt:lpstr>Příklad 3</vt:lpstr>
      <vt:lpstr>Příklad 4</vt:lpstr>
      <vt:lpstr>Závěr lekce 1</vt:lpstr>
      <vt:lpstr>Závěr lekce 1</vt:lpstr>
      <vt:lpstr>Děkuji za pozornost.</vt:lpstr>
    </vt:vector>
  </TitlesOfParts>
  <Company>ATC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HE</dc:creator>
  <cp:lastModifiedBy>Valued Acer Customer</cp:lastModifiedBy>
  <cp:revision>53</cp:revision>
  <dcterms:created xsi:type="dcterms:W3CDTF">2011-12-03T14:12:28Z</dcterms:created>
  <dcterms:modified xsi:type="dcterms:W3CDTF">2012-09-14T16:51:53Z</dcterms:modified>
</cp:coreProperties>
</file>