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1" r:id="rId4"/>
    <p:sldId id="268" r:id="rId5"/>
    <p:sldId id="269" r:id="rId6"/>
    <p:sldId id="270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67" r:id="rId17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4B9651D-878D-413D-A056-3C1DC8CD10CD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5C19164-A3E5-49B8-B03E-D256FF1C0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3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25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440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771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29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157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246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28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2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374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38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063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52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487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1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- 5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Číslo opačné</a:t>
            </a:r>
          </a:p>
          <a:p>
            <a:pPr>
              <a:defRPr/>
            </a:pPr>
            <a:r>
              <a:rPr lang="cs-CZ" b="1" dirty="0" smtClean="0"/>
              <a:t>Číslo komplexně sdružené</a:t>
            </a:r>
          </a:p>
          <a:p>
            <a:pPr>
              <a:defRPr/>
            </a:pPr>
            <a:r>
              <a:rPr lang="cs-CZ" b="1" dirty="0" smtClean="0"/>
              <a:t>Dělení komplexních čísel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Vypočti: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282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Vypočti: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=−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75323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Vypočti: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𝟗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  <m:sSup>
                              <m:sSup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  <m:sup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𝟏𝟑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𝟏𝟑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𝟏𝟑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𝟎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(−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6358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7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Vypočti: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𝒊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𝒊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>
                                    <a:latin typeface="Cambria Math"/>
                                  </a:rPr>
                                  <m:t>𝒊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1">
                                    <a:latin typeface="Cambria Math"/>
                                  </a:rPr>
                                  <m:t>𝒊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 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 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cs-CZ" b="1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</m:oMath>
                </a14:m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2990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8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/>
                  <a:t>Rozhodněte, zda se jedná o komplexní</a:t>
                </a:r>
                <a:br>
                  <a:rPr lang="cs-CZ" sz="2800" b="1" dirty="0" smtClean="0"/>
                </a:br>
                <a:r>
                  <a:rPr lang="cs-CZ" sz="2800" b="1" dirty="0" smtClean="0"/>
                  <a:t>jednotku: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𝟓</m:t>
                        </m:r>
                        <m:r>
                          <a:rPr lang="cs-CZ" sz="2800" b="1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𝟓</m:t>
                        </m:r>
                        <m:r>
                          <a:rPr lang="cs-CZ" sz="2800" b="1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</m:oMath>
                </a14:m>
                <a:endParaRPr lang="cs-CZ" sz="28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𝟐𝟓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𝟏𝟎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 smtClean="0">
                            <a:latin typeface="Cambria Math"/>
                          </a:rPr>
                          <m:t>𝒊</m:t>
                        </m:r>
                        <m:r>
                          <a:rPr lang="cs-CZ" sz="28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𝟐𝟓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</m:oMath>
                </a14:m>
                <a:endParaRPr lang="cs-CZ" sz="28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𝟑𝟎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𝟏𝟎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𝟑𝟎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</m:oMath>
                </a14:m>
                <a:endParaRPr lang="cs-CZ" sz="28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cs-CZ" sz="28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179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8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𝟗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Závěr:</a:t>
                </a:r>
                <a:br>
                  <a:rPr lang="cs-CZ" b="1" dirty="0" smtClean="0"/>
                </a:br>
                <a:r>
                  <a:rPr lang="cs-CZ" b="1" dirty="0" smtClean="0"/>
                  <a:t>ano, </a:t>
                </a:r>
                <a:br>
                  <a:rPr lang="cs-CZ" b="1" dirty="0" smtClean="0"/>
                </a:br>
                <a:r>
                  <a:rPr lang="cs-CZ" b="1" dirty="0" smtClean="0"/>
                  <a:t>dané číslo je komplexní jednotkou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7112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Jan </a:t>
            </a:r>
            <a:r>
              <a:rPr lang="cs-CZ" dirty="0" err="1" smtClean="0"/>
              <a:t>Bajnar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Číslo  dané       Číslo opačné</a:t>
            </a:r>
          </a:p>
          <a:p>
            <a:r>
              <a:rPr lang="cs-CZ" b="1" dirty="0" smtClean="0"/>
              <a:t>2                         - 2</a:t>
            </a:r>
          </a:p>
          <a:p>
            <a:r>
              <a:rPr lang="cs-CZ" b="1" dirty="0" smtClean="0"/>
              <a:t>-3a                     - ( -3a) = 3a</a:t>
            </a:r>
          </a:p>
          <a:p>
            <a:r>
              <a:rPr lang="cs-CZ" b="1" dirty="0" smtClean="0"/>
              <a:t>x-2                     - ( x – 2) = -x + 2</a:t>
            </a:r>
          </a:p>
          <a:p>
            <a:r>
              <a:rPr lang="cs-CZ" b="1" dirty="0" smtClean="0"/>
              <a:t>-3 + 2i                - ( -3+2i ) = 3 – 2i</a:t>
            </a:r>
          </a:p>
          <a:p>
            <a:r>
              <a:rPr lang="cs-CZ" b="1" dirty="0" smtClean="0"/>
              <a:t>-4 -2a                 - ( -4 – 2a) = 4 + 2a</a:t>
            </a:r>
          </a:p>
          <a:p>
            <a:r>
              <a:rPr lang="cs-CZ" b="1" dirty="0" smtClean="0"/>
              <a:t>-1 -3i                  - ( -1-3i ) = 1 + 3i   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1676377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Číslo </a:t>
            </a:r>
            <a:r>
              <a:rPr lang="cs-CZ" b="1" dirty="0"/>
              <a:t>komplexně </a:t>
            </a:r>
            <a:r>
              <a:rPr lang="cs-CZ" b="1" dirty="0" smtClean="0"/>
              <a:t>sdružené</a:t>
            </a:r>
          </a:p>
          <a:p>
            <a:r>
              <a:rPr lang="cs-CZ" b="1" dirty="0" smtClean="0"/>
              <a:t>Číslo dané         </a:t>
            </a:r>
            <a:r>
              <a:rPr lang="cs-CZ" b="1" dirty="0"/>
              <a:t>Číslo komplexně </a:t>
            </a:r>
            <a:r>
              <a:rPr lang="cs-CZ" b="1" dirty="0" smtClean="0"/>
              <a:t>sdružené</a:t>
            </a:r>
            <a:br>
              <a:rPr lang="cs-CZ" b="1" dirty="0" smtClean="0"/>
            </a:br>
            <a:r>
              <a:rPr lang="cs-CZ" b="1" dirty="0" smtClean="0"/>
              <a:t>1 + 2i                  1 – 2i</a:t>
            </a:r>
          </a:p>
          <a:p>
            <a:r>
              <a:rPr lang="cs-CZ" b="1" dirty="0" smtClean="0"/>
              <a:t>2 - 3i                   2 + 3i </a:t>
            </a:r>
          </a:p>
          <a:p>
            <a:r>
              <a:rPr lang="cs-CZ" b="1" dirty="0" smtClean="0"/>
              <a:t>-2 + 5i                 -2 – 5i</a:t>
            </a:r>
          </a:p>
          <a:p>
            <a:r>
              <a:rPr lang="cs-CZ" b="1" dirty="0" smtClean="0"/>
              <a:t>-3 – 4i                 -3 + 4i  </a:t>
            </a:r>
          </a:p>
          <a:p>
            <a:r>
              <a:rPr lang="cs-CZ" b="1" dirty="0" smtClean="0"/>
              <a:t>Nakresli obrazy všech čísel v </a:t>
            </a:r>
            <a:r>
              <a:rPr lang="cs-CZ" b="1" dirty="0" err="1" smtClean="0"/>
              <a:t>Gauss.rovině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2601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Užitím vzorce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umíme upravit např.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</m:oMath>
                </a14:m>
                <a:r>
                  <a:rPr lang="cs-CZ" b="1" dirty="0" smtClean="0"/>
                  <a:t>  nebo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</m:oMath>
                </a14:m>
                <a:endParaRPr lang="cs-CZ" b="1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9892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Podíl komplexního a reálného čísla</a:t>
                </a:r>
                <a:br>
                  <a:rPr lang="cs-CZ" b="1" dirty="0" smtClean="0"/>
                </a:br>
                <a:r>
                  <a:rPr lang="cs-CZ" b="1" dirty="0" smtClean="0"/>
                  <a:t>získáme snadno rozlišením reálné</a:t>
                </a:r>
                <a:br>
                  <a:rPr lang="cs-CZ" b="1" dirty="0" smtClean="0"/>
                </a:br>
                <a:r>
                  <a:rPr lang="cs-CZ" b="1" dirty="0" smtClean="0"/>
                  <a:t>a imaginární složky: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</a:rPr>
                      <m:t> −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Při dělení komplexních čísel musíme</a:t>
                </a:r>
                <a:br>
                  <a:rPr lang="cs-CZ" b="1" dirty="0" smtClean="0"/>
                </a:br>
                <a:r>
                  <a:rPr lang="cs-CZ" b="1" dirty="0" smtClean="0"/>
                  <a:t>upravit zlomek tak, aby …..???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7259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:r>
                  <a:rPr lang="cs-CZ" b="1" dirty="0" smtClean="0"/>
                  <a:t>Vypočti podíl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 ? 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Celý zlomek rozšíříme číslem komplexně</a:t>
                </a:r>
                <a:br>
                  <a:rPr lang="cs-CZ" b="1" dirty="0" smtClean="0"/>
                </a:br>
                <a:r>
                  <a:rPr lang="cs-CZ" b="1" dirty="0" smtClean="0"/>
                  <a:t>sdruženým ke jmenovateli</a:t>
                </a:r>
                <a:br>
                  <a:rPr lang="cs-CZ" b="1" dirty="0" smtClean="0"/>
                </a:br>
                <a:r>
                  <a:rPr lang="cs-CZ" b="1" dirty="0" smtClean="0"/>
                  <a:t>s využitím vzorce tak, aby ve </a:t>
                </a:r>
                <a:br>
                  <a:rPr lang="cs-CZ" b="1" dirty="0" smtClean="0"/>
                </a:br>
                <a:r>
                  <a:rPr lang="cs-CZ" b="1" dirty="0" smtClean="0"/>
                  <a:t>jmenovateli vzniklo reálné číslo </a:t>
                </a:r>
                <a:br>
                  <a:rPr lang="cs-CZ" b="1" dirty="0" smtClean="0"/>
                </a:br>
                <a:r>
                  <a:rPr lang="cs-CZ" b="1" dirty="0" smtClean="0"/>
                  <a:t>a pak zlomek rozdělíme</a:t>
                </a:r>
                <a:br>
                  <a:rPr lang="cs-CZ" b="1" dirty="0" smtClean="0"/>
                </a:br>
                <a:r>
                  <a:rPr lang="cs-CZ" b="1" dirty="0" smtClean="0"/>
                  <a:t>na reálnou a imaginární část 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1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6329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.(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 − 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2503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Vypočti: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7700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Vypočti: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4015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657</Words>
  <Application>Microsoft Office PowerPoint</Application>
  <PresentationFormat>Předvádění na obrazovce (4:3)</PresentationFormat>
  <Paragraphs>106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Komplexní čísla - 5</vt:lpstr>
      <vt:lpstr>Komplexní čísla 5</vt:lpstr>
      <vt:lpstr>Komplexní čísla 5</vt:lpstr>
      <vt:lpstr>Příklad 1</vt:lpstr>
      <vt:lpstr>Příklad 1</vt:lpstr>
      <vt:lpstr>Příklad 1</vt:lpstr>
      <vt:lpstr>Příklad 1</vt:lpstr>
      <vt:lpstr>Příklad 2</vt:lpstr>
      <vt:lpstr>Příklad 3</vt:lpstr>
      <vt:lpstr>Příklad 4</vt:lpstr>
      <vt:lpstr>Příklad 5</vt:lpstr>
      <vt:lpstr>Příklad 6</vt:lpstr>
      <vt:lpstr>Příklad 7</vt:lpstr>
      <vt:lpstr>Příklad 8</vt:lpstr>
      <vt:lpstr>Příklad 8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70</cp:revision>
  <cp:lastPrinted>2012-09-11T21:03:25Z</cp:lastPrinted>
  <dcterms:created xsi:type="dcterms:W3CDTF">2011-12-03T14:12:28Z</dcterms:created>
  <dcterms:modified xsi:type="dcterms:W3CDTF">2013-03-31T12:18:34Z</dcterms:modified>
</cp:coreProperties>
</file>