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2D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B6C2769-D53E-4A8D-BEC1-9A573E114FA8}" type="datetimeFigureOut">
              <a:rPr lang="cs-CZ"/>
              <a:pPr>
                <a:defRPr/>
              </a:pPr>
              <a:t>8.11.2012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4B3F27F-D7CC-4D0C-9CA2-A38E03ECF4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960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12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B6E7C48-3103-417E-ACDD-16091D770A99}" type="slidenum">
              <a:rPr lang="cs-CZ" smtClean="0"/>
              <a:pPr eaLnBrk="1" hangingPunct="1"/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B3F27F-D7CC-4D0C-9CA2-A38E03ECF491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605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B3F27F-D7CC-4D0C-9CA2-A38E03ECF491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206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B3F27F-D7CC-4D0C-9CA2-A38E03ECF491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42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B3F27F-D7CC-4D0C-9CA2-A38E03ECF491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377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B3F27F-D7CC-4D0C-9CA2-A38E03ECF491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603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 descr="link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3716338"/>
            <a:ext cx="5400675" cy="2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11CF0-9881-45F3-9F62-332B5B9B41B8}" type="datetimeFigureOut">
              <a:rPr lang="cs-CZ"/>
              <a:pPr>
                <a:defRPr/>
              </a:pPr>
              <a:t>8.11.2012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B3192-7011-48E3-A569-4528FE1A03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6835822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5566" y="5157192"/>
            <a:ext cx="7812868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47564" y="5864498"/>
            <a:ext cx="7848872" cy="804862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9D7E1-160F-4B6D-A36C-D3BEC3DB6C33}" type="datetimeFigureOut">
              <a:rPr lang="cs-CZ"/>
              <a:pPr>
                <a:defRPr/>
              </a:pPr>
              <a:t>8.11.2012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831DB-9968-4E1A-88FB-01111A1C27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24851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37EF7-DB12-4CDE-8944-26BBAF51E68A}" type="datetimeFigureOut">
              <a:rPr lang="cs-CZ"/>
              <a:pPr>
                <a:defRPr/>
              </a:pPr>
              <a:t>8.11.2012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EDBFA-F2C8-48E5-BA70-CF154693F1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443178"/>
      </p:ext>
    </p:extLst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720A5-9481-410C-BC18-6EFA5145D0A2}" type="datetimeFigureOut">
              <a:rPr lang="cs-CZ"/>
              <a:pPr>
                <a:defRPr/>
              </a:pPr>
              <a:t>8.11.2012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A551B-37EF-4F38-9E6C-1D854F55E5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096680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 descr="link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30350"/>
            <a:ext cx="5399088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>
            <a:lvl1pPr>
              <a:spcBef>
                <a:spcPts val="1800"/>
              </a:spcBef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Wingdings 3" pitchFamily="18" charset="2"/>
              <a:buChar char="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Wingdings 3" pitchFamily="18" charset="2"/>
              <a:buChar char="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spcBef>
                <a:spcPts val="0"/>
              </a:spcBef>
              <a:buClr>
                <a:schemeClr val="bg1">
                  <a:lumMod val="50000"/>
                </a:schemeClr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76E14-9374-4C5A-BB41-04AA246C0028}" type="datetimeFigureOut">
              <a:rPr lang="cs-CZ"/>
              <a:pPr>
                <a:defRPr/>
              </a:pPr>
              <a:t>8.11.2012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18497-0FD3-4CAE-8BDE-D0BC682E12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560123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>
            <a:lvl1pPr>
              <a:spcBef>
                <a:spcPts val="1800"/>
              </a:spcBef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Wingdings 3" pitchFamily="18" charset="2"/>
              <a:buChar char="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Wingdings 3" pitchFamily="18" charset="2"/>
              <a:buChar char="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spcBef>
                <a:spcPts val="0"/>
              </a:spcBef>
              <a:buClr>
                <a:schemeClr val="bg1">
                  <a:lumMod val="50000"/>
                </a:schemeClr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08CFF-E40C-42B3-8D21-7FED3AF53075}" type="datetimeFigureOut">
              <a:rPr lang="cs-CZ"/>
              <a:pPr>
                <a:defRPr/>
              </a:pPr>
              <a:t>8.11.2012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35855-6F4F-4B91-84D4-FDF83F48D8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354767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2253E-4AD1-47C6-9964-4CF0975A0EB2}" type="datetimeFigureOut">
              <a:rPr lang="cs-CZ"/>
              <a:pPr>
                <a:defRPr/>
              </a:pPr>
              <a:t>8.11.2012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6159A-DEBA-4649-90D8-C14029D704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059707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DCFF0-A0B3-471A-8C85-4881F5BE3473}" type="datetimeFigureOut">
              <a:rPr lang="cs-CZ"/>
              <a:pPr>
                <a:defRPr/>
              </a:pPr>
              <a:t>8.11.2012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E0CD6-8744-45AB-B8B1-3A578531D6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535564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D0421-D127-48C9-9167-FF3FD25B0C80}" type="datetimeFigureOut">
              <a:rPr lang="cs-CZ"/>
              <a:pPr>
                <a:defRPr/>
              </a:pPr>
              <a:t>8.11.2012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89CE1-DBE8-439D-B9DB-02C02409DA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334470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D1F7F-B1D3-4359-869D-054694F19CBC}" type="datetimeFigureOut">
              <a:rPr lang="cs-CZ"/>
              <a:pPr>
                <a:defRPr/>
              </a:pPr>
              <a:t>8.11.2012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ED6CE-7B62-478E-8E64-8C32147DBE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0539269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777F4-D5BA-4367-8D97-3FD6AF821155}" type="datetimeFigureOut">
              <a:rPr lang="cs-CZ"/>
              <a:pPr>
                <a:defRPr/>
              </a:pPr>
              <a:t>8.11.2012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4D2A4-F8B5-46EC-8538-46D95C8F26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849158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E3E7C-1747-4088-809E-87643821EF7A}" type="datetimeFigureOut">
              <a:rPr lang="cs-CZ"/>
              <a:pPr>
                <a:defRPr/>
              </a:pPr>
              <a:t>8.11.2012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EFD34-6BD8-444A-9D4D-8902594856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7195488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3413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411D64-6A25-459D-83ED-7D6CBF6FE7B8}" type="datetimeFigureOut">
              <a:rPr lang="cs-CZ"/>
              <a:pPr>
                <a:defRPr/>
              </a:pPr>
              <a:t>8.11.2012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A5C4B3-C188-4BBF-866D-127532D63A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1" t="16800" r="46136" b="55481"/>
          <a:stretch>
            <a:fillRect/>
          </a:stretch>
        </p:blipFill>
        <p:spPr bwMode="auto">
          <a:xfrm>
            <a:off x="52388" y="36513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Obrázek 10" descr="linka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644525"/>
            <a:ext cx="2698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Obrázek 12" descr="linka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330200"/>
            <a:ext cx="5400675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37609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70C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70C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70C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413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b="1" dirty="0" smtClean="0"/>
              <a:t>Komplexní čísla - 11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defRPr/>
            </a:pPr>
            <a:r>
              <a:rPr lang="cs-CZ" b="1" dirty="0" err="1" smtClean="0"/>
              <a:t>Moivreova</a:t>
            </a:r>
            <a:r>
              <a:rPr lang="cs-CZ" b="1" dirty="0" smtClean="0"/>
              <a:t> věta</a:t>
            </a:r>
          </a:p>
          <a:p>
            <a:pPr>
              <a:defRPr/>
            </a:pPr>
            <a:r>
              <a:rPr lang="cs-CZ" b="1" dirty="0" smtClean="0"/>
              <a:t>Umocňování komplexních čísel</a:t>
            </a:r>
            <a:endParaRPr lang="cs-CZ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7150100" y="115888"/>
            <a:ext cx="19494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200" dirty="0">
                <a:solidFill>
                  <a:schemeClr val="bg1">
                    <a:lumMod val="65000"/>
                  </a:schemeClr>
                </a:solidFill>
              </a:rPr>
              <a:t>VY_32_INOVACE_20-11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Příklad 3</a:t>
            </a:r>
            <a:endParaRPr lang="cs-CZ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cs-CZ" b="1" dirty="0" smtClean="0"/>
              </a:p>
              <a:p>
                <a:r>
                  <a:rPr lang="cs-CZ" b="1" dirty="0" smtClean="0"/>
                  <a:t>Jsou dána čísla </a:t>
                </a:r>
                <a:r>
                  <a:rPr lang="cs-CZ" b="1" dirty="0" err="1" smtClean="0"/>
                  <a:t>z,v</a:t>
                </a:r>
                <a:r>
                  <a:rPr lang="cs-CZ" b="1" dirty="0" smtClean="0"/>
                  <a:t>. Převeďte obě čísla na </a:t>
                </a:r>
                <a:br>
                  <a:rPr lang="cs-CZ" b="1" dirty="0" smtClean="0"/>
                </a:br>
                <a:r>
                  <a:rPr lang="cs-CZ" b="1" dirty="0" smtClean="0"/>
                  <a:t>goniometrický tvar, vypočtěte součin </a:t>
                </a:r>
                <a:r>
                  <a:rPr lang="cs-CZ" b="1" dirty="0" err="1" smtClean="0"/>
                  <a:t>z.v</a:t>
                </a:r>
                <a:r>
                  <a:rPr lang="cs-CZ" b="1" dirty="0" smtClean="0"/>
                  <a:t>,</a:t>
                </a:r>
                <a:br>
                  <a:rPr lang="cs-CZ" b="1" dirty="0" smtClean="0"/>
                </a:br>
                <a:r>
                  <a:rPr lang="cs-CZ" b="1" dirty="0" smtClean="0"/>
                  <a:t>určete pátou mocninu součinu </a:t>
                </a:r>
                <a:r>
                  <a:rPr lang="cs-CZ" b="1" dirty="0" err="1" smtClean="0"/>
                  <a:t>z.v</a:t>
                </a:r>
                <a:endParaRPr lang="cs-CZ" b="1" dirty="0" smtClean="0"/>
              </a:p>
              <a:p>
                <a14:m>
                  <m:oMath xmlns:m="http://schemas.openxmlformats.org/officeDocument/2006/math">
                    <m:r>
                      <a:rPr lang="cs-CZ" b="1" i="1" smtClean="0">
                        <a:latin typeface="Cambria Math"/>
                      </a:rPr>
                      <m:t>𝒛</m:t>
                    </m:r>
                    <m:r>
                      <a:rPr lang="cs-CZ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b="1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b="1" i="1" smtClean="0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cs-CZ" b="1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b="1" i="1" smtClean="0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cs-CZ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cs-CZ" b="1" i="1" smtClean="0">
                                <a:latin typeface="Cambria Math"/>
                              </a:rPr>
                              <m:t>𝒊</m:t>
                            </m:r>
                          </m:e>
                        </m:d>
                        <m:d>
                          <m:dPr>
                            <m:ctrlPr>
                              <a:rPr lang="cs-CZ" b="1" i="1" smtClean="0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cs-CZ" b="1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b="1" i="1" smtClean="0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cs-CZ" b="1" i="1" smtClean="0">
                                <a:latin typeface="Cambria Math"/>
                              </a:rPr>
                              <m:t> −</m:t>
                            </m:r>
                            <m:r>
                              <a:rPr lang="cs-CZ" b="1" i="1" smtClean="0">
                                <a:latin typeface="Cambria Math"/>
                              </a:rPr>
                              <m:t>𝒊</m:t>
                            </m:r>
                          </m:e>
                        </m:d>
                      </m:num>
                      <m:den>
                        <m:r>
                          <a:rPr lang="cs-CZ" b="1" i="1" smtClean="0">
                            <a:latin typeface="Cambria Math"/>
                          </a:rPr>
                          <m:t>𝟏</m:t>
                        </m:r>
                        <m:r>
                          <a:rPr lang="cs-CZ" b="1" i="1" smtClean="0">
                            <a:latin typeface="Cambria Math"/>
                          </a:rPr>
                          <m:t>−</m:t>
                        </m:r>
                        <m:r>
                          <a:rPr lang="cs-CZ" b="1" i="1" smtClean="0">
                            <a:latin typeface="Cambria Math"/>
                          </a:rPr>
                          <m:t>𝒊</m:t>
                        </m:r>
                      </m:den>
                    </m:f>
                  </m:oMath>
                </a14:m>
                <a:endParaRPr lang="cs-CZ" b="1" dirty="0" smtClean="0"/>
              </a:p>
              <a:p>
                <a14:m>
                  <m:oMath xmlns:m="http://schemas.openxmlformats.org/officeDocument/2006/math">
                    <m:r>
                      <a:rPr lang="cs-CZ" b="1" i="1" smtClean="0">
                        <a:latin typeface="Cambria Math"/>
                      </a:rPr>
                      <m:t>𝒗</m:t>
                    </m:r>
                    <m:r>
                      <a:rPr lang="cs-CZ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b="1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b="1" i="1" smtClean="0">
                                <a:latin typeface="Cambria Math"/>
                              </a:rPr>
                              <m:t>𝒊</m:t>
                            </m:r>
                          </m:e>
                          <m:sup>
                            <m:r>
                              <a:rPr lang="cs-CZ" b="1" i="1" smtClean="0">
                                <a:latin typeface="Cambria Math"/>
                              </a:rPr>
                              <m:t>𝟓</m:t>
                            </m:r>
                          </m:sup>
                        </m:sSup>
                        <m:r>
                          <a:rPr lang="cs-CZ" b="1" i="1" smtClean="0">
                            <a:latin typeface="Cambria Math"/>
                          </a:rPr>
                          <m:t>+</m:t>
                        </m:r>
                        <m:r>
                          <a:rPr lang="cs-CZ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cs-CZ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b="1" i="1" smtClean="0">
                                <a:latin typeface="Cambria Math"/>
                              </a:rPr>
                              <m:t>𝒊</m:t>
                            </m:r>
                          </m:e>
                          <m:sup>
                            <m:r>
                              <a:rPr lang="cs-CZ" b="1" i="1" smtClean="0">
                                <a:latin typeface="Cambria Math"/>
                              </a:rPr>
                              <m:t>𝟏𝟎</m:t>
                            </m:r>
                          </m:sup>
                        </m:sSup>
                        <m:r>
                          <a:rPr lang="cs-CZ" b="1" i="1" smtClean="0">
                            <a:latin typeface="Cambria Math"/>
                          </a:rPr>
                          <m:t>−</m:t>
                        </m:r>
                        <m:r>
                          <a:rPr lang="cs-CZ" b="1" i="1" smtClean="0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endParaRPr lang="cs-CZ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119306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Příklad 3</a:t>
            </a:r>
            <a:endParaRPr lang="cs-CZ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cs-CZ" b="1" i="1" smtClean="0">
                        <a:latin typeface="Cambria Math"/>
                      </a:rPr>
                      <m:t>𝒛</m:t>
                    </m:r>
                    <m:r>
                      <a:rPr lang="cs-CZ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cs-CZ" b="1" i="1" smtClean="0">
                            <a:latin typeface="Cambria Math"/>
                          </a:rPr>
                          <m:t>𝟏</m:t>
                        </m:r>
                        <m:r>
                          <a:rPr lang="cs-CZ" b="1" i="1" smtClean="0">
                            <a:latin typeface="Cambria Math"/>
                          </a:rPr>
                          <m:t>−</m:t>
                        </m:r>
                        <m:r>
                          <a:rPr lang="cs-CZ" b="1" i="1" smtClean="0">
                            <a:latin typeface="Cambria Math"/>
                          </a:rPr>
                          <m:t>𝒊</m:t>
                        </m:r>
                      </m:den>
                    </m:f>
                    <m:r>
                      <a:rPr lang="cs-CZ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cs-CZ" b="1" i="1" smtClean="0">
                            <a:latin typeface="Cambria Math"/>
                          </a:rPr>
                          <m:t>𝟏</m:t>
                        </m:r>
                        <m:r>
                          <a:rPr lang="cs-CZ" b="1" i="1" smtClean="0">
                            <a:latin typeface="Cambria Math"/>
                          </a:rPr>
                          <m:t>−</m:t>
                        </m:r>
                        <m:r>
                          <a:rPr lang="cs-CZ" b="1" i="1" smtClean="0">
                            <a:latin typeface="Cambria Math"/>
                          </a:rPr>
                          <m:t>𝒊</m:t>
                        </m:r>
                      </m:den>
                    </m:f>
                    <m:r>
                      <a:rPr lang="cs-CZ" b="1" i="1" smtClean="0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cs-CZ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b="1" i="1" smtClean="0">
                            <a:latin typeface="Cambria Math"/>
                          </a:rPr>
                          <m:t>𝟏</m:t>
                        </m:r>
                        <m:r>
                          <a:rPr lang="cs-CZ" b="1" i="1" smtClean="0">
                            <a:latin typeface="Cambria Math"/>
                          </a:rPr>
                          <m:t>+</m:t>
                        </m:r>
                        <m:r>
                          <a:rPr lang="cs-CZ" b="1" i="1" smtClean="0">
                            <a:latin typeface="Cambria Math"/>
                          </a:rPr>
                          <m:t>𝒊</m:t>
                        </m:r>
                      </m:num>
                      <m:den>
                        <m:r>
                          <a:rPr lang="cs-CZ" b="1" i="1" smtClean="0">
                            <a:latin typeface="Cambria Math"/>
                          </a:rPr>
                          <m:t>𝟏</m:t>
                        </m:r>
                        <m:r>
                          <a:rPr lang="cs-CZ" b="1" i="1" smtClean="0">
                            <a:latin typeface="Cambria Math"/>
                          </a:rPr>
                          <m:t>+</m:t>
                        </m:r>
                        <m:r>
                          <a:rPr lang="cs-CZ" b="1" i="1" smtClean="0">
                            <a:latin typeface="Cambria Math"/>
                          </a:rPr>
                          <m:t>𝒊</m:t>
                        </m:r>
                      </m:den>
                    </m:f>
                    <m:r>
                      <a:rPr lang="cs-CZ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b="1" i="1" smtClean="0">
                            <a:latin typeface="Cambria Math"/>
                          </a:rPr>
                          <m:t>𝟒</m:t>
                        </m:r>
                        <m:r>
                          <a:rPr lang="cs-CZ" b="1" i="1" smtClean="0">
                            <a:latin typeface="Cambria Math"/>
                          </a:rPr>
                          <m:t>+</m:t>
                        </m:r>
                        <m:r>
                          <a:rPr lang="cs-CZ" b="1" i="1" smtClean="0">
                            <a:latin typeface="Cambria Math"/>
                          </a:rPr>
                          <m:t>𝟒</m:t>
                        </m:r>
                        <m:r>
                          <a:rPr lang="cs-CZ" b="1" i="1" smtClean="0">
                            <a:latin typeface="Cambria Math"/>
                          </a:rPr>
                          <m:t>𝒊</m:t>
                        </m:r>
                      </m:num>
                      <m:den>
                        <m:r>
                          <a:rPr lang="cs-CZ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cs-CZ" b="1" i="1" smtClean="0">
                        <a:latin typeface="Cambria Math"/>
                      </a:rPr>
                      <m:t>=</m:t>
                    </m:r>
                    <m:r>
                      <a:rPr lang="cs-CZ" b="1" i="1" smtClean="0">
                        <a:latin typeface="Cambria Math"/>
                      </a:rPr>
                      <m:t>𝟐</m:t>
                    </m:r>
                    <m:r>
                      <a:rPr lang="cs-CZ" b="1" i="1" smtClean="0">
                        <a:latin typeface="Cambria Math"/>
                      </a:rPr>
                      <m:t>+</m:t>
                    </m:r>
                    <m:r>
                      <a:rPr lang="cs-CZ" b="1" i="1" smtClean="0">
                        <a:latin typeface="Cambria Math"/>
                      </a:rPr>
                      <m:t>𝟐</m:t>
                    </m:r>
                    <m:r>
                      <a:rPr lang="cs-CZ" b="1" i="1" smtClean="0">
                        <a:latin typeface="Cambria Math"/>
                      </a:rPr>
                      <m:t>𝒊</m:t>
                    </m:r>
                  </m:oMath>
                </a14:m>
                <a:endParaRPr lang="cs-CZ" b="1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cs-CZ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1" i="1" smtClean="0">
                            <a:latin typeface="Cambria Math"/>
                          </a:rPr>
                          <m:t>𝒛</m:t>
                        </m:r>
                      </m:e>
                    </m:d>
                    <m:r>
                      <a:rPr lang="cs-CZ" b="1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cs-CZ" b="1" i="1" smtClean="0">
                            <a:latin typeface="Cambria Math"/>
                          </a:rPr>
                          <m:t>𝟒</m:t>
                        </m:r>
                        <m:r>
                          <a:rPr lang="cs-CZ" b="1" i="1" smtClean="0">
                            <a:latin typeface="Cambria Math"/>
                          </a:rPr>
                          <m:t>+</m:t>
                        </m:r>
                        <m:r>
                          <a:rPr lang="cs-CZ" b="1" i="1" smtClean="0">
                            <a:latin typeface="Cambria Math"/>
                          </a:rPr>
                          <m:t>𝟒</m:t>
                        </m:r>
                      </m:e>
                    </m:rad>
                    <m:r>
                      <a:rPr lang="cs-CZ" b="1" i="1" smtClean="0">
                        <a:latin typeface="Cambria Math"/>
                      </a:rPr>
                      <m:t>=</m:t>
                    </m:r>
                    <m:r>
                      <a:rPr lang="cs-CZ" b="1" i="1" smtClean="0">
                        <a:latin typeface="Cambria Math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cs-CZ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cs-CZ" b="1" i="1" smtClean="0">
                            <a:latin typeface="Cambria Math"/>
                          </a:rPr>
                          <m:t>𝟐</m:t>
                        </m:r>
                      </m:e>
                    </m:rad>
                    <m:r>
                      <a:rPr lang="cs-CZ" b="1" i="1" smtClean="0">
                        <a:latin typeface="Cambria Math"/>
                      </a:rPr>
                      <m:t>  </m:t>
                    </m:r>
                  </m:oMath>
                </a14:m>
                <a:endParaRPr lang="cs-CZ" b="1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cs-CZ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cs-CZ" b="1" i="0" smtClean="0">
                            <a:latin typeface="Cambria Math"/>
                          </a:rPr>
                          <m:t>𝐜𝐨𝐬</m:t>
                        </m:r>
                      </m:fName>
                      <m:e>
                        <m:r>
                          <a:rPr lang="cs-CZ" b="1" i="1" smtClean="0">
                            <a:latin typeface="Cambria Math"/>
                            <a:ea typeface="Cambria Math"/>
                          </a:rPr>
                          <m:t>𝜶</m:t>
                        </m:r>
                        <m:r>
                          <a:rPr lang="cs-CZ" b="1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cs-CZ" b="1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cs-CZ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cs-CZ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b="1" i="1" smtClean="0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e>
                            </m:rad>
                          </m:den>
                        </m:f>
                        <m:r>
                          <a:rPr lang="cs-CZ" b="1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cs-CZ" b="1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cs-CZ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b="1" i="1" smtClean="0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cs-CZ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cs-CZ" b="1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den>
                        </m:f>
                        <m:r>
                          <a:rPr lang="cs-CZ" b="1" i="1" smtClean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func>
                  </m:oMath>
                </a14:m>
                <a:r>
                  <a:rPr lang="cs-CZ" b="1" dirty="0" smtClean="0"/>
                  <a:t> a současně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cs-CZ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cs-CZ" b="1" i="0" smtClean="0"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cs-CZ" b="1" i="1" smtClean="0">
                            <a:latin typeface="Cambria Math"/>
                            <a:ea typeface="Cambria Math"/>
                          </a:rPr>
                          <m:t>𝜶</m:t>
                        </m:r>
                        <m:r>
                          <a:rPr lang="cs-CZ" b="1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cs-CZ" b="1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cs-CZ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b="1" i="1" smtClean="0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cs-CZ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</m:e>
                    </m:func>
                    <m:r>
                      <a:rPr lang="cs-CZ" b="1" i="1" smtClean="0">
                        <a:latin typeface="Cambria Math"/>
                      </a:rPr>
                      <m:t> </m:t>
                    </m:r>
                  </m:oMath>
                </a14:m>
                <a:endParaRPr lang="cs-CZ" b="1" dirty="0" smtClean="0"/>
              </a:p>
              <a:p>
                <a:r>
                  <a:rPr lang="cs-CZ" b="1" dirty="0" smtClean="0"/>
                  <a:t>První kvadrant, 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/>
                        <a:ea typeface="Cambria Math"/>
                      </a:rPr>
                      <m:t>𝜶</m:t>
                    </m:r>
                    <m:r>
                      <a:rPr lang="cs-CZ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cs-CZ" b="1" i="1" smtClean="0">
                        <a:latin typeface="Cambria Math"/>
                        <a:ea typeface="Cambria Math"/>
                      </a:rPr>
                      <m:t>𝟒𝟓</m:t>
                    </m:r>
                    <m:r>
                      <a:rPr lang="cs-CZ" b="1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cs-CZ" b="1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cs-CZ" b="1" i="1" smtClean="0">
                        <a:latin typeface="Cambria Math"/>
                      </a:rPr>
                      <m:t>𝒛</m:t>
                    </m:r>
                    <m:r>
                      <a:rPr lang="cs-CZ" b="1" i="1" smtClean="0">
                        <a:latin typeface="Cambria Math"/>
                      </a:rPr>
                      <m:t>=</m:t>
                    </m:r>
                    <m:r>
                      <a:rPr lang="cs-CZ" b="1" i="1" smtClean="0">
                        <a:latin typeface="Cambria Math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cs-CZ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cs-CZ" b="1" i="1" smtClean="0">
                            <a:latin typeface="Cambria Math"/>
                          </a:rPr>
                          <m:t>𝟐</m:t>
                        </m:r>
                      </m:e>
                    </m:rad>
                    <m:r>
                      <a:rPr lang="cs-CZ" b="1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cs-CZ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cs-CZ" b="1" i="0" smtClean="0">
                            <a:latin typeface="Cambria Math"/>
                          </a:rPr>
                          <m:t>𝐜𝐨𝐬</m:t>
                        </m:r>
                      </m:fName>
                      <m:e>
                        <m:r>
                          <a:rPr lang="cs-CZ" b="1" i="1" smtClean="0">
                            <a:latin typeface="Cambria Math"/>
                          </a:rPr>
                          <m:t>𝟒𝟓</m:t>
                        </m:r>
                        <m:r>
                          <a:rPr lang="cs-CZ" b="1" i="1" smtClean="0">
                            <a:latin typeface="Cambria Math"/>
                            <a:ea typeface="Cambria Math"/>
                          </a:rPr>
                          <m:t>°+</m:t>
                        </m:r>
                        <m:r>
                          <a:rPr lang="cs-CZ" b="1" i="1" smtClean="0">
                            <a:latin typeface="Cambria Math"/>
                            <a:ea typeface="Cambria Math"/>
                          </a:rPr>
                          <m:t>𝒊</m:t>
                        </m:r>
                        <m:func>
                          <m:funcPr>
                            <m:ctrlPr>
                              <a:rPr lang="cs-CZ" b="1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a:rPr lang="cs-CZ" b="1" i="0" smtClean="0">
                                <a:latin typeface="Cambria Math"/>
                                <a:ea typeface="Cambria Math"/>
                              </a:rPr>
                              <m:t>𝐬𝐢𝐧</m:t>
                            </m:r>
                          </m:fName>
                          <m:e>
                            <m:r>
                              <a:rPr lang="cs-CZ" b="1" i="1" smtClean="0">
                                <a:latin typeface="Cambria Math"/>
                                <a:ea typeface="Cambria Math"/>
                              </a:rPr>
                              <m:t>𝟒𝟓</m:t>
                            </m:r>
                            <m:r>
                              <a:rPr lang="cs-CZ" b="1" i="1" smtClean="0">
                                <a:latin typeface="Cambria Math"/>
                                <a:ea typeface="Cambria Math"/>
                              </a:rPr>
                              <m:t>°)</m:t>
                            </m:r>
                          </m:e>
                        </m:func>
                      </m:e>
                    </m:func>
                    <m:r>
                      <a:rPr lang="cs-CZ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cs-CZ" b="1" dirty="0" smtClean="0"/>
                  <a:t> </a:t>
                </a:r>
                <a:endParaRPr lang="cs-CZ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532962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Příklad 3</a:t>
            </a:r>
            <a:endParaRPr lang="cs-CZ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cs-CZ" b="1" i="1" smtClean="0">
                        <a:latin typeface="Cambria Math"/>
                      </a:rPr>
                      <m:t>𝒗</m:t>
                    </m:r>
                    <m:r>
                      <a:rPr lang="cs-CZ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b="1" i="1" smtClean="0">
                            <a:latin typeface="Cambria Math"/>
                          </a:rPr>
                          <m:t>𝒊</m:t>
                        </m:r>
                        <m:r>
                          <a:rPr lang="cs-CZ" b="1" i="1" smtClean="0">
                            <a:latin typeface="Cambria Math"/>
                          </a:rPr>
                          <m:t>+</m:t>
                        </m:r>
                        <m:r>
                          <a:rPr lang="cs-CZ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cs-CZ" b="1" i="1" smtClean="0">
                            <a:latin typeface="Cambria Math"/>
                          </a:rPr>
                          <m:t>−</m:t>
                        </m:r>
                        <m:r>
                          <a:rPr lang="cs-CZ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cs-CZ" b="1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cs-CZ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cs-CZ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cs-CZ" b="1" i="1" smtClean="0">
                        <a:latin typeface="Cambria Math"/>
                      </a:rPr>
                      <m:t> −</m:t>
                    </m:r>
                    <m:f>
                      <m:fPr>
                        <m:ctrlPr>
                          <a:rPr lang="cs-CZ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cs-CZ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cs-CZ" b="1" i="1" smtClean="0">
                        <a:latin typeface="Cambria Math"/>
                      </a:rPr>
                      <m:t>𝒊</m:t>
                    </m:r>
                  </m:oMath>
                </a14:m>
                <a:r>
                  <a:rPr lang="cs-CZ" b="1" dirty="0" smtClean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cs-CZ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1" i="1" smtClean="0"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cs-CZ" b="1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cs-CZ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cs-CZ" b="1" i="1" smtClean="0">
                                <a:latin typeface="Cambria Math"/>
                              </a:rPr>
                              <m:t>𝟒</m:t>
                            </m:r>
                          </m:den>
                        </m:f>
                        <m:r>
                          <a:rPr lang="cs-CZ" b="1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cs-CZ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cs-CZ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cs-CZ" b="1" i="1" smtClean="0">
                                <a:latin typeface="Cambria Math"/>
                              </a:rPr>
                              <m:t>𝟒</m:t>
                            </m:r>
                          </m:den>
                        </m:f>
                        <m:r>
                          <a:rPr lang="cs-CZ" b="1" i="1" smtClean="0">
                            <a:latin typeface="Cambria Math"/>
                          </a:rPr>
                          <m:t> </m:t>
                        </m:r>
                      </m:e>
                    </m:rad>
                    <m:r>
                      <a:rPr lang="cs-CZ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b="1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cs-CZ" b="1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cs-CZ" b="1" i="1" smtClean="0"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cs-CZ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cs-CZ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cs-CZ" b="1" dirty="0" smtClean="0"/>
                  <a:t>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cs-CZ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cs-CZ" b="1">
                            <a:latin typeface="Cambria Math"/>
                          </a:rPr>
                          <m:t>𝐜𝐨𝐬</m:t>
                        </m:r>
                      </m:fName>
                      <m:e>
                        <m:r>
                          <a:rPr lang="cs-CZ" b="1" i="1">
                            <a:latin typeface="Cambria Math"/>
                            <a:ea typeface="Cambria Math"/>
                          </a:rPr>
                          <m:t>𝜶</m:t>
                        </m:r>
                        <m:r>
                          <a:rPr lang="cs-CZ" b="1" i="1">
                            <a:latin typeface="Cambria Math"/>
                            <a:ea typeface="Cambria Math"/>
                          </a:rPr>
                          <m:t>=−</m:t>
                        </m:r>
                        <m:f>
                          <m:fPr>
                            <m:ctrlPr>
                              <a:rPr lang="cs-CZ" b="1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cs-CZ" b="1" i="1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b="1" i="1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cs-CZ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cs-CZ" b="1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den>
                        </m:f>
                        <m:r>
                          <a:rPr lang="cs-CZ" b="1" i="1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func>
                  </m:oMath>
                </a14:m>
                <a:r>
                  <a:rPr lang="cs-CZ" b="1" dirty="0"/>
                  <a:t> a současně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cs-CZ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cs-CZ" b="1"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cs-CZ" b="1" i="1">
                            <a:latin typeface="Cambria Math"/>
                            <a:ea typeface="Cambria Math"/>
                          </a:rPr>
                          <m:t>𝜶</m:t>
                        </m:r>
                        <m:r>
                          <a:rPr lang="cs-CZ" b="1" i="1">
                            <a:latin typeface="Cambria Math"/>
                            <a:ea typeface="Cambria Math"/>
                          </a:rPr>
                          <m:t>=−</m:t>
                        </m:r>
                        <m:f>
                          <m:fPr>
                            <m:ctrlPr>
                              <a:rPr lang="cs-CZ" b="1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cs-CZ" b="1" i="1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b="1" i="1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cs-CZ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</m:e>
                    </m:func>
                    <m:r>
                      <a:rPr lang="cs-CZ" b="1" i="1">
                        <a:latin typeface="Cambria Math"/>
                      </a:rPr>
                      <m:t> </m:t>
                    </m:r>
                  </m:oMath>
                </a14:m>
                <a:endParaRPr lang="cs-CZ" b="1" dirty="0"/>
              </a:p>
              <a:p>
                <a:r>
                  <a:rPr lang="cs-CZ" b="1" dirty="0" smtClean="0"/>
                  <a:t>třetí </a:t>
                </a:r>
                <a:r>
                  <a:rPr lang="cs-CZ" b="1" dirty="0"/>
                  <a:t>kvadrant, 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/>
                        <a:ea typeface="Cambria Math"/>
                      </a:rPr>
                      <m:t>𝜶</m:t>
                    </m:r>
                    <m:r>
                      <a:rPr lang="cs-CZ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cs-CZ" b="1" i="1" smtClean="0">
                        <a:latin typeface="Cambria Math"/>
                        <a:ea typeface="Cambria Math"/>
                      </a:rPr>
                      <m:t>𝟐𝟐𝟓</m:t>
                    </m:r>
                    <m:r>
                      <a:rPr lang="cs-CZ" b="1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cs-CZ" b="1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cs-CZ" b="1" i="1" smtClean="0">
                        <a:latin typeface="Cambria Math"/>
                      </a:rPr>
                      <m:t>𝒗</m:t>
                    </m:r>
                    <m:r>
                      <a:rPr lang="cs-CZ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b="1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cs-CZ" b="1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cs-CZ" b="1" i="1" smtClean="0"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cs-CZ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cs-CZ" b="1" i="1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cs-CZ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cs-CZ" b="1">
                            <a:latin typeface="Cambria Math"/>
                          </a:rPr>
                          <m:t>𝐜𝐨𝐬</m:t>
                        </m:r>
                      </m:fName>
                      <m:e>
                        <m:r>
                          <a:rPr lang="cs-CZ" b="1" i="1" smtClean="0">
                            <a:latin typeface="Cambria Math"/>
                          </a:rPr>
                          <m:t>𝟐𝟐𝟓</m:t>
                        </m:r>
                        <m:r>
                          <a:rPr lang="cs-CZ" b="1" i="1">
                            <a:latin typeface="Cambria Math"/>
                            <a:ea typeface="Cambria Math"/>
                          </a:rPr>
                          <m:t>°+</m:t>
                        </m:r>
                        <m:r>
                          <a:rPr lang="cs-CZ" b="1" i="1">
                            <a:latin typeface="Cambria Math"/>
                            <a:ea typeface="Cambria Math"/>
                          </a:rPr>
                          <m:t>𝒊</m:t>
                        </m:r>
                        <m:func>
                          <m:funcPr>
                            <m:ctrlPr>
                              <a:rPr lang="cs-CZ" b="1" i="1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a:rPr lang="cs-CZ" b="1">
                                <a:latin typeface="Cambria Math"/>
                                <a:ea typeface="Cambria Math"/>
                              </a:rPr>
                              <m:t>𝐬𝐢𝐧</m:t>
                            </m:r>
                          </m:fName>
                          <m:e>
                            <m:r>
                              <a:rPr lang="cs-CZ" b="1" i="1" smtClean="0">
                                <a:latin typeface="Cambria Math"/>
                                <a:ea typeface="Cambria Math"/>
                              </a:rPr>
                              <m:t>𝟐𝟐𝟓</m:t>
                            </m:r>
                            <m:r>
                              <a:rPr lang="cs-CZ" b="1" i="1">
                                <a:latin typeface="Cambria Math"/>
                                <a:ea typeface="Cambria Math"/>
                              </a:rPr>
                              <m:t>°)</m:t>
                            </m:r>
                          </m:e>
                        </m:func>
                      </m:e>
                    </m:func>
                    <m:r>
                      <a:rPr lang="cs-CZ" b="1" i="1">
                        <a:latin typeface="Cambria Math"/>
                      </a:rPr>
                      <m:t> </m:t>
                    </m:r>
                  </m:oMath>
                </a14:m>
                <a:r>
                  <a:rPr lang="cs-CZ" b="1" dirty="0"/>
                  <a:t> </a:t>
                </a:r>
              </a:p>
              <a:p>
                <a:endParaRPr lang="cs-CZ" dirty="0" smtClean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55786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3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cs-CZ" b="1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cs-CZ" b="1" i="1" smtClean="0">
                        <a:latin typeface="Cambria Math"/>
                      </a:rPr>
                      <m:t>𝒛</m:t>
                    </m:r>
                    <m:r>
                      <a:rPr lang="cs-CZ" b="1" i="1" smtClean="0">
                        <a:latin typeface="Cambria Math"/>
                      </a:rPr>
                      <m:t>.</m:t>
                    </m:r>
                    <m:r>
                      <a:rPr lang="cs-CZ" b="1" i="1" smtClean="0">
                        <a:latin typeface="Cambria Math"/>
                      </a:rPr>
                      <m:t>𝒗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cs-CZ" b="1" dirty="0"/>
                  <a:t>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cs-CZ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cs-CZ" b="1" i="1">
                            <a:latin typeface="Cambria Math"/>
                          </a:rPr>
                          <m:t>𝟐</m:t>
                        </m:r>
                      </m:e>
                    </m:rad>
                    <m:r>
                      <a:rPr lang="cs-CZ" b="1" i="1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cs-CZ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cs-CZ" b="1">
                            <a:latin typeface="Cambria Math"/>
                          </a:rPr>
                          <m:t>𝐜𝐨𝐬</m:t>
                        </m:r>
                      </m:fName>
                      <m:e>
                        <m:r>
                          <a:rPr lang="cs-CZ" b="1" i="1">
                            <a:latin typeface="Cambria Math"/>
                          </a:rPr>
                          <m:t>𝟒𝟓</m:t>
                        </m:r>
                        <m:r>
                          <a:rPr lang="cs-CZ" b="1" i="1">
                            <a:latin typeface="Cambria Math"/>
                            <a:ea typeface="Cambria Math"/>
                          </a:rPr>
                          <m:t>°+</m:t>
                        </m:r>
                        <m:r>
                          <a:rPr lang="cs-CZ" b="1" i="1">
                            <a:latin typeface="Cambria Math"/>
                            <a:ea typeface="Cambria Math"/>
                          </a:rPr>
                          <m:t>𝒊</m:t>
                        </m:r>
                        <m:func>
                          <m:funcPr>
                            <m:ctrlPr>
                              <a:rPr lang="cs-CZ" b="1" i="1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a:rPr lang="cs-CZ" b="1">
                                <a:latin typeface="Cambria Math"/>
                                <a:ea typeface="Cambria Math"/>
                              </a:rPr>
                              <m:t>𝐬𝐢𝐧</m:t>
                            </m:r>
                          </m:fName>
                          <m:e>
                            <m:r>
                              <a:rPr lang="cs-CZ" b="1" i="1">
                                <a:latin typeface="Cambria Math"/>
                                <a:ea typeface="Cambria Math"/>
                              </a:rPr>
                              <m:t>𝟒𝟓</m:t>
                            </m:r>
                            <m:r>
                              <a:rPr lang="cs-CZ" b="1" i="1">
                                <a:latin typeface="Cambria Math"/>
                                <a:ea typeface="Cambria Math"/>
                              </a:rPr>
                              <m:t>°)</m:t>
                            </m:r>
                          </m:e>
                        </m:func>
                      </m:e>
                    </m:func>
                    <m:r>
                      <a:rPr lang="cs-CZ" b="1" i="1">
                        <a:latin typeface="Cambria Math"/>
                      </a:rPr>
                      <m:t> </m:t>
                    </m:r>
                  </m:oMath>
                </a14:m>
                <a:r>
                  <a:rPr lang="cs-CZ" dirty="0" smtClean="0"/>
                  <a:t>.</a:t>
                </a:r>
              </a:p>
              <a:p>
                <a:r>
                  <a:rPr lang="cs-CZ" b="1" dirty="0" smtClean="0"/>
                  <a:t>        </a:t>
                </a:r>
                <a14:m>
                  <m:oMath xmlns:m="http://schemas.openxmlformats.org/officeDocument/2006/math">
                    <m:r>
                      <a:rPr lang="cs-CZ" b="1" i="0" smtClean="0">
                        <a:latin typeface="Cambria Math"/>
                      </a:rPr>
                      <m:t>   </m:t>
                    </m:r>
                    <m:r>
                      <a:rPr lang="cs-CZ" b="1" i="1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cs-CZ" b="1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cs-CZ" b="1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cs-CZ" b="1" i="1" smtClean="0"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cs-CZ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cs-CZ" b="1" i="1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cs-CZ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cs-CZ" b="1">
                            <a:latin typeface="Cambria Math"/>
                          </a:rPr>
                          <m:t>𝐜𝐨𝐬</m:t>
                        </m:r>
                      </m:fName>
                      <m:e>
                        <m:r>
                          <a:rPr lang="cs-CZ" b="1" i="1">
                            <a:latin typeface="Cambria Math"/>
                          </a:rPr>
                          <m:t>𝟐𝟐𝟓</m:t>
                        </m:r>
                        <m:r>
                          <a:rPr lang="cs-CZ" b="1" i="1">
                            <a:latin typeface="Cambria Math"/>
                            <a:ea typeface="Cambria Math"/>
                          </a:rPr>
                          <m:t>°+</m:t>
                        </m:r>
                        <m:r>
                          <a:rPr lang="cs-CZ" b="1" i="1">
                            <a:latin typeface="Cambria Math"/>
                            <a:ea typeface="Cambria Math"/>
                          </a:rPr>
                          <m:t>𝒊</m:t>
                        </m:r>
                        <m:func>
                          <m:funcPr>
                            <m:ctrlPr>
                              <a:rPr lang="cs-CZ" b="1" i="1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a:rPr lang="cs-CZ" b="1">
                                <a:latin typeface="Cambria Math"/>
                                <a:ea typeface="Cambria Math"/>
                              </a:rPr>
                              <m:t>𝐬𝐢𝐧</m:t>
                            </m:r>
                          </m:fName>
                          <m:e>
                            <m:r>
                              <a:rPr lang="cs-CZ" b="1" i="1">
                                <a:latin typeface="Cambria Math"/>
                                <a:ea typeface="Cambria Math"/>
                              </a:rPr>
                              <m:t>𝟐𝟐𝟓</m:t>
                            </m:r>
                            <m:r>
                              <a:rPr lang="cs-CZ" b="1" i="1">
                                <a:latin typeface="Cambria Math"/>
                                <a:ea typeface="Cambria Math"/>
                              </a:rPr>
                              <m:t>°)=</m:t>
                            </m:r>
                          </m:e>
                        </m:func>
                        <m:r>
                          <a:rPr lang="cs-CZ" b="1" i="1" smtClean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func>
                  </m:oMath>
                </a14:m>
                <a:endParaRPr lang="cs-CZ" dirty="0" smtClean="0"/>
              </a:p>
              <a:p>
                <a14:m>
                  <m:oMath xmlns:m="http://schemas.openxmlformats.org/officeDocument/2006/math">
                    <m:r>
                      <a:rPr lang="cs-CZ" b="1" i="1" smtClean="0">
                        <a:latin typeface="Cambria Math"/>
                      </a:rPr>
                      <m:t>𝟐</m:t>
                    </m:r>
                    <m:r>
                      <a:rPr lang="cs-CZ" b="1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cs-CZ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cs-CZ" b="1" i="0" smtClean="0">
                            <a:latin typeface="Cambria Math"/>
                          </a:rPr>
                          <m:t>𝐜𝐨𝐬</m:t>
                        </m:r>
                      </m:fName>
                      <m:e>
                        <m:r>
                          <a:rPr lang="cs-CZ" b="1" i="1" smtClean="0">
                            <a:latin typeface="Cambria Math"/>
                          </a:rPr>
                          <m:t>𝟐𝟕𝟎</m:t>
                        </m:r>
                        <m:r>
                          <a:rPr lang="cs-CZ" b="1" i="1" smtClean="0">
                            <a:latin typeface="Cambria Math"/>
                            <a:ea typeface="Cambria Math"/>
                          </a:rPr>
                          <m:t>°+</m:t>
                        </m:r>
                        <m:r>
                          <a:rPr lang="cs-CZ" b="1" i="1" smtClean="0">
                            <a:latin typeface="Cambria Math"/>
                            <a:ea typeface="Cambria Math"/>
                          </a:rPr>
                          <m:t>𝒊</m:t>
                        </m:r>
                        <m:func>
                          <m:funcPr>
                            <m:ctrlPr>
                              <a:rPr lang="cs-CZ" b="1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a:rPr lang="cs-CZ" b="1" i="0" smtClean="0">
                                <a:latin typeface="Cambria Math"/>
                                <a:ea typeface="Cambria Math"/>
                              </a:rPr>
                              <m:t>𝐬𝐢𝐧</m:t>
                            </m:r>
                          </m:fName>
                          <m:e>
                            <m:r>
                              <a:rPr lang="cs-CZ" b="1" i="1" smtClean="0">
                                <a:latin typeface="Cambria Math"/>
                                <a:ea typeface="Cambria Math"/>
                              </a:rPr>
                              <m:t>𝟐𝟕𝟎</m:t>
                            </m:r>
                            <m:r>
                              <a:rPr lang="cs-CZ" b="1" i="1" smtClean="0">
                                <a:latin typeface="Cambria Math"/>
                                <a:ea typeface="Cambria Math"/>
                              </a:rPr>
                              <m:t>°)=</m:t>
                            </m:r>
                            <m:r>
                              <a:rPr lang="cs-CZ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d>
                              <m:dPr>
                                <m:ctrlPr>
                                  <a:rPr lang="cs-CZ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cs-CZ" b="1" i="1" smtClean="0"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  <m:r>
                                  <a:rPr lang="cs-CZ" b="1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cs-CZ" b="1" i="1" smtClean="0">
                                    <a:latin typeface="Cambria Math"/>
                                    <a:ea typeface="Cambria Math"/>
                                  </a:rPr>
                                  <m:t>𝒊</m:t>
                                </m:r>
                              </m:e>
                            </m:d>
                            <m:r>
                              <a:rPr lang="cs-CZ" b="1" i="1" smtClean="0">
                                <a:latin typeface="Cambria Math"/>
                                <a:ea typeface="Cambria Math"/>
                              </a:rPr>
                              <m:t>=−</m:t>
                            </m:r>
                            <m:r>
                              <a:rPr lang="cs-CZ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cs-CZ" b="1" i="1" smtClean="0">
                                <a:latin typeface="Cambria Math"/>
                                <a:ea typeface="Cambria Math"/>
                              </a:rPr>
                              <m:t>𝒊</m:t>
                            </m:r>
                          </m:e>
                        </m:func>
                        <m:r>
                          <a:rPr lang="cs-CZ" b="1" i="1" smtClean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func>
                  </m:oMath>
                </a14:m>
                <a:endParaRPr lang="cs-CZ" b="1" dirty="0" smtClean="0"/>
              </a:p>
              <a:p>
                <a:endParaRPr lang="cs-CZ" b="1" dirty="0" smtClean="0"/>
              </a:p>
              <a:p>
                <a:r>
                  <a:rPr lang="cs-CZ" b="1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/>
                          </a:rPr>
                          <m:t>𝒛</m:t>
                        </m:r>
                        <m:r>
                          <a:rPr lang="cs-CZ" b="1" i="1" smtClean="0">
                            <a:latin typeface="Cambria Math"/>
                          </a:rPr>
                          <m:t>.</m:t>
                        </m:r>
                        <m:r>
                          <a:rPr lang="cs-CZ" b="1" i="1" smtClean="0">
                            <a:latin typeface="Cambria Math"/>
                          </a:rPr>
                          <m:t>𝒗</m:t>
                        </m:r>
                        <m:r>
                          <a:rPr lang="cs-CZ" b="1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cs-CZ" b="1" i="1" smtClean="0">
                            <a:latin typeface="Cambria Math"/>
                          </a:rPr>
                          <m:t>𝟓</m:t>
                        </m:r>
                      </m:sup>
                    </m:sSup>
                    <m:r>
                      <a:rPr lang="cs-CZ" b="1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cs-CZ" b="1" dirty="0" smtClean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b="1" i="1" dirty="0" smtClean="0">
                            <a:latin typeface="Cambria Math"/>
                          </a:rPr>
                          <m:t>−</m:t>
                        </m:r>
                        <m:r>
                          <a:rPr lang="cs-CZ" b="1" i="1" dirty="0" smtClean="0">
                            <a:latin typeface="Cambria Math"/>
                          </a:rPr>
                          <m:t>𝟐</m:t>
                        </m:r>
                        <m:r>
                          <a:rPr lang="cs-CZ" b="1" i="1" dirty="0" smtClean="0">
                            <a:latin typeface="Cambria Math"/>
                          </a:rPr>
                          <m:t>𝒊</m:t>
                        </m:r>
                        <m:r>
                          <a:rPr lang="cs-CZ" b="1" i="1" dirty="0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cs-CZ" b="1" i="1" dirty="0" smtClean="0">
                            <a:latin typeface="Cambria Math"/>
                          </a:rPr>
                          <m:t>𝟓</m:t>
                        </m:r>
                      </m:sup>
                    </m:sSup>
                    <m:r>
                      <a:rPr lang="cs-CZ" b="1" i="1" dirty="0" smtClean="0">
                        <a:latin typeface="Cambria Math"/>
                      </a:rPr>
                      <m:t>=−</m:t>
                    </m:r>
                    <m:r>
                      <a:rPr lang="cs-CZ" b="1" i="1" dirty="0" smtClean="0">
                        <a:latin typeface="Cambria Math"/>
                      </a:rPr>
                      <m:t>𝟑𝟐</m:t>
                    </m:r>
                    <m:r>
                      <a:rPr lang="cs-CZ" b="1" i="1" dirty="0" smtClean="0">
                        <a:latin typeface="Cambria Math"/>
                      </a:rPr>
                      <m:t>𝒊</m:t>
                    </m:r>
                  </m:oMath>
                </a14:m>
                <a:r>
                  <a:rPr lang="cs-CZ" b="1" dirty="0" smtClean="0"/>
                  <a:t>        </a:t>
                </a:r>
              </a:p>
              <a:p>
                <a:endParaRPr lang="cs-CZ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739543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Příklad 4</a:t>
            </a:r>
            <a:endParaRPr lang="cs-CZ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b="1" dirty="0" smtClean="0"/>
                  <a:t>Jsou dána čísla </a:t>
                </a:r>
                <a:r>
                  <a:rPr lang="cs-CZ" b="1" i="1" dirty="0" err="1"/>
                  <a:t>z,v</a:t>
                </a:r>
                <a:r>
                  <a:rPr lang="cs-CZ" b="1" dirty="0"/>
                  <a:t>. Převeďte obě čísla na </a:t>
                </a:r>
                <a:br>
                  <a:rPr lang="cs-CZ" b="1" dirty="0"/>
                </a:br>
                <a:r>
                  <a:rPr lang="cs-CZ" b="1" dirty="0"/>
                  <a:t>goniometrický </a:t>
                </a:r>
                <a:r>
                  <a:rPr lang="cs-CZ" b="1" dirty="0" smtClean="0"/>
                  <a:t>tvar a vypočtěte </a:t>
                </a:r>
                <a:br>
                  <a:rPr lang="cs-CZ" b="1" dirty="0" smtClean="0"/>
                </a:br>
                <a:r>
                  <a:rPr lang="cs-CZ" b="1" dirty="0" smtClean="0"/>
                  <a:t>součin </a:t>
                </a:r>
                <a:r>
                  <a:rPr lang="cs-CZ" b="1" i="1" dirty="0" smtClean="0"/>
                  <a:t>z</a:t>
                </a:r>
                <a:r>
                  <a:rPr lang="cs-CZ" b="1" i="1" baseline="30000" dirty="0" smtClean="0"/>
                  <a:t>6</a:t>
                </a:r>
                <a:r>
                  <a:rPr lang="cs-CZ" b="1" i="1" dirty="0" smtClean="0"/>
                  <a:t>.v</a:t>
                </a:r>
                <a:r>
                  <a:rPr lang="cs-CZ" b="1" i="1" baseline="30000" dirty="0" smtClean="0"/>
                  <a:t>4</a:t>
                </a:r>
                <a:r>
                  <a:rPr lang="cs-CZ" b="1" dirty="0" smtClean="0"/>
                  <a:t>, vyjádřete výsledek </a:t>
                </a:r>
                <a:br>
                  <a:rPr lang="cs-CZ" b="1" dirty="0" smtClean="0"/>
                </a:br>
                <a:r>
                  <a:rPr lang="cs-CZ" b="1" dirty="0" smtClean="0"/>
                  <a:t>v algebraickém tvaru.</a:t>
                </a:r>
              </a:p>
              <a:p>
                <a14:m>
                  <m:oMath xmlns:m="http://schemas.openxmlformats.org/officeDocument/2006/math">
                    <m:r>
                      <a:rPr lang="cs-CZ" sz="3600" b="1" i="1" smtClean="0">
                        <a:latin typeface="Cambria Math"/>
                      </a:rPr>
                      <m:t>𝒛</m:t>
                    </m:r>
                    <m:r>
                      <a:rPr lang="cs-CZ" sz="36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3600" b="1" i="1" smtClean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cs-CZ" sz="3600" b="1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cs-CZ" sz="3600" b="1" i="0" smtClean="0">
                                <a:latin typeface="Cambria Math"/>
                              </a:rPr>
                              <m:t>𝐜𝐨𝐬</m:t>
                            </m:r>
                          </m:fName>
                          <m:e>
                            <m:f>
                              <m:fPr>
                                <m:ctrlPr>
                                  <a:rPr lang="cs-CZ" sz="3600" b="1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cs-CZ" sz="3600" b="1" i="1" smtClean="0">
                                    <a:latin typeface="Cambria Math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cs-CZ" sz="3600" b="1" i="1" smtClean="0">
                                    <a:latin typeface="Cambria Math"/>
                                  </a:rPr>
                                  <m:t>𝟔</m:t>
                                </m:r>
                              </m:den>
                            </m:f>
                            <m:r>
                              <a:rPr lang="cs-CZ" sz="3600" b="1" i="1" smtClean="0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</m:func>
                        <m:r>
                          <a:rPr lang="cs-CZ" sz="3600" b="1" i="1" smtClean="0">
                            <a:latin typeface="Cambria Math"/>
                          </a:rPr>
                          <m:t>+</m:t>
                        </m:r>
                        <m:r>
                          <a:rPr lang="cs-CZ" sz="3600" b="1" i="1" smtClean="0">
                            <a:latin typeface="Cambria Math"/>
                          </a:rPr>
                          <m:t>𝒊</m:t>
                        </m:r>
                        <m:func>
                          <m:funcPr>
                            <m:ctrlPr>
                              <a:rPr lang="cs-CZ" sz="3600" b="1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cs-CZ" sz="3600" b="1" i="0" smtClean="0">
                                <a:latin typeface="Cambria Math"/>
                              </a:rPr>
                              <m:t>𝐬𝐢𝐧</m:t>
                            </m:r>
                          </m:fName>
                          <m:e>
                            <m:f>
                              <m:fPr>
                                <m:ctrlPr>
                                  <a:rPr lang="cs-CZ" sz="3600" b="1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cs-CZ" sz="3600" b="1" i="1" smtClean="0">
                                    <a:latin typeface="Cambria Math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cs-CZ" sz="3600" b="1" i="1" smtClean="0">
                                    <a:latin typeface="Cambria Math"/>
                                  </a:rPr>
                                  <m:t>𝟔</m:t>
                                </m:r>
                              </m:den>
                            </m:f>
                            <m:r>
                              <a:rPr lang="cs-CZ" sz="3600" b="1" i="1" smtClean="0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</m:func>
                      </m:num>
                      <m:den>
                        <m:r>
                          <a:rPr lang="cs-CZ" sz="3600" b="1" i="1" smtClean="0">
                            <a:latin typeface="Cambria Math"/>
                          </a:rPr>
                          <m:t>𝟐</m:t>
                        </m:r>
                        <m:r>
                          <a:rPr lang="cs-CZ" sz="3600" b="1" i="1" smtClean="0">
                            <a:latin typeface="Cambria Math"/>
                          </a:rPr>
                          <m:t>𝒊</m:t>
                        </m:r>
                      </m:den>
                    </m:f>
                  </m:oMath>
                </a14:m>
                <a:r>
                  <a:rPr lang="cs-CZ" sz="3600" b="1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cs-CZ" sz="3600" b="1" i="1" smtClean="0">
                        <a:latin typeface="Cambria Math"/>
                      </a:rPr>
                      <m:t>𝒗</m:t>
                    </m:r>
                    <m:r>
                      <a:rPr lang="cs-CZ" sz="36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36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sz="36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cs-CZ" sz="3600" b="1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cs-CZ" sz="3600" b="1" i="0" smtClean="0">
                                <a:latin typeface="Cambria Math"/>
                              </a:rPr>
                              <m:t>𝐜𝐨𝐬</m:t>
                            </m:r>
                          </m:fName>
                          <m:e>
                            <m:f>
                              <m:fPr>
                                <m:ctrlPr>
                                  <a:rPr lang="cs-CZ" sz="3600" b="1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cs-CZ" sz="3600" b="1" i="1" smtClean="0"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cs-CZ" sz="3600" b="1" i="1" smtClean="0">
                                    <a:latin typeface="Cambria Math"/>
                                  </a:rPr>
                                  <m:t>𝟔</m:t>
                                </m:r>
                              </m:den>
                            </m:f>
                            <m:r>
                              <a:rPr lang="cs-CZ" sz="36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cs-CZ" sz="3600" b="1" i="1" smtClean="0">
                                <a:latin typeface="Cambria Math"/>
                              </a:rPr>
                              <m:t>𝒊</m:t>
                            </m:r>
                            <m:func>
                              <m:funcPr>
                                <m:ctrlPr>
                                  <a:rPr lang="cs-CZ" sz="3600" b="1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cs-CZ" sz="3600" b="1" i="0" smtClean="0">
                                    <a:latin typeface="Cambria Math"/>
                                  </a:rPr>
                                  <m:t>𝐬𝐢𝐧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cs-CZ" sz="36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3600" b="1" i="1" smtClean="0">
                                        <a:latin typeface="Cambria Math"/>
                                        <a:ea typeface="Cambria Math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cs-CZ" sz="3600" b="1" i="1" smtClean="0">
                                        <a:latin typeface="Cambria Math"/>
                                      </a:rPr>
                                      <m:t>𝟔</m:t>
                                    </m:r>
                                  </m:den>
                                </m:f>
                              </m:e>
                            </m:func>
                          </m:e>
                        </m:func>
                      </m:den>
                    </m:f>
                    <m:r>
                      <a:rPr lang="cs-CZ" sz="3600" b="1" i="1" smtClean="0">
                        <a:latin typeface="Cambria Math"/>
                      </a:rPr>
                      <m:t> </m:t>
                    </m:r>
                  </m:oMath>
                </a14:m>
                <a:endParaRPr lang="cs-CZ" sz="3600" b="1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05503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Příklad 4</a:t>
            </a:r>
            <a:endParaRPr lang="cs-CZ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cs-CZ" sz="2800" b="1" i="1" smtClean="0">
                        <a:latin typeface="Cambria Math"/>
                      </a:rPr>
                      <m:t>𝒛</m:t>
                    </m:r>
                    <m:r>
                      <a:rPr lang="cs-CZ" sz="28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800" b="1" i="1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cs-CZ" sz="28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cs-CZ" sz="2800" b="1" i="1">
                                <a:latin typeface="Cambria Math"/>
                              </a:rPr>
                              <m:t>𝒄𝒐𝒔</m:t>
                            </m:r>
                          </m:fName>
                          <m:e>
                            <m:f>
                              <m:fPr>
                                <m:ctrlPr>
                                  <a:rPr lang="cs-CZ" sz="28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cs-CZ" sz="2800" b="1" i="1">
                                    <a:latin typeface="Cambria Math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cs-CZ" sz="2800" b="1" i="1">
                                    <a:latin typeface="Cambria Math"/>
                                  </a:rPr>
                                  <m:t>𝟔</m:t>
                                </m:r>
                              </m:den>
                            </m:f>
                            <m:r>
                              <a:rPr lang="cs-CZ" sz="2800" b="1" i="1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</m:func>
                        <m:r>
                          <a:rPr lang="cs-CZ" sz="2800" b="1" i="1">
                            <a:latin typeface="Cambria Math"/>
                          </a:rPr>
                          <m:t>+</m:t>
                        </m:r>
                        <m:r>
                          <a:rPr lang="cs-CZ" sz="2800" b="1" i="1">
                            <a:latin typeface="Cambria Math"/>
                          </a:rPr>
                          <m:t>𝒊</m:t>
                        </m:r>
                        <m:func>
                          <m:funcPr>
                            <m:ctrlPr>
                              <a:rPr lang="cs-CZ" sz="28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cs-CZ" sz="2800" b="1" i="1">
                                <a:latin typeface="Cambria Math"/>
                              </a:rPr>
                              <m:t>𝒔𝒊𝒏</m:t>
                            </m:r>
                          </m:fName>
                          <m:e>
                            <m:f>
                              <m:fPr>
                                <m:ctrlPr>
                                  <a:rPr lang="cs-CZ" sz="28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cs-CZ" sz="2800" b="1" i="1">
                                    <a:latin typeface="Cambria Math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cs-CZ" sz="2800" b="1" i="1">
                                    <a:latin typeface="Cambria Math"/>
                                  </a:rPr>
                                  <m:t>𝟔</m:t>
                                </m:r>
                              </m:den>
                            </m:f>
                            <m:r>
                              <a:rPr lang="cs-CZ" sz="2800" b="1" i="1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</m:func>
                      </m:num>
                      <m:den>
                        <m:r>
                          <a:rPr lang="cs-CZ" sz="2800" b="1" i="1">
                            <a:latin typeface="Cambria Math"/>
                          </a:rPr>
                          <m:t>𝟐</m:t>
                        </m:r>
                        <m:r>
                          <a:rPr lang="cs-CZ" sz="2800" b="1" i="1">
                            <a:latin typeface="Cambria Math"/>
                          </a:rPr>
                          <m:t>𝒊</m:t>
                        </m:r>
                      </m:den>
                    </m:f>
                    <m:r>
                      <a:rPr lang="cs-CZ" sz="28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800" b="1" i="1" smtClean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cs-CZ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cs-CZ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𝒄𝒐𝒔</m:t>
                            </m:r>
                          </m:fName>
                          <m:e>
                            <m:f>
                              <m:fPr>
                                <m:ctrlPr>
                                  <a:rPr lang="cs-CZ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cs-CZ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cs-CZ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𝟔</m:t>
                                </m:r>
                              </m:den>
                            </m:f>
                            <m:r>
                              <a:rPr lang="cs-CZ" sz="28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</m:func>
                        <m:r>
                          <a:rPr lang="cs-CZ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cs-CZ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𝒊</m:t>
                        </m:r>
                        <m:func>
                          <m:funcPr>
                            <m:ctrlPr>
                              <a:rPr lang="cs-CZ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cs-CZ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𝒔𝒊𝒏</m:t>
                            </m:r>
                          </m:fName>
                          <m:e>
                            <m:f>
                              <m:fPr>
                                <m:ctrlPr>
                                  <a:rPr lang="cs-CZ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cs-CZ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cs-CZ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𝟔</m:t>
                                </m:r>
                              </m:den>
                            </m:f>
                            <m:r>
                              <a:rPr lang="cs-CZ" sz="28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</m:func>
                      </m:num>
                      <m:den>
                        <m:r>
                          <a:rPr lang="cs-CZ" sz="2800" b="1" i="1" smtClean="0">
                            <a:latin typeface="Cambria Math"/>
                          </a:rPr>
                          <m:t>𝟐</m:t>
                        </m:r>
                        <m:r>
                          <a:rPr lang="cs-CZ" sz="2800" b="1" i="1" smtClean="0">
                            <a:latin typeface="Cambria Math"/>
                          </a:rPr>
                          <m:t>(</m:t>
                        </m:r>
                        <m:func>
                          <m:funcPr>
                            <m:ctrlPr>
                              <a:rPr lang="cs-CZ" sz="2800" b="1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cs-CZ" sz="2800" b="1" i="0" smtClean="0">
                                <a:latin typeface="Cambria Math"/>
                              </a:rPr>
                              <m:t>𝐜𝐨𝐬</m:t>
                            </m:r>
                          </m:fName>
                          <m:e>
                            <m:r>
                              <a:rPr lang="cs-CZ" sz="2800" b="1" i="1" smtClean="0">
                                <a:latin typeface="Cambria Math"/>
                              </a:rPr>
                              <m:t>𝟗𝟎</m:t>
                            </m:r>
                            <m:r>
                              <a:rPr lang="cs-CZ" sz="2800" b="1" i="1" smtClean="0">
                                <a:latin typeface="Cambria Math"/>
                                <a:ea typeface="Cambria Math"/>
                              </a:rPr>
                              <m:t>°+</m:t>
                            </m:r>
                            <m:r>
                              <a:rPr lang="cs-CZ" sz="2800" b="1" i="1" smtClean="0">
                                <a:latin typeface="Cambria Math"/>
                                <a:ea typeface="Cambria Math"/>
                              </a:rPr>
                              <m:t>𝒊</m:t>
                            </m:r>
                            <m:func>
                              <m:funcPr>
                                <m:ctrlPr>
                                  <a:rPr lang="cs-CZ" sz="28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cs-CZ" sz="2800" b="1" i="0" smtClean="0">
                                    <a:latin typeface="Cambria Math"/>
                                    <a:ea typeface="Cambria Math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cs-CZ" sz="2800" b="1" i="1" smtClean="0">
                                    <a:latin typeface="Cambria Math"/>
                                    <a:ea typeface="Cambria Math"/>
                                  </a:rPr>
                                  <m:t>𝟗𝟎</m:t>
                                </m:r>
                                <m:r>
                                  <a:rPr lang="cs-CZ" sz="2800" b="1" i="1" smtClean="0">
                                    <a:latin typeface="Cambria Math"/>
                                    <a:ea typeface="Cambria Math"/>
                                  </a:rPr>
                                  <m:t>°)</m:t>
                                </m:r>
                              </m:e>
                            </m:func>
                          </m:e>
                        </m:func>
                      </m:den>
                    </m:f>
                    <m:r>
                      <a:rPr lang="cs-CZ" sz="2800" b="1" i="1" smtClean="0">
                        <a:latin typeface="Cambria Math"/>
                      </a:rPr>
                      <m:t>=</m:t>
                    </m:r>
                  </m:oMath>
                </a14:m>
                <a:endParaRPr lang="cs-CZ" sz="2800" b="1" dirty="0" smtClean="0"/>
              </a:p>
              <a:p>
                <a:r>
                  <a:rPr lang="cs-CZ" sz="2800" b="1" dirty="0" smtClean="0"/>
                  <a:t>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sz="28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cs-CZ" sz="2800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cs-CZ" sz="2800" b="1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cs-CZ" sz="2800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cs-CZ" sz="2800" b="1" i="0" smtClean="0">
                            <a:latin typeface="Cambria Math"/>
                          </a:rPr>
                          <m:t>𝐜𝐨𝐬</m:t>
                        </m:r>
                      </m:fName>
                      <m:e>
                        <m:r>
                          <a:rPr lang="cs-CZ" sz="2800" b="1" i="1" smtClean="0">
                            <a:latin typeface="Cambria Math"/>
                          </a:rPr>
                          <m:t>𝟔𝟎</m:t>
                        </m:r>
                        <m:r>
                          <a:rPr lang="cs-CZ" sz="2800" b="1" i="1" smtClean="0">
                            <a:latin typeface="Cambria Math"/>
                            <a:ea typeface="Cambria Math"/>
                          </a:rPr>
                          <m:t>°+</m:t>
                        </m:r>
                        <m:r>
                          <a:rPr lang="cs-CZ" sz="2800" b="1" i="1" smtClean="0">
                            <a:latin typeface="Cambria Math"/>
                            <a:ea typeface="Cambria Math"/>
                          </a:rPr>
                          <m:t>𝒊</m:t>
                        </m:r>
                        <m:func>
                          <m:funcPr>
                            <m:ctrlPr>
                              <a:rPr lang="cs-CZ" sz="2800" b="1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a:rPr lang="cs-CZ" sz="2800" b="1" i="0" smtClean="0">
                                <a:latin typeface="Cambria Math"/>
                                <a:ea typeface="Cambria Math"/>
                              </a:rPr>
                              <m:t>𝐬𝐢𝐧</m:t>
                            </m:r>
                          </m:fName>
                          <m:e>
                            <m:r>
                              <a:rPr lang="cs-CZ" sz="2800" b="1" i="1" smtClean="0">
                                <a:latin typeface="Cambria Math"/>
                                <a:ea typeface="Cambria Math"/>
                              </a:rPr>
                              <m:t>𝟔𝟎</m:t>
                            </m:r>
                            <m:r>
                              <a:rPr lang="cs-CZ" sz="2800" b="1" i="1" smtClean="0">
                                <a:latin typeface="Cambria Math"/>
                                <a:ea typeface="Cambria Math"/>
                              </a:rPr>
                              <m:t>°)</m:t>
                            </m:r>
                          </m:e>
                        </m:func>
                      </m:e>
                    </m:func>
                    <m:r>
                      <a:rPr lang="cs-CZ" sz="2800" b="1" i="1" smtClean="0">
                        <a:latin typeface="Cambria Math"/>
                      </a:rPr>
                      <m:t> </m:t>
                    </m:r>
                  </m:oMath>
                </a14:m>
                <a:endParaRPr lang="cs-CZ" sz="2800" b="1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cs-CZ" sz="28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sz="2800" b="1" i="1" smtClean="0">
                            <a:latin typeface="Cambria Math"/>
                          </a:rPr>
                          <m:t>𝒛</m:t>
                        </m:r>
                      </m:e>
                      <m:sup>
                        <m:r>
                          <a:rPr lang="cs-CZ" sz="2800" b="1" i="1" smtClean="0">
                            <a:latin typeface="Cambria Math"/>
                          </a:rPr>
                          <m:t>𝟔</m:t>
                        </m:r>
                      </m:sup>
                    </m:sSup>
                    <m:r>
                      <a:rPr lang="cs-CZ" sz="2800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sz="2800" b="1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2800" b="1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sz="2800" b="1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cs-CZ" sz="2800" b="1" i="1" smtClean="0"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cs-CZ" sz="2800" b="1" i="1" smtClean="0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cs-CZ" sz="2800" b="1" i="1" smtClean="0">
                            <a:latin typeface="Cambria Math"/>
                          </a:rPr>
                          <m:t>𝟔</m:t>
                        </m:r>
                      </m:sup>
                    </m:sSup>
                    <m:r>
                      <a:rPr lang="cs-CZ" sz="2800" b="1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cs-CZ" sz="2800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cs-CZ" sz="2800" b="1" i="0" smtClean="0">
                            <a:latin typeface="Cambria Math"/>
                          </a:rPr>
                          <m:t>𝐜𝐨𝐬</m:t>
                        </m:r>
                      </m:fName>
                      <m:e>
                        <m:r>
                          <a:rPr lang="cs-CZ" sz="2800" b="1" i="1" smtClean="0">
                            <a:latin typeface="Cambria Math"/>
                          </a:rPr>
                          <m:t>𝟑𝟔𝟎</m:t>
                        </m:r>
                        <m:r>
                          <a:rPr lang="cs-CZ" sz="2800" b="1" i="1" smtClean="0">
                            <a:latin typeface="Cambria Math"/>
                            <a:ea typeface="Cambria Math"/>
                          </a:rPr>
                          <m:t>°+</m:t>
                        </m:r>
                        <m:r>
                          <a:rPr lang="cs-CZ" sz="2800" b="1" i="1" smtClean="0">
                            <a:latin typeface="Cambria Math"/>
                            <a:ea typeface="Cambria Math"/>
                          </a:rPr>
                          <m:t>𝒊</m:t>
                        </m:r>
                        <m:func>
                          <m:funcPr>
                            <m:ctrlPr>
                              <a:rPr lang="cs-CZ" sz="2800" b="1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a:rPr lang="cs-CZ" sz="2800" b="1" i="0" smtClean="0">
                                <a:latin typeface="Cambria Math"/>
                                <a:ea typeface="Cambria Math"/>
                              </a:rPr>
                              <m:t>𝐬𝐢𝐧</m:t>
                            </m:r>
                          </m:fName>
                          <m:e>
                            <m:r>
                              <a:rPr lang="cs-CZ" sz="2800" b="1" i="1" smtClean="0">
                                <a:latin typeface="Cambria Math"/>
                                <a:ea typeface="Cambria Math"/>
                              </a:rPr>
                              <m:t>𝟑𝟔𝟎</m:t>
                            </m:r>
                            <m:r>
                              <a:rPr lang="cs-CZ" sz="2800" b="1" i="1" smtClean="0">
                                <a:latin typeface="Cambria Math"/>
                                <a:ea typeface="Cambria Math"/>
                              </a:rPr>
                              <m:t>°)=</m:t>
                            </m:r>
                            <m:f>
                              <m:fPr>
                                <m:ctrlPr>
                                  <a:rPr lang="cs-CZ" sz="28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cs-CZ" sz="2800" b="1" i="1" smtClean="0"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cs-CZ" sz="2800" b="1" i="1" smtClean="0">
                                    <a:latin typeface="Cambria Math"/>
                                    <a:ea typeface="Cambria Math"/>
                                  </a:rPr>
                                  <m:t>𝟔𝟒</m:t>
                                </m:r>
                              </m:den>
                            </m:f>
                            <m:r>
                              <a:rPr lang="cs-CZ" sz="2800" b="1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</m:func>
                      </m:e>
                    </m:func>
                  </m:oMath>
                </a14:m>
                <a:endParaRPr lang="cs-CZ" sz="2800" b="1" dirty="0" smtClean="0"/>
              </a:p>
              <a:p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𝒗</m:t>
                    </m:r>
                    <m:r>
                      <a:rPr lang="cs-CZ" sz="2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sz="2800" b="1" i="1">
                            <a:latin typeface="Cambria Math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cs-CZ" sz="28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cs-CZ" sz="2800" b="1" i="1">
                                <a:latin typeface="Cambria Math"/>
                              </a:rPr>
                              <m:t>𝒄𝒐𝒔</m:t>
                            </m:r>
                          </m:fName>
                          <m:e>
                            <m:f>
                              <m:fPr>
                                <m:ctrlPr>
                                  <a:rPr lang="cs-CZ" sz="28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cs-CZ" sz="2800" b="1" i="1"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cs-CZ" sz="2800" b="1" i="1">
                                    <a:latin typeface="Cambria Math"/>
                                  </a:rPr>
                                  <m:t>𝟔</m:t>
                                </m:r>
                              </m:den>
                            </m:f>
                            <m:r>
                              <a:rPr lang="cs-CZ" sz="2800" b="1" i="1">
                                <a:latin typeface="Cambria Math"/>
                              </a:rPr>
                              <m:t>+</m:t>
                            </m:r>
                            <m:r>
                              <a:rPr lang="cs-CZ" sz="2800" b="1" i="1">
                                <a:latin typeface="Cambria Math"/>
                              </a:rPr>
                              <m:t>𝒊</m:t>
                            </m:r>
                            <m:func>
                              <m:funcPr>
                                <m:ctrlPr>
                                  <a:rPr lang="cs-CZ" sz="2800" b="1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cs-CZ" sz="2800" b="1" i="1">
                                    <a:latin typeface="Cambria Math"/>
                                  </a:rPr>
                                  <m:t>𝒔𝒊𝒏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cs-CZ" sz="2800" b="1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800" b="1" i="1">
                                        <a:latin typeface="Cambria Math"/>
                                        <a:ea typeface="Cambria Math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cs-CZ" sz="2800" b="1" i="1">
                                        <a:latin typeface="Cambria Math"/>
                                      </a:rPr>
                                      <m:t>𝟔</m:t>
                                    </m:r>
                                  </m:den>
                                </m:f>
                              </m:e>
                            </m:func>
                          </m:e>
                        </m:func>
                      </m:den>
                    </m:f>
                    <m:r>
                      <a:rPr lang="cs-CZ" sz="28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800" b="1" i="1" smtClean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cs-CZ" sz="2800" b="1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cs-CZ" sz="2800" b="1" i="0" smtClean="0">
                                <a:latin typeface="Cambria Math"/>
                              </a:rPr>
                              <m:t>𝐜𝐨𝐬</m:t>
                            </m:r>
                          </m:fName>
                          <m:e>
                            <m:r>
                              <a:rPr lang="cs-CZ" sz="28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cs-CZ" sz="2800" b="1" i="1" smtClean="0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  <m:r>
                              <a:rPr lang="cs-CZ" sz="2800" b="1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cs-CZ" sz="2800" b="1" i="1" smtClean="0">
                                <a:latin typeface="Cambria Math"/>
                                <a:ea typeface="Cambria Math"/>
                              </a:rPr>
                              <m:t>𝒊</m:t>
                            </m:r>
                            <m:func>
                              <m:funcPr>
                                <m:ctrlPr>
                                  <a:rPr lang="cs-CZ" sz="28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cs-CZ" sz="2800" b="1" i="0" smtClean="0">
                                    <a:latin typeface="Cambria Math"/>
                                    <a:ea typeface="Cambria Math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cs-CZ" sz="2800" b="1" i="1" smtClean="0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  <m:r>
                                  <a:rPr lang="cs-CZ" sz="2800" b="1" i="1" smtClean="0"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e>
                            </m:func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cs-CZ" sz="28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cs-CZ" sz="2800" b="1" i="1">
                                <a:latin typeface="Cambria Math"/>
                              </a:rPr>
                              <m:t>𝒄𝒐𝒔</m:t>
                            </m:r>
                          </m:fName>
                          <m:e>
                            <m:f>
                              <m:fPr>
                                <m:ctrlPr>
                                  <a:rPr lang="cs-CZ" sz="28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cs-CZ" sz="2800" b="1" i="1"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cs-CZ" sz="2800" b="1" i="1">
                                    <a:latin typeface="Cambria Math"/>
                                  </a:rPr>
                                  <m:t>𝟔</m:t>
                                </m:r>
                              </m:den>
                            </m:f>
                            <m:r>
                              <a:rPr lang="cs-CZ" sz="2800" b="1" i="1">
                                <a:latin typeface="Cambria Math"/>
                              </a:rPr>
                              <m:t>+</m:t>
                            </m:r>
                            <m:r>
                              <a:rPr lang="cs-CZ" sz="2800" b="1" i="1">
                                <a:latin typeface="Cambria Math"/>
                              </a:rPr>
                              <m:t>𝒊</m:t>
                            </m:r>
                            <m:func>
                              <m:funcPr>
                                <m:ctrlPr>
                                  <a:rPr lang="cs-CZ" sz="2800" b="1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cs-CZ" sz="2800" b="1" i="1">
                                    <a:latin typeface="Cambria Math"/>
                                  </a:rPr>
                                  <m:t>𝒔𝒊𝒏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cs-CZ" sz="2800" b="1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2800" b="1" i="1">
                                        <a:latin typeface="Cambria Math"/>
                                        <a:ea typeface="Cambria Math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cs-CZ" sz="2800" b="1" i="1">
                                        <a:latin typeface="Cambria Math"/>
                                      </a:rPr>
                                      <m:t>𝟔</m:t>
                                    </m:r>
                                  </m:den>
                                </m:f>
                              </m:e>
                            </m:func>
                          </m:e>
                        </m:func>
                      </m:den>
                    </m:f>
                    <m:r>
                      <a:rPr lang="cs-CZ" sz="2800" b="1" i="0" smtClean="0">
                        <a:latin typeface="Cambria Math"/>
                      </a:rPr>
                      <m:t>=</m:t>
                    </m:r>
                  </m:oMath>
                </a14:m>
                <a:endParaRPr lang="cs-CZ" sz="2800" b="1" dirty="0" smtClean="0"/>
              </a:p>
              <a:p>
                <a14:m>
                  <m:oMath xmlns:m="http://schemas.openxmlformats.org/officeDocument/2006/math">
                    <m:r>
                      <a:rPr lang="cs-CZ" sz="2800" b="1" i="1" smtClean="0">
                        <a:latin typeface="Cambria Math"/>
                      </a:rPr>
                      <m:t>𝟏</m:t>
                    </m:r>
                    <m:r>
                      <a:rPr lang="cs-CZ" sz="2800" b="1" i="1" smtClean="0">
                        <a:latin typeface="Cambria Math"/>
                      </a:rPr>
                      <m:t>.(</m:t>
                    </m:r>
                    <m:func>
                      <m:funcPr>
                        <m:ctrlPr>
                          <a:rPr lang="cs-CZ" sz="2800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cs-CZ" sz="2800" b="1" i="0" smtClean="0">
                            <a:latin typeface="Cambria Math"/>
                          </a:rPr>
                          <m:t>𝐜𝐨𝐬</m:t>
                        </m:r>
                      </m:fName>
                      <m:e>
                        <m:f>
                          <m:fPr>
                            <m:ctrlPr>
                              <a:rPr lang="cs-CZ" sz="28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cs-CZ" sz="2800" b="1" i="1" smtClean="0">
                                <a:latin typeface="Cambria Math"/>
                              </a:rPr>
                              <m:t>𝟏𝟏</m:t>
                            </m:r>
                            <m:r>
                              <a:rPr lang="cs-CZ" sz="2800" b="1" i="1" smtClean="0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cs-CZ" sz="2800" b="1" i="1" smtClean="0">
                                <a:latin typeface="Cambria Math"/>
                              </a:rPr>
                              <m:t>𝟔</m:t>
                            </m:r>
                          </m:den>
                        </m:f>
                        <m:r>
                          <a:rPr lang="cs-CZ" sz="2800" b="1" i="1" smtClean="0">
                            <a:latin typeface="Cambria Math"/>
                          </a:rPr>
                          <m:t>+</m:t>
                        </m:r>
                        <m:r>
                          <a:rPr lang="cs-CZ" sz="2800" b="1" i="1" smtClean="0">
                            <a:latin typeface="Cambria Math"/>
                          </a:rPr>
                          <m:t>𝒊</m:t>
                        </m:r>
                        <m:func>
                          <m:funcPr>
                            <m:ctrlPr>
                              <a:rPr lang="cs-CZ" sz="2800" b="1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cs-CZ" sz="2800" b="1" i="0" smtClean="0">
                                <a:latin typeface="Cambria Math"/>
                              </a:rPr>
                              <m:t>𝐬𝐢𝐧</m:t>
                            </m:r>
                          </m:fName>
                          <m:e>
                            <m:f>
                              <m:fPr>
                                <m:ctrlPr>
                                  <a:rPr lang="cs-CZ" sz="2800" b="1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cs-CZ" sz="2800" b="1" i="1" smtClean="0">
                                    <a:latin typeface="Cambria Math"/>
                                  </a:rPr>
                                  <m:t>𝟏𝟏</m:t>
                                </m:r>
                                <m:r>
                                  <a:rPr lang="cs-CZ" sz="2800" b="1" i="1" smtClean="0"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cs-CZ" sz="2800" b="1" i="1" smtClean="0">
                                    <a:latin typeface="Cambria Math"/>
                                  </a:rPr>
                                  <m:t>𝟔</m:t>
                                </m:r>
                              </m:den>
                            </m:f>
                            <m:r>
                              <a:rPr lang="cs-CZ" sz="2800" b="1" i="1" smtClean="0">
                                <a:latin typeface="Cambria Math"/>
                              </a:rPr>
                              <m:t> )</m:t>
                            </m:r>
                          </m:e>
                        </m:func>
                      </m:e>
                    </m:func>
                  </m:oMath>
                </a14:m>
                <a:endParaRPr lang="cs-CZ" sz="2800" b="1" dirty="0"/>
              </a:p>
              <a:p>
                <a:endParaRPr lang="cs-CZ" b="1" dirty="0" smtClean="0"/>
              </a:p>
              <a:p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216716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Příklad 4</a:t>
            </a:r>
            <a:endParaRPr lang="cs-CZ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cs-CZ" b="1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cs-CZ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cs-CZ" b="1" i="1" smtClean="0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cs-CZ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b="1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b="1" i="1" smtClean="0"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cs-CZ" b="1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cs-CZ" b="1">
                                    <a:latin typeface="Cambria Math"/>
                                  </a:rPr>
                                  <m:t>𝐜𝐨𝐬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cs-CZ" b="1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b="1" i="1">
                                        <a:latin typeface="Cambria Math"/>
                                      </a:rPr>
                                      <m:t>𝟏𝟏</m:t>
                                    </m:r>
                                    <m:r>
                                      <a:rPr lang="cs-CZ" b="1" i="1">
                                        <a:latin typeface="Cambria Math"/>
                                        <a:ea typeface="Cambria Math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cs-CZ" b="1" i="1">
                                        <a:latin typeface="Cambria Math"/>
                                      </a:rPr>
                                      <m:t>𝟔</m:t>
                                    </m:r>
                                  </m:den>
                                </m:f>
                                <m:r>
                                  <a:rPr lang="cs-CZ" b="1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cs-CZ" b="1" i="1">
                                    <a:latin typeface="Cambria Math"/>
                                  </a:rPr>
                                  <m:t>𝒊</m:t>
                                </m:r>
                                <m:func>
                                  <m:funcPr>
                                    <m:ctrlPr>
                                      <a:rPr lang="cs-CZ" b="1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cs-CZ" b="1">
                                        <a:latin typeface="Cambria Math"/>
                                      </a:rPr>
                                      <m:t>𝐬𝐢𝐧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cs-CZ" b="1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b="1" i="1">
                                            <a:latin typeface="Cambria Math"/>
                                          </a:rPr>
                                          <m:t>𝟏𝟏</m:t>
                                        </m:r>
                                        <m:r>
                                          <a:rPr lang="cs-CZ" b="1" i="1">
                                            <a:latin typeface="Cambria Math"/>
                                            <a:ea typeface="Cambria Math"/>
                                          </a:rPr>
                                          <m:t>𝝅</m:t>
                                        </m:r>
                                      </m:num>
                                      <m:den>
                                        <m:r>
                                          <a:rPr lang="cs-CZ" b="1" i="1">
                                            <a:latin typeface="Cambria Math"/>
                                          </a:rPr>
                                          <m:t>𝟔</m:t>
                                        </m:r>
                                      </m:den>
                                    </m:f>
                                    <m:r>
                                      <a:rPr lang="cs-CZ" b="1" i="1">
                                        <a:latin typeface="Cambria Math"/>
                                      </a:rPr>
                                      <m:t> )</m:t>
                                    </m:r>
                                  </m:e>
                                </m:func>
                              </m:e>
                            </m:func>
                          </m:e>
                        </m:d>
                      </m:e>
                      <m:sup>
                        <m:r>
                          <a:rPr lang="cs-CZ" b="1" i="1" smtClean="0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cs-CZ" b="1" i="1" smtClean="0">
                        <a:latin typeface="Cambria Math"/>
                      </a:rPr>
                      <m:t>=</m:t>
                    </m:r>
                  </m:oMath>
                </a14:m>
                <a:endParaRPr lang="cs-CZ" b="1" dirty="0" smtClean="0"/>
              </a:p>
              <a:p>
                <a:r>
                  <a:rPr lang="cs-CZ" b="1" dirty="0" smtClean="0"/>
                  <a:t>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/>
                          </a:rPr>
                          <m:t>𝟏</m:t>
                        </m:r>
                      </m:e>
                      <m:sup>
                        <m:r>
                          <a:rPr lang="cs-CZ" b="1" i="1" smtClean="0">
                            <a:latin typeface="Cambria Math"/>
                          </a:rPr>
                          <m:t>𝟒</m:t>
                        </m:r>
                      </m:sup>
                    </m:sSup>
                    <m:d>
                      <m:dPr>
                        <m:ctrlPr>
                          <a:rPr lang="cs-CZ" b="1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cs-CZ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cs-CZ" b="1">
                                <a:latin typeface="Cambria Math"/>
                              </a:rPr>
                              <m:t>𝐜𝐨𝐬</m:t>
                            </m:r>
                          </m:fName>
                          <m:e>
                            <m:f>
                              <m:fPr>
                                <m:ctrlPr>
                                  <a:rPr lang="cs-CZ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cs-CZ" b="1" i="1" smtClean="0">
                                    <a:latin typeface="Cambria Math"/>
                                  </a:rPr>
                                  <m:t>𝟒𝟒</m:t>
                                </m:r>
                                <m:r>
                                  <a:rPr lang="cs-CZ" b="1" i="1"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cs-CZ" b="1" i="1">
                                    <a:latin typeface="Cambria Math"/>
                                  </a:rPr>
                                  <m:t>𝟔</m:t>
                                </m:r>
                              </m:den>
                            </m:f>
                            <m:r>
                              <a:rPr lang="cs-CZ" b="1" i="1">
                                <a:latin typeface="Cambria Math"/>
                              </a:rPr>
                              <m:t>+</m:t>
                            </m:r>
                            <m:r>
                              <a:rPr lang="cs-CZ" b="1" i="1">
                                <a:latin typeface="Cambria Math"/>
                              </a:rPr>
                              <m:t>𝒊</m:t>
                            </m:r>
                            <m:func>
                              <m:funcPr>
                                <m:ctrlPr>
                                  <a:rPr lang="cs-CZ" b="1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cs-CZ" b="1">
                                    <a:latin typeface="Cambria Math"/>
                                  </a:rPr>
                                  <m:t>𝐬𝐢𝐧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cs-CZ" b="1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b="1" i="1" smtClean="0">
                                        <a:latin typeface="Cambria Math"/>
                                      </a:rPr>
                                      <m:t>𝟒𝟒</m:t>
                                    </m:r>
                                    <m:r>
                                      <a:rPr lang="cs-CZ" b="1" i="1">
                                        <a:latin typeface="Cambria Math"/>
                                        <a:ea typeface="Cambria Math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cs-CZ" b="1" i="1">
                                        <a:latin typeface="Cambria Math"/>
                                      </a:rPr>
                                      <m:t>𝟔</m:t>
                                    </m:r>
                                  </m:den>
                                </m:f>
                                <m:r>
                                  <a:rPr lang="cs-CZ" b="1" i="1">
                                    <a:latin typeface="Cambria Math"/>
                                  </a:rPr>
                                  <m:t> 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endParaRPr lang="cs-CZ" b="1" dirty="0" smtClean="0"/>
              </a:p>
              <a:p>
                <a:r>
                  <a:rPr lang="cs-CZ" b="1" dirty="0" smtClean="0"/>
                  <a:t>Je tedy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cs-CZ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/>
                          </a:rPr>
                          <m:t>𝒛</m:t>
                        </m:r>
                      </m:e>
                      <m:sup>
                        <m:r>
                          <a:rPr lang="cs-CZ" b="1" i="1" smtClean="0">
                            <a:latin typeface="Cambria Math"/>
                          </a:rPr>
                          <m:t>𝟔</m:t>
                        </m:r>
                      </m:sup>
                    </m:sSup>
                    <m:r>
                      <a:rPr lang="cs-CZ" b="1" i="1" smtClean="0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cs-CZ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cs-CZ" b="1" i="1" smtClean="0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cs-CZ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cs-CZ" b="1" i="1" smtClean="0">
                            <a:latin typeface="Cambria Math"/>
                          </a:rPr>
                          <m:t>𝟔𝟒</m:t>
                        </m:r>
                      </m:den>
                    </m:f>
                    <m:r>
                      <a:rPr lang="cs-CZ" b="1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cs-CZ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cs-CZ" b="1">
                            <a:latin typeface="Cambria Math"/>
                          </a:rPr>
                          <m:t>𝐜𝐨𝐬</m:t>
                        </m:r>
                      </m:fName>
                      <m:e>
                        <m:f>
                          <m:fPr>
                            <m:ctrlPr>
                              <a:rPr lang="cs-CZ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cs-CZ" b="1" i="1" smtClean="0">
                                <a:latin typeface="Cambria Math"/>
                              </a:rPr>
                              <m:t>𝟒</m:t>
                            </m:r>
                            <m:r>
                              <a:rPr lang="cs-CZ" b="1" i="1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cs-CZ" b="1" i="1" smtClean="0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den>
                        </m:f>
                        <m:r>
                          <a:rPr lang="cs-CZ" b="1" i="1">
                            <a:latin typeface="Cambria Math"/>
                          </a:rPr>
                          <m:t>+</m:t>
                        </m:r>
                        <m:r>
                          <a:rPr lang="cs-CZ" b="1" i="1">
                            <a:latin typeface="Cambria Math"/>
                          </a:rPr>
                          <m:t>𝒊</m:t>
                        </m:r>
                        <m:func>
                          <m:funcPr>
                            <m:ctrlPr>
                              <a:rPr lang="cs-CZ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cs-CZ" b="1">
                                <a:latin typeface="Cambria Math"/>
                              </a:rPr>
                              <m:t>𝐬𝐢𝐧</m:t>
                            </m:r>
                          </m:fName>
                          <m:e>
                            <m:f>
                              <m:fPr>
                                <m:ctrlPr>
                                  <a:rPr lang="cs-CZ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cs-CZ" b="1" i="1" smtClean="0"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cs-CZ" b="1" i="1"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cs-CZ" b="1" i="1" smtClean="0">
                                    <a:latin typeface="Cambria Math"/>
                                    <a:ea typeface="Cambria Math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cs-CZ" b="1" i="1">
                                <a:latin typeface="Cambria Math"/>
                              </a:rPr>
                              <m:t> )</m:t>
                            </m:r>
                          </m:e>
                        </m:func>
                      </m:e>
                    </m:func>
                  </m:oMath>
                </a14:m>
                <a:endParaRPr lang="cs-CZ" b="1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261003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Teorie 1</a:t>
            </a:r>
            <a:endParaRPr lang="cs-CZ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b="1" dirty="0" smtClean="0"/>
                  <a:t>Pro každé komplexní číslo z a přirozené</a:t>
                </a:r>
                <a:br>
                  <a:rPr lang="cs-CZ" b="1" dirty="0" smtClean="0"/>
                </a:br>
                <a:r>
                  <a:rPr lang="cs-CZ" b="1" dirty="0" smtClean="0"/>
                  <a:t>číslo n platí: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cs-CZ" b="1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cs-CZ" b="1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cs-CZ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cs-CZ" b="1" i="1" smtClean="0">
                                    <a:latin typeface="Cambria Math"/>
                                  </a:rPr>
                                  <m:t>𝒛</m:t>
                                </m:r>
                              </m:e>
                            </m:d>
                            <m:r>
                              <a:rPr lang="cs-CZ" b="1" i="1" smtClean="0">
                                <a:latin typeface="Cambria Math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cs-CZ" b="1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cs-CZ" b="1" i="0" smtClean="0">
                                    <a:latin typeface="Cambria Math"/>
                                  </a:rPr>
                                  <m:t>𝐜𝐨𝐬</m:t>
                                </m:r>
                              </m:fName>
                              <m:e>
                                <m:r>
                                  <a:rPr lang="cs-CZ" b="1" i="1" smtClean="0">
                                    <a:latin typeface="Cambria Math"/>
                                    <a:ea typeface="Cambria Math"/>
                                  </a:rPr>
                                  <m:t>𝜶</m:t>
                                </m:r>
                                <m:r>
                                  <a:rPr lang="cs-CZ" b="1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cs-CZ" b="1" i="1" smtClean="0">
                                    <a:latin typeface="Cambria Math"/>
                                    <a:ea typeface="Cambria Math"/>
                                  </a:rPr>
                                  <m:t>𝒊</m:t>
                                </m:r>
                                <m:func>
                                  <m:funcPr>
                                    <m:ctrlPr>
                                      <a:rPr lang="cs-CZ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cs-CZ" b="1" i="0" smtClean="0">
                                        <a:latin typeface="Cambria Math"/>
                                        <a:ea typeface="Cambria Math"/>
                                      </a:rPr>
                                      <m:t>𝐬𝐢𝐧</m:t>
                                    </m:r>
                                  </m:fName>
                                  <m:e>
                                    <m:r>
                                      <a:rPr lang="cs-CZ" b="1" i="1" smtClean="0">
                                        <a:latin typeface="Cambria Math"/>
                                        <a:ea typeface="Cambria Math"/>
                                      </a:rPr>
                                      <m:t>𝜶</m:t>
                                    </m:r>
                                    <m:r>
                                      <a:rPr lang="cs-CZ" b="1" i="1" smtClean="0">
                                        <a:latin typeface="Cambria Math"/>
                                        <a:ea typeface="Cambria Math"/>
                                      </a:rPr>
                                      <m:t> )</m:t>
                                    </m:r>
                                  </m:e>
                                </m:func>
                              </m:e>
                            </m:func>
                          </m:e>
                        </m:d>
                      </m:e>
                      <m:sup>
                        <m:r>
                          <a:rPr lang="cs-CZ" b="1" i="1" smtClean="0"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cs-CZ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b="1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cs-CZ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b="1" i="1" smtClean="0">
                                <a:latin typeface="Cambria Math"/>
                              </a:rPr>
                              <m:t>𝒛</m:t>
                            </m:r>
                          </m:e>
                        </m:d>
                      </m:e>
                      <m:sup>
                        <m:r>
                          <a:rPr lang="cs-CZ" b="1" i="1" smtClean="0"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cs-CZ" b="1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cs-CZ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cs-CZ" b="1" i="0" smtClean="0">
                            <a:latin typeface="Cambria Math"/>
                          </a:rPr>
                          <m:t>𝐜𝐨𝐬</m:t>
                        </m:r>
                      </m:fName>
                      <m:e>
                        <m:r>
                          <a:rPr lang="cs-CZ" b="1" i="1" smtClean="0">
                            <a:latin typeface="Cambria Math"/>
                          </a:rPr>
                          <m:t>𝒏</m:t>
                        </m:r>
                        <m:r>
                          <a:rPr lang="cs-CZ" b="1" i="1" smtClean="0">
                            <a:latin typeface="Cambria Math"/>
                            <a:ea typeface="Cambria Math"/>
                          </a:rPr>
                          <m:t>𝜶</m:t>
                        </m:r>
                        <m:r>
                          <a:rPr lang="cs-CZ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cs-CZ" b="1" i="1" smtClean="0">
                            <a:latin typeface="Cambria Math"/>
                            <a:ea typeface="Cambria Math"/>
                          </a:rPr>
                          <m:t>𝒊</m:t>
                        </m:r>
                        <m:func>
                          <m:funcPr>
                            <m:ctrlPr>
                              <a:rPr lang="cs-CZ" b="1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a:rPr lang="cs-CZ" b="1" i="0" smtClean="0">
                                <a:latin typeface="Cambria Math"/>
                                <a:ea typeface="Cambria Math"/>
                              </a:rPr>
                              <m:t>𝐬𝐢𝐧</m:t>
                            </m:r>
                          </m:fName>
                          <m:e>
                            <m:r>
                              <a:rPr lang="cs-CZ" b="1" i="1" smtClean="0">
                                <a:latin typeface="Cambria Math"/>
                                <a:ea typeface="Cambria Math"/>
                              </a:rPr>
                              <m:t>𝒏</m:t>
                            </m:r>
                            <m:r>
                              <a:rPr lang="cs-CZ" b="1" i="1" smtClean="0">
                                <a:latin typeface="Cambria Math"/>
                                <a:ea typeface="Cambria Math"/>
                              </a:rPr>
                              <m:t>𝜶</m:t>
                            </m:r>
                            <m:r>
                              <a:rPr lang="cs-CZ" b="1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cs-CZ" b="1" dirty="0" smtClean="0"/>
              </a:p>
              <a:p>
                <a:r>
                  <a:rPr lang="cs-CZ" b="1" dirty="0" smtClean="0"/>
                  <a:t>Pozn.: V algebraickém tvaru můžeme</a:t>
                </a:r>
                <a:br>
                  <a:rPr lang="cs-CZ" b="1" dirty="0" smtClean="0"/>
                </a:br>
                <a:r>
                  <a:rPr lang="cs-CZ" b="1" dirty="0" smtClean="0"/>
                  <a:t>umocňovat </a:t>
                </a:r>
                <a:r>
                  <a:rPr lang="cs-CZ" b="1" dirty="0" err="1" smtClean="0"/>
                  <a:t>k.č</a:t>
                </a:r>
                <a:r>
                  <a:rPr lang="cs-CZ" b="1" dirty="0" smtClean="0"/>
                  <a:t>. pomocí binomické věty,</a:t>
                </a:r>
                <a:br>
                  <a:rPr lang="cs-CZ" b="1" dirty="0" smtClean="0"/>
                </a:br>
                <a:r>
                  <a:rPr lang="cs-CZ" b="1" dirty="0" smtClean="0"/>
                  <a:t>v goniometrickém tvaru pomocí</a:t>
                </a:r>
                <a:br>
                  <a:rPr lang="cs-CZ" b="1" dirty="0" smtClean="0"/>
                </a:br>
                <a:r>
                  <a:rPr lang="cs-CZ" b="1" dirty="0" err="1" smtClean="0"/>
                  <a:t>Moivreovy</a:t>
                </a:r>
                <a:r>
                  <a:rPr lang="cs-CZ" b="1" dirty="0" smtClean="0"/>
                  <a:t> věty</a:t>
                </a:r>
                <a:endParaRPr lang="cs-CZ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6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148080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Příklad 1</a:t>
            </a:r>
            <a:endParaRPr lang="cs-CZ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cs-CZ" dirty="0" smtClean="0"/>
              </a:p>
              <a:p>
                <a:r>
                  <a:rPr lang="cs-CZ" b="1" dirty="0" smtClean="0"/>
                  <a:t>Je dáno komplexní číslo </a:t>
                </a:r>
                <a:br>
                  <a:rPr lang="cs-CZ" b="1" dirty="0" smtClean="0"/>
                </a:br>
                <a14:m>
                  <m:oMath xmlns:m="http://schemas.openxmlformats.org/officeDocument/2006/math">
                    <m:r>
                      <a:rPr lang="cs-CZ" b="1" i="1" smtClean="0">
                        <a:latin typeface="Cambria Math"/>
                      </a:rPr>
                      <m:t>𝒛</m:t>
                    </m:r>
                    <m:r>
                      <a:rPr lang="cs-CZ" b="1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cs-CZ" b="1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cs-CZ" b="1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cs-CZ" b="1" i="1" smtClean="0"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cs-CZ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cs-CZ" b="1" i="1" smtClean="0">
                        <a:latin typeface="Cambria Math"/>
                      </a:rPr>
                      <m:t> −</m:t>
                    </m:r>
                    <m:r>
                      <a:rPr lang="cs-CZ" b="1" i="1" smtClean="0">
                        <a:latin typeface="Cambria Math"/>
                      </a:rPr>
                      <m:t>𝒊</m:t>
                    </m:r>
                    <m:f>
                      <m:fPr>
                        <m:ctrlPr>
                          <a:rPr lang="cs-CZ" b="1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cs-CZ" b="1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cs-CZ" b="1" i="1" smtClean="0"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cs-CZ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cs-CZ" b="1" dirty="0" smtClean="0"/>
                  <a:t> </a:t>
                </a:r>
              </a:p>
              <a:p>
                <a:r>
                  <a:rPr lang="cs-CZ" b="1" dirty="0" smtClean="0"/>
                  <a:t>a) dokaž, že je komplexní jednotkou</a:t>
                </a:r>
              </a:p>
              <a:p>
                <a:r>
                  <a:rPr lang="cs-CZ" b="1" dirty="0" smtClean="0"/>
                  <a:t>b) vypočti jeho desátou mocninu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15106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Příklad 1</a:t>
            </a:r>
            <a:endParaRPr lang="cs-CZ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cs-CZ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1" i="1" smtClean="0">
                            <a:latin typeface="Cambria Math"/>
                          </a:rPr>
                          <m:t>𝒛</m:t>
                        </m:r>
                      </m:e>
                    </m:d>
                    <m:r>
                      <a:rPr lang="cs-CZ" b="1" i="1" smtClean="0">
                        <a:latin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cs-CZ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cs-CZ" b="1" i="1" smtClean="0"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cs-CZ" b="1" i="1" smtClean="0">
                                <a:latin typeface="Cambria Math"/>
                              </a:rPr>
                              <m:t>𝟒</m:t>
                            </m:r>
                          </m:den>
                        </m:f>
                        <m:r>
                          <a:rPr lang="cs-CZ" b="1" i="1" smtClean="0">
                            <a:latin typeface="Cambria Math"/>
                          </a:rPr>
                          <m:t>+ </m:t>
                        </m:r>
                        <m:f>
                          <m:fPr>
                            <m:ctrlPr>
                              <a:rPr lang="cs-CZ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cs-CZ" b="1" i="1" smtClean="0"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cs-CZ" b="1" i="1" smtClean="0"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e>
                    </m:rad>
                    <m:r>
                      <a:rPr lang="cs-CZ" b="1" i="1" smtClean="0">
                        <a:latin typeface="Cambria Math"/>
                      </a:rPr>
                      <m:t>=</m:t>
                    </m:r>
                    <m:r>
                      <a:rPr lang="cs-CZ" b="1" i="1" smtClean="0">
                        <a:latin typeface="Cambria Math"/>
                      </a:rPr>
                      <m:t>𝟏</m:t>
                    </m:r>
                  </m:oMath>
                </a14:m>
                <a:endParaRPr lang="cs-CZ" b="1" dirty="0" smtClean="0"/>
              </a:p>
              <a:p>
                <a:r>
                  <a:rPr lang="cs-CZ" b="1" dirty="0" smtClean="0"/>
                  <a:t>Číslo z je komplexní jednotkou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cs-CZ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cs-CZ" b="1" i="0" smtClean="0">
                            <a:latin typeface="Cambria Math"/>
                          </a:rPr>
                          <m:t>𝐜𝐨𝐬</m:t>
                        </m:r>
                      </m:fName>
                      <m:e>
                        <m:r>
                          <a:rPr lang="cs-CZ" b="1" i="1" smtClean="0">
                            <a:latin typeface="Cambria Math"/>
                            <a:ea typeface="Cambria Math"/>
                          </a:rPr>
                          <m:t>𝜶</m:t>
                        </m:r>
                        <m:r>
                          <a:rPr lang="cs-CZ" b="1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cs-CZ" b="1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cs-CZ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b="1" i="1" smtClean="0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cs-CZ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cs-CZ" b="1" i="1" smtClean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func>
                  </m:oMath>
                </a14:m>
                <a:r>
                  <a:rPr lang="cs-CZ" b="1" dirty="0" smtClean="0"/>
                  <a:t> a současně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cs-CZ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cs-CZ" b="1" i="0" smtClean="0"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cs-CZ" b="1" i="1" smtClean="0">
                            <a:latin typeface="Cambria Math"/>
                            <a:ea typeface="Cambria Math"/>
                          </a:rPr>
                          <m:t>𝜶</m:t>
                        </m:r>
                        <m:r>
                          <a:rPr lang="cs-CZ" b="1" i="1" smtClean="0">
                            <a:latin typeface="Cambria Math"/>
                            <a:ea typeface="Cambria Math"/>
                          </a:rPr>
                          <m:t>=</m:t>
                        </m:r>
                      </m:e>
                    </m:func>
                    <m:r>
                      <a:rPr lang="cs-CZ" b="1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cs-CZ" b="1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cs-CZ" b="1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cs-CZ" b="1" i="1" smtClean="0"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cs-CZ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cs-CZ" b="1" dirty="0" smtClean="0"/>
                  <a:t> </a:t>
                </a:r>
              </a:p>
              <a:p>
                <a:r>
                  <a:rPr lang="cs-CZ" b="1" dirty="0" smtClean="0"/>
                  <a:t>Čtvrtý kvadrant, je tedy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/>
                        <a:ea typeface="Cambria Math"/>
                      </a:rPr>
                      <m:t>𝜶</m:t>
                    </m:r>
                    <m:r>
                      <a:rPr lang="cs-CZ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cs-CZ" b="1" i="1" smtClean="0">
                        <a:latin typeface="Cambria Math"/>
                        <a:ea typeface="Cambria Math"/>
                      </a:rPr>
                      <m:t>𝟑𝟏𝟓</m:t>
                    </m:r>
                    <m:r>
                      <a:rPr lang="cs-CZ" b="1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cs-CZ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29160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Příklad 1</a:t>
            </a:r>
            <a:endParaRPr lang="cs-CZ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cs-CZ" b="1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cs-CZ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/>
                          </a:rPr>
                          <m:t>𝒛</m:t>
                        </m:r>
                      </m:e>
                      <m:sup>
                        <m:r>
                          <a:rPr lang="cs-CZ" b="1" i="1" smtClean="0">
                            <a:latin typeface="Cambria Math"/>
                          </a:rPr>
                          <m:t>𝟏𝟎</m:t>
                        </m:r>
                      </m:sup>
                    </m:sSup>
                    <m:r>
                      <a:rPr lang="cs-CZ" b="1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cs-CZ" b="1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b="1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cs-CZ" b="1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cs-CZ" b="1" i="1"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cs-CZ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cs-CZ" b="1" i="1">
                                <a:latin typeface="Cambria Math"/>
                              </a:rPr>
                              <m:t> −</m:t>
                            </m:r>
                            <m:r>
                              <a:rPr lang="cs-CZ" b="1" i="1">
                                <a:latin typeface="Cambria Math"/>
                              </a:rPr>
                              <m:t>𝒊</m:t>
                            </m:r>
                            <m:f>
                              <m:fPr>
                                <m:ctrlPr>
                                  <a:rPr lang="cs-CZ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cs-CZ" b="1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cs-CZ" b="1" i="1"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cs-CZ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cs-CZ" b="1" dirty="0"/>
                              <m:t>  </m:t>
                            </m:r>
                          </m:e>
                        </m:d>
                      </m:e>
                      <m:sup>
                        <m:r>
                          <a:rPr lang="cs-CZ" b="1" i="1" smtClean="0">
                            <a:latin typeface="Cambria Math"/>
                          </a:rPr>
                          <m:t>𝟏𝟎</m:t>
                        </m:r>
                      </m:sup>
                    </m:sSup>
                    <m:r>
                      <a:rPr lang="cs-CZ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b="1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cs-CZ" b="1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cs-CZ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cs-CZ" b="1" i="1" smtClean="0">
                                    <a:latin typeface="Cambria Math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cs-CZ" b="1" i="1" smtClean="0">
                                    <a:latin typeface="Cambria Math"/>
                                  </a:rPr>
                                  <m:t>𝟏𝟎</m:t>
                                </m:r>
                              </m:sup>
                            </m:sSup>
                            <m:r>
                              <a:rPr lang="cs-CZ" b="1" i="1" smtClean="0">
                                <a:latin typeface="Cambria Math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cs-CZ" b="1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cs-CZ" b="1" i="0" smtClean="0">
                                    <a:latin typeface="Cambria Math"/>
                                  </a:rPr>
                                  <m:t>𝐜𝐨𝐬</m:t>
                                </m:r>
                              </m:fName>
                              <m:e>
                                <m:r>
                                  <a:rPr lang="cs-CZ" b="1" i="1" smtClean="0">
                                    <a:latin typeface="Cambria Math"/>
                                  </a:rPr>
                                  <m:t>𝟑𝟏𝟓</m:t>
                                </m:r>
                                <m:r>
                                  <a:rPr lang="cs-CZ" b="1" i="1" smtClean="0">
                                    <a:latin typeface="Cambria Math"/>
                                    <a:ea typeface="Cambria Math"/>
                                  </a:rPr>
                                  <m:t>°+</m:t>
                                </m:r>
                                <m:r>
                                  <a:rPr lang="cs-CZ" b="1" i="1" smtClean="0">
                                    <a:latin typeface="Cambria Math"/>
                                    <a:ea typeface="Cambria Math"/>
                                  </a:rPr>
                                  <m:t>𝒊</m:t>
                                </m:r>
                                <m:func>
                                  <m:funcPr>
                                    <m:ctrlPr>
                                      <a:rPr lang="cs-CZ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cs-CZ" b="1" i="0" smtClean="0">
                                        <a:latin typeface="Cambria Math"/>
                                        <a:ea typeface="Cambria Math"/>
                                      </a:rPr>
                                      <m:t>𝐬𝐢𝐧</m:t>
                                    </m:r>
                                  </m:fName>
                                  <m:e>
                                    <m:r>
                                      <a:rPr lang="cs-CZ" b="1" i="1" smtClean="0">
                                        <a:latin typeface="Cambria Math"/>
                                        <a:ea typeface="Cambria Math"/>
                                      </a:rPr>
                                      <m:t>𝟑𝟏𝟓</m:t>
                                    </m:r>
                                    <m:r>
                                      <a:rPr lang="cs-CZ" b="1" i="1" smtClean="0">
                                        <a:latin typeface="Cambria Math"/>
                                        <a:ea typeface="Cambria Math"/>
                                      </a:rPr>
                                      <m:t>°)</m:t>
                                    </m:r>
                                  </m:e>
                                </m:func>
                              </m:e>
                            </m:func>
                          </m:e>
                        </m:d>
                      </m:e>
                      <m:sup>
                        <m:r>
                          <a:rPr lang="cs-CZ" b="1" i="1" smtClean="0">
                            <a:latin typeface="Cambria Math"/>
                          </a:rPr>
                          <m:t>𝟏𝟎</m:t>
                        </m:r>
                      </m:sup>
                    </m:sSup>
                    <m:r>
                      <a:rPr lang="cs-CZ" b="1" i="1" smtClean="0">
                        <a:latin typeface="Cambria Math"/>
                      </a:rPr>
                      <m:t>=</m:t>
                    </m:r>
                  </m:oMath>
                </a14:m>
                <a:endParaRPr lang="cs-CZ" b="1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cs-CZ" b="1" i="1" smtClean="0">
                        <a:latin typeface="Cambria Math"/>
                      </a:rPr>
                      <m:t>𝟏</m:t>
                    </m:r>
                    <m:d>
                      <m:dPr>
                        <m:ctrlPr>
                          <a:rPr lang="cs-CZ" b="1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cs-CZ" b="1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cs-CZ" b="1" i="0" smtClean="0">
                                <a:latin typeface="Cambria Math"/>
                              </a:rPr>
                              <m:t>𝐜𝐨𝐬</m:t>
                            </m:r>
                          </m:fName>
                          <m:e>
                            <m:r>
                              <a:rPr lang="cs-CZ" b="1" i="1" smtClean="0">
                                <a:latin typeface="Cambria Math"/>
                              </a:rPr>
                              <m:t>𝟑𝟏𝟓𝟎</m:t>
                            </m:r>
                            <m:r>
                              <a:rPr lang="cs-CZ" b="1" i="1" smtClean="0">
                                <a:latin typeface="Cambria Math"/>
                                <a:ea typeface="Cambria Math"/>
                              </a:rPr>
                              <m:t>°+</m:t>
                            </m:r>
                            <m:r>
                              <a:rPr lang="cs-CZ" b="1" i="1" smtClean="0">
                                <a:latin typeface="Cambria Math"/>
                                <a:ea typeface="Cambria Math"/>
                              </a:rPr>
                              <m:t>𝒊</m:t>
                            </m:r>
                            <m:func>
                              <m:funcPr>
                                <m:ctrlPr>
                                  <a:rPr lang="cs-CZ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cs-CZ" b="1" i="0" smtClean="0">
                                    <a:latin typeface="Cambria Math"/>
                                    <a:ea typeface="Cambria Math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cs-CZ" b="1" i="1" smtClean="0">
                                    <a:latin typeface="Cambria Math"/>
                                    <a:ea typeface="Cambria Math"/>
                                  </a:rPr>
                                  <m:t>𝟑𝟏𝟓𝟎</m:t>
                                </m:r>
                                <m:r>
                                  <a:rPr lang="cs-CZ" b="1" i="1" smtClean="0"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e>
                            </m:func>
                          </m:e>
                        </m:func>
                      </m:e>
                    </m:d>
                    <m:r>
                      <a:rPr lang="cs-CZ" b="1" i="1" smtClean="0">
                        <a:latin typeface="Cambria Math"/>
                      </a:rPr>
                      <m:t>=</m:t>
                    </m:r>
                  </m:oMath>
                </a14:m>
                <a:endParaRPr lang="cs-CZ" b="1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cs-CZ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cs-CZ" b="1" i="0" smtClean="0">
                            <a:latin typeface="Cambria Math"/>
                          </a:rPr>
                          <m:t>𝐜𝐨𝐬</m:t>
                        </m:r>
                      </m:fName>
                      <m:e>
                        <m:r>
                          <a:rPr lang="cs-CZ" b="1" i="1" smtClean="0">
                            <a:latin typeface="Cambria Math"/>
                          </a:rPr>
                          <m:t>𝟐𝟕𝟎</m:t>
                        </m:r>
                        <m:r>
                          <a:rPr lang="cs-CZ" b="1" i="1" smtClean="0">
                            <a:latin typeface="Cambria Math"/>
                            <a:ea typeface="Cambria Math"/>
                          </a:rPr>
                          <m:t>°+</m:t>
                        </m:r>
                        <m:r>
                          <a:rPr lang="cs-CZ" b="1" i="1" smtClean="0">
                            <a:latin typeface="Cambria Math"/>
                            <a:ea typeface="Cambria Math"/>
                          </a:rPr>
                          <m:t>𝒊</m:t>
                        </m:r>
                        <m:func>
                          <m:funcPr>
                            <m:ctrlPr>
                              <a:rPr lang="cs-CZ" b="1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a:rPr lang="cs-CZ" b="1" i="0" smtClean="0">
                                <a:latin typeface="Cambria Math"/>
                                <a:ea typeface="Cambria Math"/>
                              </a:rPr>
                              <m:t>𝐬𝐢𝐧</m:t>
                            </m:r>
                          </m:fName>
                          <m:e>
                            <m:r>
                              <a:rPr lang="cs-CZ" b="1" i="1" smtClean="0">
                                <a:latin typeface="Cambria Math"/>
                                <a:ea typeface="Cambria Math"/>
                              </a:rPr>
                              <m:t>𝟐𝟕𝟎</m:t>
                            </m:r>
                            <m:r>
                              <a:rPr lang="cs-CZ" b="1" i="1" smtClean="0">
                                <a:latin typeface="Cambria Math"/>
                                <a:ea typeface="Cambria Math"/>
                              </a:rPr>
                              <m:t>°=−</m:t>
                            </m:r>
                            <m:r>
                              <a:rPr lang="cs-CZ" b="1" i="1" smtClean="0">
                                <a:latin typeface="Cambria Math"/>
                                <a:ea typeface="Cambria Math"/>
                              </a:rPr>
                              <m:t>𝒊</m:t>
                            </m:r>
                          </m:e>
                        </m:func>
                      </m:e>
                    </m:func>
                  </m:oMath>
                </a14:m>
                <a:r>
                  <a:rPr lang="cs-CZ" b="1" dirty="0" smtClean="0"/>
                  <a:t> </a:t>
                </a:r>
                <a:endParaRPr lang="cs-CZ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187009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Příklad 2</a:t>
            </a:r>
            <a:endParaRPr lang="cs-CZ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b="1" dirty="0" smtClean="0"/>
                  <a:t>Je dáno komplexní číslo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/>
                      </a:rPr>
                      <m:t>𝒛</m:t>
                    </m:r>
                    <m:r>
                      <a:rPr lang="cs-CZ" b="1" i="1">
                        <a:latin typeface="Cambria Math"/>
                      </a:rPr>
                      <m:t>=−</m:t>
                    </m:r>
                    <m:r>
                      <a:rPr lang="cs-CZ" b="1" i="1" smtClean="0">
                        <a:latin typeface="Cambria Math"/>
                      </a:rPr>
                      <m:t>𝟏</m:t>
                    </m:r>
                    <m:r>
                      <a:rPr lang="cs-CZ" b="1" i="1" smtClean="0">
                        <a:latin typeface="Cambria Math"/>
                      </a:rPr>
                      <m:t> −</m:t>
                    </m:r>
                    <m:r>
                      <a:rPr lang="cs-CZ" b="1" i="1" smtClean="0">
                        <a:latin typeface="Cambria Math"/>
                      </a:rPr>
                      <m:t>𝒊</m:t>
                    </m:r>
                    <m:rad>
                      <m:radPr>
                        <m:degHide m:val="on"/>
                        <m:ctrlPr>
                          <a:rPr lang="cs-CZ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cs-CZ" b="1" i="1" smtClean="0"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r>
                  <a:rPr lang="cs-CZ" b="1" dirty="0" smtClean="0"/>
                  <a:t> .</a:t>
                </a:r>
              </a:p>
              <a:p>
                <a:r>
                  <a:rPr lang="cs-CZ" b="1" dirty="0" smtClean="0"/>
                  <a:t>A) urči jeho třetí mocninu pomocí</a:t>
                </a:r>
                <a:br>
                  <a:rPr lang="cs-CZ" b="1" dirty="0" smtClean="0"/>
                </a:br>
                <a:r>
                  <a:rPr lang="cs-CZ" b="1" dirty="0" smtClean="0"/>
                  <a:t>     binomické věty</a:t>
                </a:r>
              </a:p>
              <a:p>
                <a:r>
                  <a:rPr lang="cs-CZ" b="1" dirty="0" smtClean="0"/>
                  <a:t>B) </a:t>
                </a:r>
                <a:r>
                  <a:rPr lang="cs-CZ" b="1" dirty="0"/>
                  <a:t>urči jeho třetí mocninu pomocí</a:t>
                </a:r>
                <a:br>
                  <a:rPr lang="cs-CZ" b="1" dirty="0"/>
                </a:br>
                <a:r>
                  <a:rPr lang="cs-CZ" b="1" dirty="0"/>
                  <a:t>     </a:t>
                </a:r>
                <a:r>
                  <a:rPr lang="cs-CZ" b="1" dirty="0" err="1" smtClean="0"/>
                  <a:t>Moivreovy</a:t>
                </a:r>
                <a:r>
                  <a:rPr lang="cs-CZ" b="1" dirty="0" smtClean="0"/>
                  <a:t> věty</a:t>
                </a:r>
              </a:p>
              <a:p>
                <a:r>
                  <a:rPr lang="cs-CZ" b="1" dirty="0" smtClean="0"/>
                  <a:t>C) urči obsah trojúhelníka ABC, kde</a:t>
                </a:r>
                <a:br>
                  <a:rPr lang="cs-CZ" b="1" dirty="0" smtClean="0"/>
                </a:br>
                <a:r>
                  <a:rPr lang="cs-CZ" b="1" dirty="0" smtClean="0"/>
                  <a:t>    A = z , B = z</a:t>
                </a:r>
                <a:r>
                  <a:rPr lang="cs-CZ" b="1" baseline="30000" dirty="0" smtClean="0"/>
                  <a:t>3</a:t>
                </a:r>
                <a:r>
                  <a:rPr lang="cs-CZ" b="1" dirty="0" smtClean="0"/>
                  <a:t>, C = 0</a:t>
                </a: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6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505676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Příklad 2</a:t>
            </a:r>
            <a:endParaRPr lang="cs-CZ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cs-CZ" b="1" dirty="0" smtClean="0"/>
              </a:p>
              <a:p>
                <a:r>
                  <a:rPr lang="cs-CZ" b="1" dirty="0" smtClean="0"/>
                  <a:t>A) binomická věta:</a:t>
                </a:r>
              </a:p>
              <a:p>
                <a:endParaRPr lang="cs-CZ" b="1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cs-CZ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/>
                          </a:rPr>
                          <m:t>𝒛</m:t>
                        </m:r>
                      </m:e>
                      <m:sup>
                        <m:r>
                          <a:rPr lang="cs-CZ" b="1" i="1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cs-CZ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b="1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cs-CZ" b="1" i="1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cs-CZ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cs-CZ" b="1" i="1" smtClean="0">
                                <a:latin typeface="Cambria Math"/>
                              </a:rPr>
                              <m:t>𝒊</m:t>
                            </m:r>
                            <m:rad>
                              <m:radPr>
                                <m:degHide m:val="on"/>
                                <m:ctrlPr>
                                  <a:rPr lang="cs-CZ" b="1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b="1" i="1" smtClean="0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cs-CZ" b="1" i="1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cs-CZ" b="1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cs-CZ" b="1" i="1" dirty="0" smtClean="0">
                    <a:latin typeface="Cambria Math"/>
                  </a:rPr>
                  <a:t/>
                </a:r>
                <a:br>
                  <a:rPr lang="cs-CZ" b="1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cs-CZ" b="1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cs-CZ" b="1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b="1" i="1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cs-CZ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cs-CZ" b="1" i="1" smtClean="0">
                                <a:latin typeface="Cambria Math"/>
                              </a:rPr>
                              <m:t>𝒊</m:t>
                            </m:r>
                            <m:rad>
                              <m:radPr>
                                <m:degHide m:val="on"/>
                                <m:ctrlPr>
                                  <a:rPr lang="cs-CZ" b="1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b="1" i="1" smtClean="0"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cs-CZ" b="1" i="1" smtClean="0">
                                    <a:latin typeface="Cambria Math"/>
                                  </a:rPr>
                                  <m:t>  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cs-CZ" b="1" i="1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cs-CZ" b="1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cs-CZ" b="1" i="1" dirty="0" smtClean="0">
                    <a:latin typeface="Cambria Math"/>
                  </a:rPr>
                  <a:t/>
                </a:r>
                <a:br>
                  <a:rPr lang="cs-CZ" b="1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cs-CZ" b="1" i="1" smtClean="0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cs-CZ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1" i="1" smtClean="0">
                            <a:latin typeface="Cambria Math"/>
                          </a:rPr>
                          <m:t>𝟏</m:t>
                        </m:r>
                        <m:r>
                          <a:rPr lang="cs-CZ" b="1" i="1" smtClean="0">
                            <a:latin typeface="Cambria Math"/>
                          </a:rPr>
                          <m:t>+</m:t>
                        </m:r>
                        <m:r>
                          <a:rPr lang="cs-CZ" b="1" i="1" smtClean="0">
                            <a:latin typeface="Cambria Math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cs-CZ" b="1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cs-CZ" b="1" i="1" smtClean="0">
                                <a:latin typeface="Cambria Math"/>
                              </a:rPr>
                              <m:t>𝟑</m:t>
                            </m:r>
                          </m:e>
                        </m:rad>
                        <m:r>
                          <a:rPr lang="cs-CZ" b="1" i="1" smtClean="0">
                            <a:latin typeface="Cambria Math"/>
                          </a:rPr>
                          <m:t> </m:t>
                        </m:r>
                        <m:r>
                          <a:rPr lang="cs-CZ" b="1" i="1" smtClean="0">
                            <a:latin typeface="Cambria Math"/>
                          </a:rPr>
                          <m:t>𝒊</m:t>
                        </m:r>
                        <m:r>
                          <a:rPr lang="cs-CZ" b="1" i="1" smtClean="0">
                            <a:latin typeface="Cambria Math"/>
                          </a:rPr>
                          <m:t>−</m:t>
                        </m:r>
                        <m:r>
                          <a:rPr lang="cs-CZ" b="1" i="1" smtClean="0">
                            <a:latin typeface="Cambria Math"/>
                          </a:rPr>
                          <m:t>𝟗</m:t>
                        </m:r>
                        <m:r>
                          <a:rPr lang="cs-CZ" b="1" i="1" smtClean="0">
                            <a:latin typeface="Cambria Math"/>
                          </a:rPr>
                          <m:t>−</m:t>
                        </m:r>
                        <m:r>
                          <a:rPr lang="cs-CZ" b="1" i="1" smtClean="0">
                            <a:latin typeface="Cambria Math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cs-CZ" b="1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cs-CZ" b="1" i="1" smtClean="0">
                                <a:latin typeface="Cambria Math"/>
                              </a:rPr>
                              <m:t>𝟑</m:t>
                            </m:r>
                          </m:e>
                        </m:rad>
                        <m:r>
                          <a:rPr lang="cs-CZ" b="1" i="1" smtClean="0">
                            <a:latin typeface="Cambria Math"/>
                          </a:rPr>
                          <m:t> </m:t>
                        </m:r>
                        <m:r>
                          <a:rPr lang="cs-CZ" b="1" i="1" smtClean="0">
                            <a:latin typeface="Cambria Math"/>
                          </a:rPr>
                          <m:t>𝒊</m:t>
                        </m:r>
                      </m:e>
                    </m:d>
                    <m:r>
                      <a:rPr lang="cs-CZ" b="1" i="1" smtClean="0">
                        <a:latin typeface="Cambria Math"/>
                      </a:rPr>
                      <m:t>=</m:t>
                    </m:r>
                    <m:r>
                      <a:rPr lang="cs-CZ" b="1" i="1" smtClean="0">
                        <a:latin typeface="Cambria Math"/>
                      </a:rPr>
                      <m:t>𝟖</m:t>
                    </m:r>
                  </m:oMath>
                </a14:m>
                <a:endParaRPr lang="cs-CZ" b="1" dirty="0" smtClean="0"/>
              </a:p>
              <a:p>
                <a:endParaRPr lang="cs-CZ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425579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Příklad 2</a:t>
            </a:r>
            <a:endParaRPr lang="cs-CZ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b="1" dirty="0" smtClean="0"/>
                  <a:t>B) </a:t>
                </a:r>
                <a:r>
                  <a:rPr lang="cs-CZ" b="1" dirty="0" err="1" smtClean="0"/>
                  <a:t>Moivreova</a:t>
                </a:r>
                <a:r>
                  <a:rPr lang="cs-CZ" b="1" dirty="0" smtClean="0"/>
                  <a:t> věta</a:t>
                </a:r>
                <a:r>
                  <a:rPr lang="cs-CZ" dirty="0" smtClean="0"/>
                  <a:t>: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/>
                      </a:rPr>
                      <m:t>𝒛</m:t>
                    </m:r>
                    <m:r>
                      <a:rPr lang="cs-CZ" b="1" i="1">
                        <a:latin typeface="Cambria Math"/>
                      </a:rPr>
                      <m:t>=−</m:t>
                    </m:r>
                    <m:r>
                      <a:rPr lang="cs-CZ" b="1" i="1">
                        <a:latin typeface="Cambria Math"/>
                      </a:rPr>
                      <m:t>𝟏</m:t>
                    </m:r>
                    <m:r>
                      <a:rPr lang="cs-CZ" b="1" i="1">
                        <a:latin typeface="Cambria Math"/>
                      </a:rPr>
                      <m:t> −</m:t>
                    </m:r>
                    <m:r>
                      <a:rPr lang="cs-CZ" b="1" i="1">
                        <a:latin typeface="Cambria Math"/>
                      </a:rPr>
                      <m:t>𝒊</m:t>
                    </m:r>
                    <m:rad>
                      <m:radPr>
                        <m:degHide m:val="on"/>
                        <m:ctrlPr>
                          <a:rPr lang="cs-CZ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cs-CZ" b="1" i="1"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endParaRPr lang="cs-CZ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cs-CZ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1" i="1" smtClean="0">
                            <a:latin typeface="Cambria Math"/>
                          </a:rPr>
                          <m:t>𝒛</m:t>
                        </m:r>
                      </m:e>
                    </m:d>
                    <m:r>
                      <a:rPr lang="cs-CZ" b="1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cs-CZ" b="1" i="1" smtClean="0">
                            <a:latin typeface="Cambria Math"/>
                          </a:rPr>
                          <m:t>𝟏</m:t>
                        </m:r>
                        <m:r>
                          <a:rPr lang="cs-CZ" b="1" i="1" smtClean="0">
                            <a:latin typeface="Cambria Math"/>
                          </a:rPr>
                          <m:t>+</m:t>
                        </m:r>
                        <m:r>
                          <a:rPr lang="cs-CZ" b="1" i="1" smtClean="0"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cs-CZ" b="1" i="1" smtClean="0">
                        <a:latin typeface="Cambria Math"/>
                      </a:rPr>
                      <m:t>=</m:t>
                    </m:r>
                    <m:r>
                      <a:rPr lang="cs-CZ" b="1" i="1" smtClean="0">
                        <a:latin typeface="Cambria Math"/>
                      </a:rPr>
                      <m:t>𝟐</m:t>
                    </m:r>
                  </m:oMath>
                </a14:m>
                <a:endParaRPr lang="cs-CZ" b="1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cs-CZ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cs-CZ" b="1" i="0" smtClean="0">
                            <a:latin typeface="Cambria Math"/>
                          </a:rPr>
                          <m:t>𝐜𝐨𝐬</m:t>
                        </m:r>
                      </m:fName>
                      <m:e>
                        <m:r>
                          <a:rPr lang="cs-CZ" b="1" i="1" smtClean="0">
                            <a:latin typeface="Cambria Math"/>
                            <a:ea typeface="Cambria Math"/>
                          </a:rPr>
                          <m:t>𝜶</m:t>
                        </m:r>
                        <m:r>
                          <a:rPr lang="cs-CZ" b="1" i="1" smtClean="0">
                            <a:latin typeface="Cambria Math"/>
                            <a:ea typeface="Cambria Math"/>
                          </a:rPr>
                          <m:t>=−</m:t>
                        </m:r>
                        <m:f>
                          <m:fPr>
                            <m:ctrlPr>
                              <a:rPr lang="cs-CZ" b="1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b="1" i="1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cs-CZ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</m:e>
                    </m:func>
                    <m:r>
                      <a:rPr lang="cs-CZ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cs-CZ" b="1" dirty="0" smtClean="0"/>
                  <a:t> a současně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cs-CZ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cs-CZ" b="1" i="0" smtClean="0"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cs-CZ" b="1" i="1" smtClean="0">
                            <a:latin typeface="Cambria Math"/>
                            <a:ea typeface="Cambria Math"/>
                          </a:rPr>
                          <m:t>𝜶</m:t>
                        </m:r>
                        <m:r>
                          <a:rPr lang="cs-CZ" b="1" i="1" smtClean="0">
                            <a:latin typeface="Cambria Math"/>
                            <a:ea typeface="Cambria Math"/>
                          </a:rPr>
                          <m:t>=−</m:t>
                        </m:r>
                        <m:f>
                          <m:fPr>
                            <m:ctrlPr>
                              <a:rPr lang="cs-CZ" b="1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cs-CZ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b="1" i="1" smtClean="0">
                                    <a:latin typeface="Cambria Math"/>
                                    <a:ea typeface="Cambria Math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cs-CZ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cs-CZ" b="1" i="1" smtClean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func>
                    <m:r>
                      <a:rPr lang="cs-CZ" b="1" i="1" smtClean="0">
                        <a:latin typeface="Cambria Math"/>
                      </a:rPr>
                      <m:t> </m:t>
                    </m:r>
                  </m:oMath>
                </a14:m>
                <a:endParaRPr lang="cs-CZ" b="1" dirty="0" smtClean="0"/>
              </a:p>
              <a:p>
                <a:r>
                  <a:rPr lang="cs-CZ" b="1" dirty="0" smtClean="0"/>
                  <a:t>Třetí kvadrant,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/>
                        <a:ea typeface="Cambria Math"/>
                      </a:rPr>
                      <m:t>𝜶</m:t>
                    </m:r>
                    <m:r>
                      <a:rPr lang="cs-CZ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cs-CZ" b="1" i="1" smtClean="0">
                        <a:latin typeface="Cambria Math"/>
                        <a:ea typeface="Cambria Math"/>
                      </a:rPr>
                      <m:t>𝟐𝟒𝟎</m:t>
                    </m:r>
                    <m:r>
                      <a:rPr lang="cs-CZ" b="1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cs-CZ" b="1" dirty="0" smtClean="0"/>
              </a:p>
              <a:p>
                <a14:m>
                  <m:oMath xmlns:m="http://schemas.openxmlformats.org/officeDocument/2006/math">
                    <m:r>
                      <a:rPr lang="cs-CZ" b="1" i="1" smtClean="0">
                        <a:latin typeface="Cambria Math"/>
                      </a:rPr>
                      <m:t>𝒛</m:t>
                    </m:r>
                    <m:r>
                      <a:rPr lang="cs-CZ" b="1" i="1" smtClean="0">
                        <a:latin typeface="Cambria Math"/>
                      </a:rPr>
                      <m:t>=</m:t>
                    </m:r>
                    <m:r>
                      <a:rPr lang="cs-CZ" b="1" i="1" smtClean="0">
                        <a:latin typeface="Cambria Math"/>
                      </a:rPr>
                      <m:t>𝟐</m:t>
                    </m:r>
                    <m:r>
                      <a:rPr lang="cs-CZ" b="1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cs-CZ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cs-CZ" b="1" i="0" smtClean="0">
                            <a:latin typeface="Cambria Math"/>
                          </a:rPr>
                          <m:t>𝐜𝐨𝐬</m:t>
                        </m:r>
                      </m:fName>
                      <m:e>
                        <m:r>
                          <a:rPr lang="cs-CZ" b="1" i="1" smtClean="0">
                            <a:latin typeface="Cambria Math"/>
                          </a:rPr>
                          <m:t>𝟐𝟒𝟎</m:t>
                        </m:r>
                        <m:r>
                          <a:rPr lang="cs-CZ" b="1" i="1" smtClean="0">
                            <a:latin typeface="Cambria Math"/>
                            <a:ea typeface="Cambria Math"/>
                          </a:rPr>
                          <m:t>°+</m:t>
                        </m:r>
                        <m:r>
                          <a:rPr lang="cs-CZ" b="1" i="1" smtClean="0">
                            <a:latin typeface="Cambria Math"/>
                            <a:ea typeface="Cambria Math"/>
                          </a:rPr>
                          <m:t>𝒊</m:t>
                        </m:r>
                        <m:func>
                          <m:funcPr>
                            <m:ctrlPr>
                              <a:rPr lang="cs-CZ" b="1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a:rPr lang="cs-CZ" b="1" i="0" smtClean="0">
                                <a:latin typeface="Cambria Math"/>
                                <a:ea typeface="Cambria Math"/>
                              </a:rPr>
                              <m:t>𝐬𝐢𝐧</m:t>
                            </m:r>
                          </m:fName>
                          <m:e>
                            <m:r>
                              <a:rPr lang="cs-CZ" b="1" i="1" smtClean="0">
                                <a:latin typeface="Cambria Math"/>
                                <a:ea typeface="Cambria Math"/>
                              </a:rPr>
                              <m:t>𝟐𝟒𝟎</m:t>
                            </m:r>
                            <m:r>
                              <a:rPr lang="cs-CZ" b="1" i="1" smtClean="0">
                                <a:latin typeface="Cambria Math"/>
                                <a:ea typeface="Cambria Math"/>
                              </a:rPr>
                              <m:t>° )</m:t>
                            </m:r>
                          </m:e>
                        </m:func>
                      </m:e>
                    </m:func>
                    <m:r>
                      <a:rPr lang="cs-CZ" b="1" i="1" smtClean="0">
                        <a:latin typeface="Cambria Math"/>
                      </a:rPr>
                      <m:t> </m:t>
                    </m:r>
                  </m:oMath>
                </a14:m>
                <a:endParaRPr lang="cs-CZ" b="1" dirty="0" smtClean="0"/>
              </a:p>
              <a:p>
                <a:endParaRPr lang="cs-CZ" dirty="0" smtClean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6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447228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Příklad 2</a:t>
            </a:r>
            <a:endParaRPr lang="cs-CZ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cs-CZ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/>
                          </a:rPr>
                          <m:t>𝒛</m:t>
                        </m:r>
                      </m:e>
                      <m:sup>
                        <m:r>
                          <a:rPr lang="cs-CZ" b="1" i="1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cs-CZ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cs-CZ" b="1" i="1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cs-CZ" b="1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cs-CZ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cs-CZ" b="1" i="0" smtClean="0">
                            <a:latin typeface="Cambria Math"/>
                          </a:rPr>
                          <m:t>𝐜𝐨𝐬</m:t>
                        </m:r>
                      </m:fName>
                      <m:e>
                        <m:r>
                          <a:rPr lang="cs-CZ" b="1" i="1" smtClean="0">
                            <a:latin typeface="Cambria Math"/>
                          </a:rPr>
                          <m:t>𝟕𝟐𝟎</m:t>
                        </m:r>
                        <m:r>
                          <a:rPr lang="cs-CZ" b="1" i="1" smtClean="0">
                            <a:latin typeface="Cambria Math"/>
                            <a:ea typeface="Cambria Math"/>
                          </a:rPr>
                          <m:t>°+</m:t>
                        </m:r>
                        <m:r>
                          <a:rPr lang="cs-CZ" b="1" i="1" smtClean="0">
                            <a:latin typeface="Cambria Math"/>
                            <a:ea typeface="Cambria Math"/>
                          </a:rPr>
                          <m:t>𝒊</m:t>
                        </m:r>
                        <m:func>
                          <m:funcPr>
                            <m:ctrlPr>
                              <a:rPr lang="cs-CZ" b="1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a:rPr lang="cs-CZ" b="1" i="0" smtClean="0">
                                <a:latin typeface="Cambria Math"/>
                                <a:ea typeface="Cambria Math"/>
                              </a:rPr>
                              <m:t>𝐬𝐢𝐧</m:t>
                            </m:r>
                          </m:fName>
                          <m:e>
                            <m:r>
                              <a:rPr lang="cs-CZ" b="1" i="1" smtClean="0">
                                <a:latin typeface="Cambria Math"/>
                                <a:ea typeface="Cambria Math"/>
                              </a:rPr>
                              <m:t>𝟕𝟐𝟎</m:t>
                            </m:r>
                            <m:r>
                              <a:rPr lang="cs-CZ" b="1" i="1" smtClean="0">
                                <a:latin typeface="Cambria Math"/>
                                <a:ea typeface="Cambria Math"/>
                              </a:rPr>
                              <m:t>°)=</m:t>
                            </m:r>
                            <m:r>
                              <a:rPr lang="cs-CZ" b="1" i="1" smtClean="0">
                                <a:latin typeface="Cambria Math"/>
                                <a:ea typeface="Cambria Math"/>
                              </a:rPr>
                              <m:t>𝟖</m:t>
                            </m:r>
                          </m:e>
                        </m:func>
                      </m:e>
                    </m:func>
                  </m:oMath>
                </a14:m>
                <a:r>
                  <a:rPr lang="cs-CZ" b="1" dirty="0" smtClean="0"/>
                  <a:t> </a:t>
                </a:r>
              </a:p>
              <a:p>
                <a:r>
                  <a:rPr lang="cs-CZ" b="1" dirty="0" smtClean="0"/>
                  <a:t>C) V Gaussově rovině komplexních čísel</a:t>
                </a:r>
                <a:br>
                  <a:rPr lang="cs-CZ" b="1" dirty="0" smtClean="0"/>
                </a:br>
                <a:r>
                  <a:rPr lang="cs-CZ" b="1" dirty="0" smtClean="0"/>
                  <a:t>sestrojte obrazy čísel A,B,O a vyznačte</a:t>
                </a:r>
                <a:br>
                  <a:rPr lang="cs-CZ" b="1" dirty="0" smtClean="0"/>
                </a:br>
                <a:r>
                  <a:rPr lang="cs-CZ" b="1" dirty="0" smtClean="0"/>
                  <a:t>barevně trojúhelník ABO. Obsah určíme</a:t>
                </a:r>
                <a:br>
                  <a:rPr lang="cs-CZ" b="1" dirty="0" smtClean="0"/>
                </a:br>
                <a:r>
                  <a:rPr lang="cs-CZ" b="1" dirty="0" smtClean="0"/>
                  <a:t>ze vzorce</a:t>
                </a:r>
              </a:p>
              <a:p>
                <a14:m>
                  <m:oMath xmlns:m="http://schemas.openxmlformats.org/officeDocument/2006/math">
                    <m:r>
                      <a:rPr lang="cs-CZ" b="1" i="1" smtClean="0">
                        <a:latin typeface="Cambria Math"/>
                      </a:rPr>
                      <m:t>𝑺</m:t>
                    </m:r>
                    <m:r>
                      <a:rPr lang="cs-CZ" b="1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cs-CZ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b="1" i="1" smtClean="0">
                            <a:latin typeface="Cambria Math"/>
                          </a:rPr>
                          <m:t>𝒛</m:t>
                        </m:r>
                        <m:r>
                          <a:rPr lang="cs-CZ" b="1" i="1" smtClean="0">
                            <a:latin typeface="Cambria Math"/>
                          </a:rPr>
                          <m:t>.</m:t>
                        </m:r>
                        <m:r>
                          <a:rPr lang="cs-CZ" b="1" i="1" smtClean="0">
                            <a:latin typeface="Cambria Math"/>
                          </a:rPr>
                          <m:t>𝒗</m:t>
                        </m:r>
                      </m:num>
                      <m:den>
                        <m:r>
                          <a:rPr lang="cs-CZ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cs-CZ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b="1" i="1" smtClean="0">
                            <a:latin typeface="Cambria Math"/>
                          </a:rPr>
                          <m:t>𝟖</m:t>
                        </m:r>
                        <m:r>
                          <a:rPr lang="cs-CZ" b="1" i="1" smtClean="0">
                            <a:latin typeface="Cambria Math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cs-CZ" b="1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cs-CZ" b="1" i="1" smtClean="0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cs-CZ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cs-CZ" b="1" i="1" smtClean="0">
                        <a:latin typeface="Cambria Math"/>
                      </a:rPr>
                      <m:t>=</m:t>
                    </m:r>
                    <m:r>
                      <a:rPr lang="cs-CZ" b="1" i="1" smtClean="0">
                        <a:latin typeface="Cambria Math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cs-CZ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cs-CZ" b="1" i="1" smtClean="0"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endParaRPr lang="cs-CZ" b="1" dirty="0" smtClean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78203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sady Office">
  <a:themeElements>
    <a:clrScheme name="Vlastní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504D"/>
      </a:hlink>
      <a:folHlink>
        <a:srgbClr val="D9969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</TotalTime>
  <Words>803</Words>
  <Application>Microsoft Office PowerPoint</Application>
  <PresentationFormat>Předvádění na obrazovce (4:3)</PresentationFormat>
  <Paragraphs>89</Paragraphs>
  <Slides>16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Komplexní čísla - 11</vt:lpstr>
      <vt:lpstr>Teorie 1</vt:lpstr>
      <vt:lpstr>Příklad 1</vt:lpstr>
      <vt:lpstr>Příklad 1</vt:lpstr>
      <vt:lpstr>Příklad 1</vt:lpstr>
      <vt:lpstr>Příklad 2</vt:lpstr>
      <vt:lpstr>Příklad 2</vt:lpstr>
      <vt:lpstr>Příklad 2</vt:lpstr>
      <vt:lpstr>Příklad 2</vt:lpstr>
      <vt:lpstr>Příklad 3</vt:lpstr>
      <vt:lpstr>Příklad 3</vt:lpstr>
      <vt:lpstr>Příklad 3</vt:lpstr>
      <vt:lpstr>Příklad 3</vt:lpstr>
      <vt:lpstr>Příklad 4</vt:lpstr>
      <vt:lpstr>Příklad 4</vt:lpstr>
      <vt:lpstr>Příklad 4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HE</dc:creator>
  <cp:lastModifiedBy>Administrator</cp:lastModifiedBy>
  <cp:revision>71</cp:revision>
  <dcterms:created xsi:type="dcterms:W3CDTF">2011-12-03T14:12:28Z</dcterms:created>
  <dcterms:modified xsi:type="dcterms:W3CDTF">2012-11-08T21:49:12Z</dcterms:modified>
</cp:coreProperties>
</file>