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F337-9974-4D71-B438-00695F0E3D3B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B7E8-47FA-45B5-92A1-C10DCF9D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7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96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838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953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242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192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42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997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667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089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810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239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314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62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3B5E-FC70-45E6-BCA5-87E72F07D1E5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96C1-FC7C-4387-856A-042274A1D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562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5A80-BBA8-4A46-BDE4-91C5C652C724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2950-D79C-4F87-9FE8-6F337AB12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4539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D8CD-350F-45F8-9E87-4DC466918318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E9DF-2831-4367-B9B1-5D03A60A0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0722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85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85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961-815D-4B9F-863B-C11B83012BB3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E091-641E-420C-8128-EC9158890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4664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C44B-E106-4D68-87AC-3BE9F39CE51C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2A42-26E6-490F-8A4B-679D81DD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839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5A5-BAC7-4D3D-87E5-29EE79292296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A85A-BF6C-4599-95FC-4A919E595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4223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C64F-A457-4580-B131-1099ED6B45D1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4A23-6CF7-4B3B-A150-BC5362939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925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D3CF-0396-4C23-9ECD-5DD810960D09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068E-9CA8-412F-B05A-A657783D7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5142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5468-5562-43D3-AB73-7858528142E5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B7A9-D85B-4B91-B4B5-1E9D1E61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4218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30-17A2-4B47-A9FF-87827A411911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DA31-2205-425F-9862-8E01BCA2A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40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3D8-4C02-4797-B5DE-FE2DA0D7BD97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E76E-D9EA-4EC0-8F51-087CB48EF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7480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20B53-5D8A-485F-A059-BAF203C9DA74}" type="datetimeFigureOut">
              <a:rPr lang="cs-CZ"/>
              <a:pPr>
                <a:defRPr/>
              </a:pPr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04D56-E1A1-4A7C-AEA2-9BFC5D411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VY_32_INOVACE_20-14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14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Řešení kvadratické rovnice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v oboru komplexních čísel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1. Kvadratické rovnice s reálnými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     koeficienty</a:t>
            </a:r>
            <a:endParaRPr lang="cs-CZ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Poslední rovnice se nazývá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kvadratická rovnice s komplexními koeficienty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řešit tuto rovnici znamená určit odmocninu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z diskriminantu, která je komplexním číslem,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vyřešením soustavy dvou rovnic pomocí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substituční ( dosazovací) metody.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981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C: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,  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rgbClr val="FF0000"/>
                    </a:solidFill>
                  </a:rPr>
                  <a:t/>
                </a:r>
                <a:br>
                  <a:rPr lang="cs-CZ" b="1" dirty="0" smtClean="0">
                    <a:solidFill>
                      <a:srgbClr val="FF0000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∓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𝑫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……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10111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,umocníme: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a porovnáme: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(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a současně: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𝒂𝒃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(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vyjádříme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cs-CZ" b="1" dirty="0">
                    <a:solidFill>
                      <a:schemeClr val="tx1"/>
                    </a:solidFill>
                  </a:rPr>
                  <a:t> 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  a dosadíme do (1) </a:t>
                </a: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54882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=(−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převedeme na tvar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).(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)=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 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𝒑𝒂𝒌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𝒏𝒆𝒃𝒐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𝒑𝒂𝒌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53014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𝒏𝒆𝒃𝒐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702994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𝑹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  <a:ea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𝒃𝒙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normovaná </a:t>
                </a:r>
                <a:r>
                  <a:rPr lang="cs-CZ" b="1" dirty="0" err="1" smtClean="0">
                    <a:solidFill>
                      <a:schemeClr val="tx1"/>
                    </a:solidFill>
                  </a:rPr>
                  <a:t>kv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. rov.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𝒑𝒙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Diskuse vzhledem k diskriminantu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  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    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𝑫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05541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Kvadratická rovnice s reálnými koeficienty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err="1" smtClean="0">
                    <a:solidFill>
                      <a:schemeClr val="tx1"/>
                    </a:solidFill>
                  </a:rPr>
                  <a:t>a,b,c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, která má záporný diskriminant,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má řešení pouze v oboru komplexních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čísel.</a:t>
                </a:r>
              </a:p>
              <a:p>
                <a:r>
                  <a:rPr lang="cs-CZ" b="1" dirty="0" smtClean="0">
                    <a:solidFill>
                      <a:srgbClr val="FF0000"/>
                    </a:solidFill>
                  </a:rPr>
                  <a:t>Kořeny jsou čísla komplexně sdružená!!!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𝒋𝒆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𝒍𝒊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𝒑𝒂𝒌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1055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C: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 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𝟏𝟔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 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∓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564987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Sestavte kvadratickou rovnici, která má</a:t>
                </a:r>
                <a:br>
                  <a:rPr lang="cs-CZ" sz="2800" b="1" dirty="0" smtClean="0">
                    <a:solidFill>
                      <a:schemeClr val="tx1"/>
                    </a:solidFill>
                  </a:rPr>
                </a:br>
                <a:r>
                  <a:rPr lang="cs-CZ" sz="2800" b="1" dirty="0" smtClean="0">
                    <a:solidFill>
                      <a:schemeClr val="tx1"/>
                    </a:solidFill>
                  </a:rPr>
                  <a:t>kořen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sz="2800" b="1" dirty="0" smtClean="0">
                    <a:solidFill>
                      <a:schemeClr val="tx1"/>
                    </a:solidFill>
                  </a:rPr>
                  <a:t> .</a:t>
                </a:r>
              </a:p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Řešení:  </a:t>
                </a:r>
                <a:br>
                  <a:rPr lang="cs-CZ" sz="2800" b="1" dirty="0" smtClean="0">
                    <a:solidFill>
                      <a:schemeClr val="tx1"/>
                    </a:solidFill>
                  </a:rPr>
                </a:br>
                <a:r>
                  <a:rPr lang="cs-CZ" sz="2800" b="1" dirty="0" smtClean="0">
                    <a:solidFill>
                      <a:schemeClr val="tx1"/>
                    </a:solidFill>
                  </a:rPr>
                  <a:t>druhý kořen x</a:t>
                </a:r>
                <a:r>
                  <a:rPr lang="cs-CZ" sz="2800" b="1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lang="cs-CZ" sz="2800" b="1" dirty="0" smtClean="0">
                    <a:solidFill>
                      <a:schemeClr val="tx1"/>
                    </a:solidFill>
                  </a:rPr>
                  <a:t>musí být komplexně sdružený,</a:t>
                </a:r>
                <a:br>
                  <a:rPr lang="cs-CZ" sz="2800" b="1" dirty="0" smtClean="0">
                    <a:solidFill>
                      <a:schemeClr val="tx1"/>
                    </a:solidFill>
                  </a:rPr>
                </a:br>
                <a:r>
                  <a:rPr lang="cs-CZ" sz="2800" b="1" dirty="0" smtClean="0">
                    <a:solidFill>
                      <a:schemeClr val="tx1"/>
                    </a:solidFill>
                  </a:rPr>
                  <a:t>proto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𝟏𝟎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𝟏𝟎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endParaRPr lang="cs-CZ" dirty="0" smtClean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2531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Sestavte kvadratickou rovnici, která má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kořen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Řešení</a:t>
                </a:r>
                <a:r>
                  <a:rPr lang="cs-CZ" b="1" dirty="0">
                    <a:solidFill>
                      <a:schemeClr val="tx1"/>
                    </a:solidFill>
                  </a:rPr>
                  <a:t>:  </a:t>
                </a:r>
                <a:br>
                  <a:rPr lang="cs-CZ" b="1" dirty="0">
                    <a:solidFill>
                      <a:schemeClr val="tx1"/>
                    </a:solidFill>
                  </a:rPr>
                </a:br>
                <a:r>
                  <a:rPr lang="cs-CZ" b="1" dirty="0">
                    <a:solidFill>
                      <a:schemeClr val="tx1"/>
                    </a:solidFill>
                  </a:rPr>
                  <a:t>druhý kořen x</a:t>
                </a:r>
                <a:r>
                  <a:rPr lang="cs-CZ" b="1" baseline="-25000" dirty="0">
                    <a:solidFill>
                      <a:schemeClr val="tx1"/>
                    </a:solidFill>
                  </a:rPr>
                  <a:t>2 </a:t>
                </a:r>
                <a:r>
                  <a:rPr lang="cs-CZ" b="1" dirty="0">
                    <a:solidFill>
                      <a:schemeClr val="tx1"/>
                    </a:solidFill>
                  </a:rPr>
                  <a:t>musí být komplexně sdružený,</a:t>
                </a:r>
                <a:br>
                  <a:rPr lang="cs-CZ" b="1" dirty="0">
                    <a:solidFill>
                      <a:schemeClr val="tx1"/>
                    </a:solidFill>
                  </a:rPr>
                </a:br>
                <a:r>
                  <a:rPr lang="cs-CZ" b="1" dirty="0">
                    <a:solidFill>
                      <a:schemeClr val="tx1"/>
                    </a:solidFill>
                  </a:rPr>
                  <a:t>proto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m:rPr>
                        <m:nor/>
                      </m:rPr>
                      <a:rPr lang="cs-CZ" b="1" dirty="0">
                        <a:solidFill>
                          <a:schemeClr val="tx1"/>
                        </a:solidFill>
                      </a:rPr>
                      <m:t>.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𝟔𝟖𝟗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𝟒𝟎𝟎</m:t>
                        </m:r>
                      </m:den>
                    </m:f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7405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Hledaná rovnice má tvar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𝟔𝟖𝟗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𝟒𝟎𝟎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nebo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𝟒𝟎𝟎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𝟑𝟐𝟎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𝟔𝟖𝟗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5686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C rovnici: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∓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𝟏𝟒𝟒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𝟐𝟓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𝟏𝟔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19973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3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Sestavte kvadratickou rovnici s kořeny: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  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    Řešení: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Hledaná rovnice je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7217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657</Words>
  <Application>Microsoft Office PowerPoint</Application>
  <PresentationFormat>Předvádění na obrazovce (4:3)</PresentationFormat>
  <Paragraphs>97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Komplexní čísla 14</vt:lpstr>
      <vt:lpstr>Teorie 1</vt:lpstr>
      <vt:lpstr>Teorie 2</vt:lpstr>
      <vt:lpstr>Příklad 1</vt:lpstr>
      <vt:lpstr>Příklad 2</vt:lpstr>
      <vt:lpstr>Příklad 3</vt:lpstr>
      <vt:lpstr>Příklad 3</vt:lpstr>
      <vt:lpstr>Příklad 4</vt:lpstr>
      <vt:lpstr>Teorie 3</vt:lpstr>
      <vt:lpstr>Teorie 3</vt:lpstr>
      <vt:lpstr>Příklad 5</vt:lpstr>
      <vt:lpstr>Příklad 5</vt:lpstr>
      <vt:lpstr>Příklad 5</vt:lpstr>
      <vt:lpstr>Příklad 5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64</cp:revision>
  <dcterms:created xsi:type="dcterms:W3CDTF">2011-12-03T14:12:28Z</dcterms:created>
  <dcterms:modified xsi:type="dcterms:W3CDTF">2012-11-22T19:07:43Z</dcterms:modified>
</cp:coreProperties>
</file>