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2DF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0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19F337-9974-4D71-B438-00695F0E3D3B}" type="datetimeFigureOut">
              <a:rPr lang="cs-CZ" smtClean="0"/>
              <a:t>2.12.2012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E4B7E8-47FA-45B5-92A1-C10DCF9DF3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8119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4B7E8-47FA-45B5-92A1-C10DCF9DF395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49722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4B7E8-47FA-45B5-92A1-C10DCF9DF395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87596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4B7E8-47FA-45B5-92A1-C10DCF9DF395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61411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4B7E8-47FA-45B5-92A1-C10DCF9DF395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74177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4B7E8-47FA-45B5-92A1-C10DCF9DF395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93381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4B7E8-47FA-45B5-92A1-C10DCF9DF395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0910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4B7E8-47FA-45B5-92A1-C10DCF9DF395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51748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4B7E8-47FA-45B5-92A1-C10DCF9DF395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43095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4B7E8-47FA-45B5-92A1-C10DCF9DF395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59844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4B7E8-47FA-45B5-92A1-C10DCF9DF395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79678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4B7E8-47FA-45B5-92A1-C10DCF9DF395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95046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4B7E8-47FA-45B5-92A1-C10DCF9DF395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7890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663" y="3716338"/>
            <a:ext cx="5400675" cy="2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Klepnutím lze upravit styl předlohy podnadpisů.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83B5E-FC70-45E6-BCA5-87E72F07D1E5}" type="datetimeFigureOut">
              <a:rPr lang="cs-CZ"/>
              <a:pPr>
                <a:defRPr/>
              </a:pPr>
              <a:t>2.12.2012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F96C1-FC7C-4387-856A-042274A1D1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8056224"/>
      </p:ext>
    </p:extLst>
  </p:cSld>
  <p:clrMapOvr>
    <a:masterClrMapping/>
  </p:clrMapOvr>
  <p:transition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85A80-BBA8-4A46-BDE4-91C5C652C724}" type="datetimeFigureOut">
              <a:rPr lang="cs-CZ"/>
              <a:pPr>
                <a:defRPr/>
              </a:pPr>
              <a:t>2.12.2012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B2950-D79C-4F87-9FE8-6F337AB128A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7245392"/>
      </p:ext>
    </p:extLst>
  </p:cSld>
  <p:clrMapOvr>
    <a:masterClrMapping/>
  </p:clrMapOvr>
  <p:transition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D3D8CD-350F-45F8-9E87-4DC466918318}" type="datetimeFigureOut">
              <a:rPr lang="cs-CZ"/>
              <a:pPr>
                <a:defRPr/>
              </a:pPr>
              <a:t>2.12.2012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A2E9DF-2831-4367-B9B1-5D03A60A06F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2007221"/>
      </p:ext>
    </p:extLst>
  </p:cSld>
  <p:clrMapOvr>
    <a:masterClrMapping/>
  </p:clrMapOvr>
  <p:transition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530350"/>
            <a:ext cx="5399088" cy="2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>
            <a:lvl1pPr>
              <a:spcBef>
                <a:spcPts val="1800"/>
              </a:spcBef>
              <a:buClr>
                <a:schemeClr val="bg1">
                  <a:lumMod val="85000"/>
                </a:schemeClr>
              </a:buClr>
              <a:buSzPct val="100000"/>
              <a:buFont typeface="Wingdings" pitchFamily="2" charset="2"/>
              <a:buChar char="§"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>
              <a:spcBef>
                <a:spcPts val="0"/>
              </a:spcBef>
              <a:buClr>
                <a:schemeClr val="bg1">
                  <a:lumMod val="85000"/>
                </a:schemeClr>
              </a:buClr>
              <a:buSzPct val="60000"/>
              <a:buFont typeface="Wingdings 3" pitchFamily="18" charset="2"/>
              <a:buChar char=""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spcBef>
                <a:spcPts val="0"/>
              </a:spcBef>
              <a:buClr>
                <a:schemeClr val="bg1">
                  <a:lumMod val="85000"/>
                </a:schemeClr>
              </a:buClr>
              <a:buSzPct val="50000"/>
              <a:buFont typeface="Wingdings" pitchFamily="2" charset="2"/>
              <a:buChar char="q"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spcBef>
                <a:spcPts val="0"/>
              </a:spcBef>
              <a:buClr>
                <a:schemeClr val="bg1">
                  <a:lumMod val="85000"/>
                </a:schemeClr>
              </a:buClr>
              <a:buSzPct val="60000"/>
              <a:buFont typeface="Wingdings 3" pitchFamily="18" charset="2"/>
              <a:buChar char=""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spcBef>
                <a:spcPts val="0"/>
              </a:spcBef>
              <a:buClr>
                <a:schemeClr val="bg1">
                  <a:lumMod val="85000"/>
                </a:schemeClr>
              </a:buCl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C42961-815D-4B9F-863B-C11B83012BB3}" type="datetimeFigureOut">
              <a:rPr lang="cs-CZ"/>
              <a:pPr>
                <a:defRPr/>
              </a:pPr>
              <a:t>2.12.2012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FE091-641E-420C-8128-EC915889082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9946649"/>
      </p:ext>
    </p:extLst>
  </p:cSld>
  <p:clrMapOvr>
    <a:masterClrMapping/>
  </p:clrMapOvr>
  <p:transition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1C44B-E106-4D68-87AC-3BE9F39CE51C}" type="datetimeFigureOut">
              <a:rPr lang="cs-CZ"/>
              <a:pPr>
                <a:defRPr/>
              </a:pPr>
              <a:t>2.12.2012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E2A42-26E6-490F-8A4B-679D81DD337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3583962"/>
      </p:ext>
    </p:extLst>
  </p:cSld>
  <p:clrMapOvr>
    <a:masterClrMapping/>
  </p:clrMapOvr>
  <p:transition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655A5-BAC7-4D3D-87E5-29EE79292296}" type="datetimeFigureOut">
              <a:rPr lang="cs-CZ"/>
              <a:pPr>
                <a:defRPr/>
              </a:pPr>
              <a:t>2.12.2012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5A85A-BF6C-4599-95FC-4A919E595F5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0042230"/>
      </p:ext>
    </p:extLst>
  </p:cSld>
  <p:clrMapOvr>
    <a:masterClrMapping/>
  </p:clrMapOvr>
  <p:transition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DC64F-A457-4580-B131-1099ED6B45D1}" type="datetimeFigureOut">
              <a:rPr lang="cs-CZ"/>
              <a:pPr>
                <a:defRPr/>
              </a:pPr>
              <a:t>2.12.2012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C44A23-6CF7-4B3B-A150-BC5362939D6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5792573"/>
      </p:ext>
    </p:extLst>
  </p:cSld>
  <p:clrMapOvr>
    <a:masterClrMapping/>
  </p:clrMapOvr>
  <p:transition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83D3CF-0396-4C23-9ECD-5DD810960D09}" type="datetimeFigureOut">
              <a:rPr lang="cs-CZ"/>
              <a:pPr>
                <a:defRPr/>
              </a:pPr>
              <a:t>2.12.2012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5068E-9CA8-412F-B05A-A657783D753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9151426"/>
      </p:ext>
    </p:extLst>
  </p:cSld>
  <p:clrMapOvr>
    <a:masterClrMapping/>
  </p:clrMapOvr>
  <p:transition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A5468-5562-43D3-AB73-7858528142E5}" type="datetimeFigureOut">
              <a:rPr lang="cs-CZ"/>
              <a:pPr>
                <a:defRPr/>
              </a:pPr>
              <a:t>2.12.2012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3DB7A9-D85B-4B91-B4B5-1E9D1E615C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9542184"/>
      </p:ext>
    </p:extLst>
  </p:cSld>
  <p:clrMapOvr>
    <a:masterClrMapping/>
  </p:clrMapOvr>
  <p:transition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7B7830-17A2-4B47-A9FF-87827A411911}" type="datetimeFigureOut">
              <a:rPr lang="cs-CZ"/>
              <a:pPr>
                <a:defRPr/>
              </a:pPr>
              <a:t>2.12.2012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6DA31-2205-425F-9862-8E01BCA2A78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474066"/>
      </p:ext>
    </p:extLst>
  </p:cSld>
  <p:clrMapOvr>
    <a:masterClrMapping/>
  </p:clrMapOvr>
  <p:transition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5566" y="5157192"/>
            <a:ext cx="7812868" cy="5667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47564" y="5864498"/>
            <a:ext cx="7848872" cy="804862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EB3D8-4C02-4797-B5DE-FE2DA0D7BD97}" type="datetimeFigureOut">
              <a:rPr lang="cs-CZ"/>
              <a:pPr>
                <a:defRPr/>
              </a:pPr>
              <a:t>2.12.2012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8E76E-D9EA-4EC0-8F51-087CB48EF5D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1574806"/>
      </p:ext>
    </p:extLst>
  </p:cSld>
  <p:clrMapOvr>
    <a:masterClrMapping/>
  </p:clrMapOvr>
  <p:transition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3413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0920B53-5D8A-485F-A059-BAF203C9DA74}" type="datetimeFigureOut">
              <a:rPr lang="cs-CZ"/>
              <a:pPr>
                <a:defRPr/>
              </a:pPr>
              <a:t>2.12.2012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5C04D56-E1A1-4A7C-AEA2-9BFC5D411CA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271" t="16800" r="46136" b="55481"/>
          <a:stretch>
            <a:fillRect/>
          </a:stretch>
        </p:blipFill>
        <p:spPr bwMode="auto">
          <a:xfrm>
            <a:off x="52388" y="36513"/>
            <a:ext cx="576262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Obrázek 10" descr="linka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63" y="644525"/>
            <a:ext cx="26987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Obrázek 12" descr="linka.pn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" y="330200"/>
            <a:ext cx="5400675" cy="2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</p:sldLayoutIdLst>
  <p:transition>
    <p:randomBar dir="vert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37609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0070C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0070C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070C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070C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0070C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150100" y="115888"/>
            <a:ext cx="1886863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1200" dirty="0" smtClean="0">
                <a:solidFill>
                  <a:schemeClr val="bg1">
                    <a:lumMod val="65000"/>
                  </a:schemeClr>
                </a:solidFill>
              </a:rPr>
              <a:t>VY_32_INOVACE_20-16</a:t>
            </a:r>
            <a:endParaRPr lang="cs-CZ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Komplexní čísla 16</a:t>
            </a:r>
            <a:endParaRPr lang="cs-CZ" b="1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>Kvadratické rovnice s komplexními</a:t>
            </a:r>
            <a:br>
              <a:rPr lang="cs-CZ" b="1" dirty="0" smtClean="0">
                <a:solidFill>
                  <a:schemeClr val="tx1"/>
                </a:solidFill>
              </a:rPr>
            </a:br>
            <a:r>
              <a:rPr lang="cs-CZ" b="1" dirty="0" smtClean="0">
                <a:solidFill>
                  <a:schemeClr val="tx1"/>
                </a:solidFill>
              </a:rPr>
              <a:t>koeficienty - procvičení</a:t>
            </a:r>
            <a:endParaRPr lang="cs-CZ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4;5</a:t>
            </a:r>
            <a:endParaRPr lang="cs-CZ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𝒂</m:t>
                        </m:r>
                      </m:e>
                      <m:sup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𝟑𝟔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&lt;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𝟎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cs-CZ" b="1" dirty="0" smtClean="0">
                    <a:solidFill>
                      <a:schemeClr val="tx1"/>
                    </a:solidFill>
                  </a:rPr>
                  <a:t>,odkud </a:t>
                </a:r>
                <a14:m>
                  <m:oMath xmlns:m="http://schemas.openxmlformats.org/officeDocument/2006/math"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𝒂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∈</m:t>
                    </m:r>
                    <m:d>
                      <m:d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𝟔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;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𝟔</m:t>
                        </m:r>
                      </m:e>
                    </m:d>
                  </m:oMath>
                </a14:m>
                <a:endParaRPr lang="cs-CZ" b="1" dirty="0" smtClean="0">
                  <a:solidFill>
                    <a:schemeClr val="tx1"/>
                  </a:solidFill>
                </a:endParaRPr>
              </a:p>
              <a:p>
                <a:r>
                  <a:rPr lang="cs-CZ" b="1" dirty="0" smtClean="0">
                    <a:solidFill>
                      <a:schemeClr val="tx1"/>
                    </a:solidFill>
                  </a:rPr>
                  <a:t>Příklad 5: Řešte v C</a:t>
                </a:r>
              </a:p>
              <a:p>
                <a14:m>
                  <m:oMath xmlns:m="http://schemas.openxmlformats.org/officeDocument/2006/math"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𝟔</m:t>
                    </m:r>
                    <m:sSup>
                      <m:sSup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𝟓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𝒊</m:t>
                        </m:r>
                      </m:e>
                    </m:d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𝒙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𝟐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𝟎</m:t>
                    </m:r>
                  </m:oMath>
                </a14:m>
                <a:r>
                  <a:rPr lang="cs-CZ" b="1" dirty="0" smtClean="0">
                    <a:solidFill>
                      <a:schemeClr val="tx1"/>
                    </a:solidFill>
                  </a:rPr>
                  <a:t> </a:t>
                </a:r>
              </a:p>
              <a:p>
                <a:r>
                  <a:rPr lang="cs-CZ" b="1" dirty="0" smtClean="0">
                    <a:solidFill>
                      <a:schemeClr val="tx1"/>
                    </a:solidFill>
                  </a:rPr>
                  <a:t>Kontrolní </a:t>
                </a:r>
                <a:r>
                  <a:rPr lang="cs-CZ" b="1" dirty="0" err="1" smtClean="0">
                    <a:solidFill>
                      <a:schemeClr val="tx1"/>
                    </a:solidFill>
                  </a:rPr>
                  <a:t>mezivýpočty</a:t>
                </a:r>
                <a:r>
                  <a:rPr lang="cs-CZ" b="1" dirty="0" smtClean="0">
                    <a:solidFill>
                      <a:schemeClr val="tx1"/>
                    </a:solidFill>
                  </a:rPr>
                  <a:t>: </a:t>
                </a:r>
                <a14:m>
                  <m:oMath xmlns:m="http://schemas.openxmlformats.org/officeDocument/2006/math"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𝑫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=−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𝟐𝟒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𝟏𝟎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𝒊</m:t>
                    </m:r>
                  </m:oMath>
                </a14:m>
                <a:endParaRPr lang="cs-CZ" b="1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𝒃</m:t>
                        </m:r>
                      </m:e>
                      <m:sup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=−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𝟏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𝒏𝒆𝒍𝒛𝒆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, </m:t>
                    </m:r>
                    <m:sSup>
                      <m:sSup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𝒃</m:t>
                        </m:r>
                      </m:e>
                      <m:sup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𝟐𝟓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𝒃</m:t>
                            </m:r>
                          </m:e>
                          <m:sub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𝟓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𝒂</m:t>
                        </m:r>
                      </m:e>
                      <m:sub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=−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𝟏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𝒃</m:t>
                        </m:r>
                      </m:e>
                      <m:sub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b>
                    </m:sSub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=−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𝟓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𝒂</m:t>
                        </m:r>
                      </m:e>
                      <m:sub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b>
                    </m:sSub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𝟏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</m:oMath>
                </a14:m>
                <a:endParaRPr lang="cs-CZ" b="1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𝑫</m:t>
                        </m:r>
                      </m:e>
                    </m:rad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𝟏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𝟓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𝒊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𝒏𝒆𝒃𝒐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ad>
                      <m:radPr>
                        <m:degHide m:val="on"/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𝑫</m:t>
                        </m:r>
                      </m:e>
                    </m:rad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=−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𝟏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𝟓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𝒊</m:t>
                    </m:r>
                  </m:oMath>
                </a14:m>
                <a:r>
                  <a:rPr lang="cs-CZ" b="1" dirty="0" smtClean="0">
                    <a:solidFill>
                      <a:schemeClr val="tx1"/>
                    </a:solidFill>
                  </a:rPr>
                  <a:t>  </a:t>
                </a:r>
              </a:p>
              <a:p>
                <a:endParaRPr lang="cs-CZ" b="1" dirty="0" smtClean="0">
                  <a:solidFill>
                    <a:schemeClr val="tx1"/>
                  </a:solidFill>
                </a:endParaRPr>
              </a:p>
              <a:p>
                <a:endParaRPr lang="cs-CZ" b="1" dirty="0" smtClean="0">
                  <a:solidFill>
                    <a:schemeClr val="tx1"/>
                  </a:solidFill>
                </a:endParaRPr>
              </a:p>
              <a:p>
                <a:endParaRPr lang="cs-CZ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27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75935995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5</a:t>
            </a:r>
            <a:endParaRPr lang="cs-CZ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cs-CZ" i="1" dirty="0" smtClean="0">
                  <a:solidFill>
                    <a:schemeClr val="tx1"/>
                  </a:solidFill>
                  <a:latin typeface="Cambria Math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cs-CZ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cs-CZ" sz="4000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cs-CZ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𝟓</m:t>
                        </m:r>
                        <m:r>
                          <a:rPr lang="cs-CZ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cs-CZ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𝒊</m:t>
                        </m:r>
                        <m:r>
                          <a:rPr lang="cs-CZ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cs-CZ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cs-CZ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cs-CZ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𝟓</m:t>
                        </m:r>
                        <m:r>
                          <a:rPr lang="cs-CZ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𝒊</m:t>
                        </m:r>
                      </m:num>
                      <m:den>
                        <m:r>
                          <a:rPr lang="cs-CZ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𝟏𝟐</m:t>
                        </m:r>
                      </m:den>
                    </m:f>
                    <m:r>
                      <a:rPr lang="cs-CZ" sz="4000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cs-CZ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cs-CZ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cs-CZ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𝒊</m:t>
                        </m:r>
                      </m:num>
                      <m:den>
                        <m:r>
                          <a:rPr lang="cs-CZ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</m:den>
                    </m:f>
                    <m:r>
                      <a:rPr lang="cs-CZ" sz="4000" b="1" i="1" smtClean="0">
                        <a:solidFill>
                          <a:schemeClr val="tx1"/>
                        </a:solidFill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cs-CZ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cs-CZ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</m:den>
                    </m:f>
                    <m:r>
                      <a:rPr lang="cs-CZ" sz="4000" b="1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cs-CZ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cs-CZ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</m:den>
                    </m:f>
                    <m:r>
                      <a:rPr lang="cs-CZ" sz="4000" b="1" i="1" smtClean="0">
                        <a:solidFill>
                          <a:schemeClr val="tx1"/>
                        </a:solidFill>
                        <a:latin typeface="Cambria Math"/>
                      </a:rPr>
                      <m:t>𝒊</m:t>
                    </m:r>
                  </m:oMath>
                </a14:m>
                <a:endParaRPr lang="cs-CZ" sz="4000" b="1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4000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sz="40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cs-CZ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b>
                    </m:sSub>
                    <m:r>
                      <a:rPr lang="cs-CZ" sz="4000" b="1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sz="4000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sz="40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cs-CZ" sz="40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𝟓</m:t>
                        </m:r>
                        <m:r>
                          <a:rPr lang="cs-CZ" sz="40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cs-CZ" sz="40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𝒊</m:t>
                        </m:r>
                        <m:r>
                          <a:rPr lang="cs-CZ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cs-CZ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cs-CZ" sz="40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cs-CZ" sz="40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𝟓</m:t>
                        </m:r>
                        <m:r>
                          <a:rPr lang="cs-CZ" sz="40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𝒊</m:t>
                        </m:r>
                      </m:num>
                      <m:den>
                        <m:r>
                          <a:rPr lang="cs-CZ" sz="40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𝟏𝟐</m:t>
                        </m:r>
                      </m:den>
                    </m:f>
                    <m:r>
                      <a:rPr lang="cs-CZ" sz="4000" b="1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sz="4000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sz="40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cs-CZ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𝟔</m:t>
                        </m:r>
                        <m:r>
                          <a:rPr lang="cs-CZ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cs-CZ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𝟔</m:t>
                        </m:r>
                        <m:r>
                          <a:rPr lang="cs-CZ" sz="40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𝒊</m:t>
                        </m:r>
                      </m:num>
                      <m:den>
                        <m:r>
                          <a:rPr lang="cs-CZ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𝟏𝟐</m:t>
                        </m:r>
                      </m:den>
                    </m:f>
                    <m:r>
                      <a:rPr lang="cs-CZ" sz="4000" b="1" i="1">
                        <a:solidFill>
                          <a:schemeClr val="tx1"/>
                        </a:solidFill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cs-CZ" sz="4000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sz="40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cs-CZ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cs-CZ" sz="4000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cs-CZ" sz="4000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sz="40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cs-CZ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cs-CZ" sz="4000" b="1" i="1">
                        <a:solidFill>
                          <a:schemeClr val="tx1"/>
                        </a:solidFill>
                        <a:latin typeface="Cambria Math"/>
                      </a:rPr>
                      <m:t>𝒊</m:t>
                    </m:r>
                  </m:oMath>
                </a14:m>
                <a:endParaRPr lang="cs-CZ" sz="4000" b="1" dirty="0">
                  <a:solidFill>
                    <a:schemeClr val="tx1"/>
                  </a:solidFill>
                </a:endParaRPr>
              </a:p>
              <a:p>
                <a:endParaRPr lang="cs-CZ" sz="40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10472567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b="1" dirty="0" smtClean="0">
              <a:solidFill>
                <a:schemeClr val="tx1"/>
              </a:solidFill>
            </a:endParaRPr>
          </a:p>
          <a:p>
            <a:endParaRPr lang="cs-CZ" b="1" dirty="0">
              <a:solidFill>
                <a:schemeClr val="tx1"/>
              </a:solidFill>
            </a:endParaRPr>
          </a:p>
          <a:p>
            <a:r>
              <a:rPr lang="cs-CZ" b="1" dirty="0" smtClean="0">
                <a:solidFill>
                  <a:schemeClr val="tx1"/>
                </a:solidFill>
              </a:rPr>
              <a:t>Děkuji za pozornost</a:t>
            </a:r>
          </a:p>
          <a:p>
            <a:r>
              <a:rPr lang="cs-CZ" b="1" dirty="0" smtClean="0">
                <a:solidFill>
                  <a:schemeClr val="tx1"/>
                </a:solidFill>
              </a:rPr>
              <a:t>Autor DUM: Mgr. Jan </a:t>
            </a:r>
            <a:r>
              <a:rPr lang="cs-CZ" b="1" dirty="0" err="1" smtClean="0">
                <a:solidFill>
                  <a:schemeClr val="tx1"/>
                </a:solidFill>
              </a:rPr>
              <a:t>Bajnar</a:t>
            </a:r>
          </a:p>
        </p:txBody>
      </p:sp>
    </p:spTree>
    <p:extLst>
      <p:ext uri="{BB962C8B-B14F-4D97-AF65-F5344CB8AC3E}">
        <p14:creationId xmlns:p14="http://schemas.microsoft.com/office/powerpoint/2010/main" val="2165037392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1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 smtClean="0">
                    <a:solidFill>
                      <a:schemeClr val="tx1"/>
                    </a:solidFill>
                  </a:rPr>
                  <a:t>Řešte v C: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𝟑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𝒙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𝟑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𝒊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𝟎</m:t>
                    </m:r>
                  </m:oMath>
                </a14:m>
                <a:r>
                  <a:rPr lang="cs-CZ" b="1" dirty="0" smtClean="0">
                    <a:solidFill>
                      <a:schemeClr val="tx1"/>
                    </a:solidFill>
                  </a:rPr>
                  <a:t>   Řešení:</a:t>
                </a:r>
              </a:p>
              <a:p>
                <a14:m>
                  <m:oMath xmlns:m="http://schemas.openxmlformats.org/officeDocument/2006/math">
                    <m:r>
                      <a:rPr lang="cs-CZ" b="1" i="1" smtClean="0">
                        <a:solidFill>
                          <a:srgbClr val="FF0000"/>
                        </a:solidFill>
                        <a:latin typeface="Cambria Math"/>
                      </a:rPr>
                      <m:t>𝒂</m:t>
                    </m:r>
                    <m:r>
                      <a:rPr lang="cs-CZ" b="1" i="1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rgbClr val="FF0000"/>
                        </a:solidFill>
                        <a:latin typeface="Cambria Math"/>
                      </a:rPr>
                      <m:t>𝟏</m:t>
                    </m:r>
                    <m:r>
                      <a:rPr lang="cs-CZ" b="1" i="1" smtClean="0">
                        <a:solidFill>
                          <a:srgbClr val="FF0000"/>
                        </a:solidFill>
                        <a:latin typeface="Cambria Math"/>
                      </a:rPr>
                      <m:t>, </m:t>
                    </m:r>
                    <m:r>
                      <a:rPr lang="cs-CZ" b="1" i="1" smtClean="0">
                        <a:solidFill>
                          <a:srgbClr val="FF0000"/>
                        </a:solidFill>
                        <a:latin typeface="Cambria Math"/>
                      </a:rPr>
                      <m:t>𝒃</m:t>
                    </m:r>
                    <m:r>
                      <a:rPr lang="cs-CZ" b="1" i="1" smtClean="0">
                        <a:solidFill>
                          <a:srgbClr val="FF0000"/>
                        </a:solidFill>
                        <a:latin typeface="Cambria Math"/>
                      </a:rPr>
                      <m:t>=−</m:t>
                    </m:r>
                    <m:r>
                      <a:rPr lang="cs-CZ" b="1" i="1" smtClean="0">
                        <a:solidFill>
                          <a:srgbClr val="FF0000"/>
                        </a:solidFill>
                        <a:latin typeface="Cambria Math"/>
                      </a:rPr>
                      <m:t>𝟑</m:t>
                    </m:r>
                    <m:r>
                      <a:rPr lang="cs-CZ" b="1" i="1" smtClean="0">
                        <a:solidFill>
                          <a:srgbClr val="FF0000"/>
                        </a:solidFill>
                        <a:latin typeface="Cambria Math"/>
                      </a:rPr>
                      <m:t>, </m:t>
                    </m:r>
                    <m:r>
                      <a:rPr lang="cs-CZ" b="1" i="1" smtClean="0">
                        <a:solidFill>
                          <a:srgbClr val="FF0000"/>
                        </a:solidFill>
                        <a:latin typeface="Cambria Math"/>
                      </a:rPr>
                      <m:t>𝒄</m:t>
                    </m:r>
                    <m:r>
                      <a:rPr lang="cs-CZ" b="1" i="1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rgbClr val="FF0000"/>
                        </a:solidFill>
                        <a:latin typeface="Cambria Math"/>
                      </a:rPr>
                      <m:t>𝟑</m:t>
                    </m:r>
                    <m:r>
                      <a:rPr lang="cs-CZ" b="1" i="1" smtClean="0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r>
                      <a:rPr lang="cs-CZ" b="1" i="1" smtClean="0">
                        <a:solidFill>
                          <a:srgbClr val="FF0000"/>
                        </a:solidFill>
                        <a:latin typeface="Cambria Math"/>
                      </a:rPr>
                      <m:t>𝒊</m:t>
                    </m:r>
                    <m:r>
                      <a:rPr lang="cs-CZ" b="1" i="1" smtClean="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</m:oMath>
                </a14:m>
                <a:endParaRPr lang="cs-CZ" b="1" dirty="0" smtClean="0">
                  <a:solidFill>
                    <a:srgbClr val="FF0000"/>
                  </a:solidFill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b>
                    </m:sSub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𝑫</m:t>
                            </m:r>
                          </m:e>
                        </m:rad>
                      </m:num>
                      <m:den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endParaRPr lang="cs-CZ" b="1" dirty="0" smtClean="0">
                  <a:solidFill>
                    <a:srgbClr val="FF0000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𝑫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𝒃</m:t>
                        </m:r>
                      </m:e>
                      <m:sup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𝟒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𝒂𝒄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=−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𝟑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𝟒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𝒊</m:t>
                    </m:r>
                  </m:oMath>
                </a14:m>
                <a:endParaRPr lang="cs-CZ" b="1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𝟒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𝒊</m:t>
                        </m:r>
                      </m:e>
                    </m:rad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𝒂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𝒃𝒊</m:t>
                    </m:r>
                  </m:oMath>
                </a14:m>
                <a:endParaRPr lang="cs-CZ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49008756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1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𝟑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𝟒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𝒊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𝒂</m:t>
                        </m:r>
                      </m:e>
                      <m:sup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𝟐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𝒂𝒃𝒊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𝒃</m:t>
                        </m:r>
                      </m:e>
                      <m:sup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endParaRPr lang="cs-CZ" b="1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𝟑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𝒂</m:t>
                        </m:r>
                      </m:e>
                      <m:sup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𝒃</m:t>
                        </m:r>
                      </m:e>
                      <m:sup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cs-CZ" b="1" dirty="0" smtClean="0">
                    <a:solidFill>
                      <a:schemeClr val="tx1"/>
                    </a:solidFill>
                  </a:rPr>
                  <a:t>  a současně  </a:t>
                </a:r>
                <a14:m>
                  <m:oMath xmlns:m="http://schemas.openxmlformats.org/officeDocument/2006/math"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𝟒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𝟐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𝒂𝒃</m:t>
                    </m:r>
                  </m:oMath>
                </a14:m>
                <a:r>
                  <a:rPr lang="cs-CZ" b="1" dirty="0" smtClean="0">
                    <a:solidFill>
                      <a:schemeClr val="tx1"/>
                    </a:solidFill>
                  </a:rPr>
                  <a:t> </a:t>
                </a:r>
              </a:p>
              <a:p>
                <a:r>
                  <a:rPr lang="cs-CZ" b="1" dirty="0" smtClean="0">
                    <a:solidFill>
                      <a:schemeClr val="tx1"/>
                    </a:solidFill>
                  </a:rPr>
                  <a:t>Dosazením dostaneme bikvadratickou rovnici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𝒃</m:t>
                        </m:r>
                      </m:e>
                      <m:sup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𝟒</m:t>
                        </m:r>
                      </m:sup>
                    </m:sSup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𝟑</m:t>
                    </m:r>
                    <m:sSup>
                      <m:sSup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𝒃</m:t>
                        </m:r>
                      </m:e>
                      <m:sup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𝟒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𝟎</m:t>
                    </m:r>
                  </m:oMath>
                </a14:m>
                <a:r>
                  <a:rPr lang="cs-CZ" b="1" dirty="0" smtClean="0">
                    <a:solidFill>
                      <a:schemeClr val="tx1"/>
                    </a:solidFill>
                  </a:rPr>
                  <a:t>  odsud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𝒃</m:t>
                        </m:r>
                      </m:e>
                      <m:sub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b>
                    </m:sSub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cs-CZ" b="1" dirty="0" smtClean="0">
                    <a:solidFill>
                      <a:schemeClr val="tx1"/>
                    </a:solidFill>
                  </a:rPr>
                  <a:t>nevyhovuje,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𝒃</m:t>
                        </m:r>
                      </m:e>
                      <m:sub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𝟒</m:t>
                        </m:r>
                      </m:sub>
                    </m:sSub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±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𝟐</m:t>
                    </m:r>
                  </m:oMath>
                </a14:m>
                <a:r>
                  <a:rPr lang="cs-CZ" b="1" dirty="0" smtClean="0">
                    <a:solidFill>
                      <a:schemeClr val="tx1"/>
                    </a:solidFill>
                  </a:rPr>
                  <a:t> a proto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𝑫</m:t>
                        </m:r>
                      </m:e>
                    </m:rad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=−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𝟏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𝟐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𝒊</m:t>
                    </m:r>
                  </m:oMath>
                </a14:m>
                <a:r>
                  <a:rPr lang="cs-CZ" b="1" dirty="0" smtClean="0">
                    <a:solidFill>
                      <a:schemeClr val="tx1"/>
                    </a:solidFill>
                  </a:rPr>
                  <a:t> nebo</a:t>
                </a:r>
              </a:p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𝑫</m:t>
                        </m:r>
                      </m:e>
                    </m:rad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𝟏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𝟐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𝒊</m:t>
                    </m:r>
                  </m:oMath>
                </a14:m>
                <a:endParaRPr lang="cs-CZ" b="1" dirty="0" smtClean="0">
                  <a:solidFill>
                    <a:schemeClr val="tx1"/>
                  </a:solidFill>
                </a:endParaRPr>
              </a:p>
              <a:p>
                <a:r>
                  <a:rPr lang="cs-CZ" dirty="0" smtClean="0">
                    <a:solidFill>
                      <a:schemeClr val="tx1"/>
                    </a:solidFill>
                  </a:rPr>
                  <a:t/>
                </a:r>
                <a:br>
                  <a:rPr lang="cs-CZ" dirty="0" smtClean="0">
                    <a:solidFill>
                      <a:schemeClr val="tx1"/>
                    </a:solidFill>
                  </a:rPr>
                </a:br>
                <a:r>
                  <a:rPr lang="cs-CZ" dirty="0" smtClean="0">
                    <a:solidFill>
                      <a:schemeClr val="tx1"/>
                    </a:solidFill>
                  </a:rPr>
                  <a:t> </a:t>
                </a:r>
                <a:endParaRPr lang="cs-CZ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r="-889" b="-816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15565663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1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𝒊</m:t>
                        </m:r>
                      </m:num>
                      <m:den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𝟐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𝒊</m:t>
                    </m:r>
                  </m:oMath>
                </a14:m>
                <a:r>
                  <a:rPr lang="cs-CZ" b="1" dirty="0" smtClean="0">
                    <a:solidFill>
                      <a:schemeClr val="tx1"/>
                    </a:solidFill>
                  </a:rPr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b>
                    </m:sSub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𝒊</m:t>
                        </m:r>
                      </m:num>
                      <m:den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𝟏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𝒊</m:t>
                    </m:r>
                  </m:oMath>
                </a14:m>
                <a:r>
                  <a:rPr lang="cs-CZ" b="1" dirty="0">
                    <a:solidFill>
                      <a:schemeClr val="tx1"/>
                    </a:solidFill>
                  </a:rPr>
                  <a:t> </a:t>
                </a:r>
              </a:p>
              <a:p>
                <a:r>
                  <a:rPr lang="cs-CZ" sz="3600" b="1" dirty="0" smtClean="0">
                    <a:solidFill>
                      <a:schemeClr val="tx1"/>
                    </a:solidFill>
                  </a:rPr>
                  <a:t>Příklad 2:</a:t>
                </a:r>
              </a:p>
              <a:p>
                <a:r>
                  <a:rPr lang="cs-CZ" b="1" dirty="0" smtClean="0">
                    <a:solidFill>
                      <a:schemeClr val="tx1"/>
                    </a:solidFill>
                  </a:rPr>
                  <a:t>Vyřešte v C: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d>
                      <m:d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𝟓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𝟓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𝒊</m:t>
                        </m:r>
                      </m:e>
                    </m:d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𝒙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𝟏𝟑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𝒊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𝟎</m:t>
                    </m:r>
                  </m:oMath>
                </a14:m>
                <a:endParaRPr lang="cs-CZ" b="1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cs-CZ" b="1" i="1" smtClean="0">
                        <a:solidFill>
                          <a:srgbClr val="FF0000"/>
                        </a:solidFill>
                        <a:latin typeface="Cambria Math"/>
                      </a:rPr>
                      <m:t>𝒂</m:t>
                    </m:r>
                    <m:r>
                      <a:rPr lang="cs-CZ" b="1" i="1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rgbClr val="FF0000"/>
                        </a:solidFill>
                        <a:latin typeface="Cambria Math"/>
                      </a:rPr>
                      <m:t>𝟏</m:t>
                    </m:r>
                    <m:r>
                      <a:rPr lang="cs-CZ" b="1" i="1" smtClean="0">
                        <a:solidFill>
                          <a:srgbClr val="FF0000"/>
                        </a:solidFill>
                        <a:latin typeface="Cambria Math"/>
                      </a:rPr>
                      <m:t>,  </m:t>
                    </m:r>
                    <m:r>
                      <a:rPr lang="cs-CZ" b="1" i="1" smtClean="0">
                        <a:solidFill>
                          <a:srgbClr val="FF0000"/>
                        </a:solidFill>
                        <a:latin typeface="Cambria Math"/>
                      </a:rPr>
                      <m:t>𝒃</m:t>
                    </m:r>
                    <m:r>
                      <a:rPr lang="cs-CZ" b="1" i="1" smtClean="0">
                        <a:solidFill>
                          <a:srgbClr val="FF0000"/>
                        </a:solidFill>
                        <a:latin typeface="Cambria Math"/>
                      </a:rPr>
                      <m:t>=−</m:t>
                    </m:r>
                    <m:r>
                      <a:rPr lang="cs-CZ" b="1" i="1" smtClean="0">
                        <a:solidFill>
                          <a:srgbClr val="FF0000"/>
                        </a:solidFill>
                        <a:latin typeface="Cambria Math"/>
                      </a:rPr>
                      <m:t>𝟓</m:t>
                    </m:r>
                    <m:r>
                      <a:rPr lang="cs-CZ" b="1" i="1" smtClean="0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r>
                      <a:rPr lang="cs-CZ" b="1" i="1" smtClean="0">
                        <a:solidFill>
                          <a:srgbClr val="FF0000"/>
                        </a:solidFill>
                        <a:latin typeface="Cambria Math"/>
                      </a:rPr>
                      <m:t>𝟓</m:t>
                    </m:r>
                    <m:r>
                      <a:rPr lang="cs-CZ" b="1" i="1" smtClean="0">
                        <a:solidFill>
                          <a:srgbClr val="FF0000"/>
                        </a:solidFill>
                        <a:latin typeface="Cambria Math"/>
                      </a:rPr>
                      <m:t>𝒊</m:t>
                    </m:r>
                    <m:r>
                      <a:rPr lang="cs-CZ" b="1" i="1" smtClean="0">
                        <a:solidFill>
                          <a:srgbClr val="FF0000"/>
                        </a:solidFill>
                        <a:latin typeface="Cambria Math"/>
                      </a:rPr>
                      <m:t>,  </m:t>
                    </m:r>
                    <m:r>
                      <a:rPr lang="cs-CZ" b="1" i="1" smtClean="0">
                        <a:solidFill>
                          <a:srgbClr val="FF0000"/>
                        </a:solidFill>
                        <a:latin typeface="Cambria Math"/>
                      </a:rPr>
                      <m:t>𝒄</m:t>
                    </m:r>
                    <m:r>
                      <a:rPr lang="cs-CZ" b="1" i="1" smtClean="0">
                        <a:solidFill>
                          <a:srgbClr val="FF0000"/>
                        </a:solidFill>
                        <a:latin typeface="Cambria Math"/>
                      </a:rPr>
                      <m:t>=−</m:t>
                    </m:r>
                    <m:r>
                      <a:rPr lang="cs-CZ" b="1" i="1" smtClean="0">
                        <a:solidFill>
                          <a:srgbClr val="FF0000"/>
                        </a:solidFill>
                        <a:latin typeface="Cambria Math"/>
                      </a:rPr>
                      <m:t>𝟏𝟑</m:t>
                    </m:r>
                    <m:r>
                      <a:rPr lang="cs-CZ" b="1" i="1" smtClean="0">
                        <a:solidFill>
                          <a:srgbClr val="FF0000"/>
                        </a:solidFill>
                        <a:latin typeface="Cambria Math"/>
                      </a:rPr>
                      <m:t>𝒊</m:t>
                    </m:r>
                  </m:oMath>
                </a14:m>
                <a:endParaRPr lang="cs-CZ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92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18792844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2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𝑫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(−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𝟓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𝟓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𝒊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𝟒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.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𝟏</m:t>
                    </m:r>
                    <m:d>
                      <m:d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𝟏𝟑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𝒊</m:t>
                        </m:r>
                      </m:e>
                    </m:d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  </m:t>
                    </m:r>
                  </m:oMath>
                </a14:m>
                <a:endParaRPr lang="cs-CZ" b="1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𝑫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𝟐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𝒊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</m:oMath>
                </a14:m>
                <a:endParaRPr lang="cs-CZ" b="1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𝒊</m:t>
                        </m:r>
                      </m:e>
                    </m:rad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𝒂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𝒃𝒊</m:t>
                    </m:r>
                  </m:oMath>
                </a14:m>
                <a:r>
                  <a:rPr lang="cs-CZ" b="1" dirty="0" smtClean="0">
                    <a:solidFill>
                      <a:schemeClr val="tx1"/>
                    </a:solidFill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𝟐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𝒊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𝒂</m:t>
                        </m:r>
                      </m:e>
                      <m:sup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𝟐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𝒂𝒃𝒊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𝒃</m:t>
                        </m:r>
                      </m:e>
                      <m:sup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</m:oMath>
                </a14:m>
                <a:endParaRPr lang="cs-CZ" b="1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𝟎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𝒂</m:t>
                        </m:r>
                      </m:e>
                      <m:sup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𝒃</m:t>
                        </m:r>
                      </m:e>
                      <m:sup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  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𝒂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𝒔𝒐𝒖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č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𝒂𝒔𝒏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ě 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𝟐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𝟐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𝒂𝒃</m:t>
                    </m:r>
                  </m:oMath>
                </a14:m>
                <a:r>
                  <a:rPr lang="cs-CZ" b="1" dirty="0" smtClean="0">
                    <a:solidFill>
                      <a:schemeClr val="tx1"/>
                    </a:solidFill>
                  </a:rPr>
                  <a:t> </a:t>
                </a:r>
              </a:p>
              <a:p>
                <a:r>
                  <a:rPr lang="cs-CZ" b="1" dirty="0" smtClean="0">
                    <a:solidFill>
                      <a:schemeClr val="tx1"/>
                    </a:solidFill>
                  </a:rPr>
                  <a:t>Řešením soustavy jsou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𝒃</m:t>
                        </m:r>
                      </m:e>
                      <m:sub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𝟒</m:t>
                        </m:r>
                      </m:sub>
                    </m:sSub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±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𝟏</m:t>
                    </m:r>
                  </m:oMath>
                </a14:m>
                <a:endParaRPr lang="cs-CZ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59280783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2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cs-CZ" b="1" dirty="0" smtClean="0">
                  <a:solidFill>
                    <a:schemeClr val="tx1"/>
                  </a:solidFill>
                </a:endParaRPr>
              </a:p>
              <a:p>
                <a:r>
                  <a:rPr lang="cs-CZ" b="1" dirty="0" smtClean="0">
                    <a:solidFill>
                      <a:schemeClr val="tx1"/>
                    </a:solidFill>
                  </a:rPr>
                  <a:t>Platí:</a:t>
                </a:r>
              </a:p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𝑫</m:t>
                        </m:r>
                      </m:e>
                    </m:rad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𝟏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𝒊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𝒏𝒆𝒃𝒐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ad>
                      <m:radPr>
                        <m:degHide m:val="on"/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𝑫</m:t>
                        </m:r>
                      </m:e>
                    </m:rad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=−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𝟏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𝒊</m:t>
                    </m:r>
                  </m:oMath>
                </a14:m>
                <a:endParaRPr lang="cs-CZ" b="1" dirty="0" smtClean="0">
                  <a:solidFill>
                    <a:schemeClr val="tx1"/>
                  </a:solidFill>
                </a:endParaRPr>
              </a:p>
              <a:p>
                <a:r>
                  <a:rPr lang="cs-CZ" b="1" dirty="0" smtClean="0">
                    <a:solidFill>
                      <a:schemeClr val="tx1"/>
                    </a:solidFill>
                  </a:rPr>
                  <a:t>Proto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𝟓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𝟓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𝒊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𝒊</m:t>
                        </m:r>
                      </m:num>
                      <m:den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𝟑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𝟐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𝒊</m:t>
                    </m:r>
                  </m:oMath>
                </a14:m>
                <a:endParaRPr lang="cs-CZ" b="1" dirty="0" smtClean="0">
                  <a:solidFill>
                    <a:schemeClr val="tx1"/>
                  </a:solidFill>
                </a:endParaRPr>
              </a:p>
              <a:p>
                <a:r>
                  <a:rPr lang="cs-CZ" b="1" dirty="0" smtClean="0">
                    <a:solidFill>
                      <a:schemeClr val="tx1"/>
                    </a:solidFill>
                  </a:rPr>
                  <a:t>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b>
                    </m:sSub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𝟓</m:t>
                        </m:r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𝟓</m:t>
                        </m:r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𝒊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𝒊</m:t>
                        </m:r>
                      </m:num>
                      <m:den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𝟐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𝟑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𝒊</m:t>
                    </m:r>
                  </m:oMath>
                </a14:m>
                <a:endParaRPr lang="cs-CZ" b="1" dirty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𝑲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𝒊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;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𝒊</m:t>
                        </m:r>
                      </m:e>
                    </m:d>
                  </m:oMath>
                </a14:m>
                <a:r>
                  <a:rPr lang="cs-CZ" b="1" dirty="0" smtClean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2976404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3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 smtClean="0">
                    <a:solidFill>
                      <a:schemeClr val="tx1"/>
                    </a:solidFill>
                  </a:rPr>
                  <a:t>Řešte v C:</a:t>
                </a:r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𝒊</m:t>
                        </m:r>
                      </m:e>
                    </m:d>
                    <m:sSup>
                      <m:sSup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d>
                      <m:d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𝒊</m:t>
                        </m:r>
                      </m:e>
                    </m:d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𝒙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𝟑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𝒊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𝟎</m:t>
                    </m:r>
                  </m:oMath>
                </a14:m>
                <a:endParaRPr lang="cs-CZ" b="1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cs-CZ" b="1" i="1" smtClean="0">
                        <a:solidFill>
                          <a:srgbClr val="FF0000"/>
                        </a:solidFill>
                        <a:latin typeface="Cambria Math"/>
                      </a:rPr>
                      <m:t>𝒂</m:t>
                    </m:r>
                    <m:r>
                      <a:rPr lang="cs-CZ" b="1" i="1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rgbClr val="FF0000"/>
                        </a:solidFill>
                        <a:latin typeface="Cambria Math"/>
                      </a:rPr>
                      <m:t>𝟏</m:t>
                    </m:r>
                    <m:r>
                      <a:rPr lang="cs-CZ" b="1" i="1" smtClean="0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r>
                      <a:rPr lang="cs-CZ" b="1" i="1" smtClean="0">
                        <a:solidFill>
                          <a:srgbClr val="FF0000"/>
                        </a:solidFill>
                        <a:latin typeface="Cambria Math"/>
                      </a:rPr>
                      <m:t>𝒊</m:t>
                    </m:r>
                    <m:r>
                      <a:rPr lang="cs-CZ" b="1" i="1" smtClean="0">
                        <a:solidFill>
                          <a:srgbClr val="FF0000"/>
                        </a:solidFill>
                        <a:latin typeface="Cambria Math"/>
                      </a:rPr>
                      <m:t>,  </m:t>
                    </m:r>
                    <m:r>
                      <a:rPr lang="cs-CZ" b="1" i="1" smtClean="0">
                        <a:solidFill>
                          <a:srgbClr val="FF0000"/>
                        </a:solidFill>
                        <a:latin typeface="Cambria Math"/>
                      </a:rPr>
                      <m:t>𝒃</m:t>
                    </m:r>
                    <m:r>
                      <a:rPr lang="cs-CZ" b="1" i="1" smtClean="0">
                        <a:solidFill>
                          <a:srgbClr val="FF0000"/>
                        </a:solidFill>
                        <a:latin typeface="Cambria Math"/>
                      </a:rPr>
                      <m:t>=−</m:t>
                    </m:r>
                    <m:r>
                      <a:rPr lang="cs-CZ" b="1" i="1" smtClean="0">
                        <a:solidFill>
                          <a:srgbClr val="FF0000"/>
                        </a:solidFill>
                        <a:latin typeface="Cambria Math"/>
                      </a:rPr>
                      <m:t>𝟐</m:t>
                    </m:r>
                    <m:r>
                      <a:rPr lang="cs-CZ" b="1" i="1" smtClean="0">
                        <a:solidFill>
                          <a:srgbClr val="FF0000"/>
                        </a:solidFill>
                        <a:latin typeface="Cambria Math"/>
                      </a:rPr>
                      <m:t>−</m:t>
                    </m:r>
                    <m:r>
                      <a:rPr lang="cs-CZ" b="1" i="1" smtClean="0">
                        <a:solidFill>
                          <a:srgbClr val="FF0000"/>
                        </a:solidFill>
                        <a:latin typeface="Cambria Math"/>
                      </a:rPr>
                      <m:t>𝒊</m:t>
                    </m:r>
                    <m:r>
                      <a:rPr lang="cs-CZ" b="1" i="1" smtClean="0">
                        <a:solidFill>
                          <a:srgbClr val="FF0000"/>
                        </a:solidFill>
                        <a:latin typeface="Cambria Math"/>
                      </a:rPr>
                      <m:t>,  </m:t>
                    </m:r>
                    <m:r>
                      <a:rPr lang="cs-CZ" b="1" i="1" smtClean="0">
                        <a:solidFill>
                          <a:srgbClr val="FF0000"/>
                        </a:solidFill>
                        <a:latin typeface="Cambria Math"/>
                      </a:rPr>
                      <m:t>𝒄</m:t>
                    </m:r>
                    <m:r>
                      <a:rPr lang="cs-CZ" b="1" i="1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rgbClr val="FF0000"/>
                        </a:solidFill>
                        <a:latin typeface="Cambria Math"/>
                      </a:rPr>
                      <m:t>𝟑</m:t>
                    </m:r>
                    <m:r>
                      <a:rPr lang="cs-CZ" b="1" i="1" smtClean="0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r>
                      <a:rPr lang="cs-CZ" b="1" i="1" smtClean="0">
                        <a:solidFill>
                          <a:srgbClr val="FF0000"/>
                        </a:solidFill>
                        <a:latin typeface="Cambria Math"/>
                      </a:rPr>
                      <m:t>𝒊</m:t>
                    </m:r>
                  </m:oMath>
                </a14:m>
                <a:endParaRPr lang="cs-CZ" b="1" dirty="0" smtClean="0">
                  <a:solidFill>
                    <a:srgbClr val="FF0000"/>
                  </a:solidFill>
                </a:endParaRPr>
              </a:p>
              <a:p>
                <a:r>
                  <a:rPr lang="cs-CZ" b="1" dirty="0" smtClean="0">
                    <a:solidFill>
                      <a:schemeClr val="tx1"/>
                    </a:solidFill>
                  </a:rPr>
                  <a:t>Řešení hledáme ve tvaru: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b>
                    </m:sSub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𝒊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𝑫</m:t>
                            </m:r>
                          </m:e>
                        </m:rad>
                      </m:num>
                      <m:den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𝒊</m:t>
                        </m:r>
                      </m:den>
                    </m:f>
                  </m:oMath>
                </a14:m>
                <a:r>
                  <a:rPr lang="cs-CZ" b="1" dirty="0" smtClean="0">
                    <a:solidFill>
                      <a:schemeClr val="tx1"/>
                    </a:solidFill>
                  </a:rPr>
                  <a:t> , kde pro diskriminant máme:</a:t>
                </a:r>
              </a:p>
              <a:p>
                <a14:m>
                  <m:oMath xmlns:m="http://schemas.openxmlformats.org/officeDocument/2006/math"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𝑫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=−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𝟓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𝟏𝟐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𝒊</m:t>
                    </m:r>
                  </m:oMath>
                </a14:m>
                <a:endParaRPr lang="cs-CZ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5866211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3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𝟓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𝟏𝟐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𝒊</m:t>
                        </m:r>
                      </m:e>
                    </m:rad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𝒂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𝒃𝒊</m:t>
                    </m:r>
                  </m:oMath>
                </a14:m>
                <a:r>
                  <a:rPr lang="cs-CZ" b="1" dirty="0" smtClean="0">
                    <a:solidFill>
                      <a:schemeClr val="tx1"/>
                    </a:solidFill>
                  </a:rPr>
                  <a:t>  …..po umocnění:</a:t>
                </a:r>
              </a:p>
              <a:p>
                <a14:m>
                  <m:oMath xmlns:m="http://schemas.openxmlformats.org/officeDocument/2006/math"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𝟓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𝒂</m:t>
                        </m:r>
                      </m:e>
                      <m:sup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𝒃</m:t>
                        </m:r>
                      </m:e>
                      <m:sup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𝒂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𝒔𝒐𝒖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č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𝒂𝒔𝒏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ě −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𝟏𝟐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𝟐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𝒂𝒃</m:t>
                    </m:r>
                  </m:oMath>
                </a14:m>
                <a:endParaRPr lang="cs-CZ" b="1" dirty="0" smtClean="0">
                  <a:solidFill>
                    <a:schemeClr val="tx1"/>
                  </a:solidFill>
                </a:endParaRPr>
              </a:p>
              <a:p>
                <a:r>
                  <a:rPr lang="cs-CZ" b="1" dirty="0" smtClean="0">
                    <a:solidFill>
                      <a:schemeClr val="tx1"/>
                    </a:solidFill>
                  </a:rPr>
                  <a:t>Soustavě vyhovují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𝒃</m:t>
                        </m:r>
                      </m:e>
                      <m:sub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𝟒</m:t>
                        </m:r>
                      </m:sub>
                    </m:sSub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±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𝟑</m:t>
                    </m:r>
                  </m:oMath>
                </a14:m>
                <a:r>
                  <a:rPr lang="cs-CZ" b="1" dirty="0" smtClean="0">
                    <a:solidFill>
                      <a:schemeClr val="tx1"/>
                    </a:solidFill>
                  </a:rPr>
                  <a:t>,</a:t>
                </a:r>
              </a:p>
              <a:p>
                <a:r>
                  <a:rPr lang="cs-CZ" b="1" dirty="0" smtClean="0">
                    <a:solidFill>
                      <a:schemeClr val="tx1"/>
                    </a:solidFill>
                  </a:rPr>
                  <a:t>následně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𝑫</m:t>
                        </m:r>
                      </m:e>
                    </m:rad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=−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𝟐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𝟑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𝒊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𝒏𝒆𝒃𝒐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ad>
                      <m:radPr>
                        <m:degHide m:val="on"/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𝑫</m:t>
                        </m:r>
                      </m:e>
                    </m:rad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𝟐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𝟑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𝒊</m:t>
                    </m:r>
                  </m:oMath>
                </a14:m>
                <a:endParaRPr lang="cs-CZ" b="1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𝟒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𝒊</m:t>
                        </m:r>
                      </m:num>
                      <m:den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𝒊</m:t>
                        </m:r>
                      </m:den>
                    </m:f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𝒊</m:t>
                        </m:r>
                      </m:num>
                      <m:den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𝒊</m:t>
                        </m:r>
                      </m:den>
                    </m:f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.</m:t>
                    </m:r>
                    <m:f>
                      <m:f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𝒊</m:t>
                        </m:r>
                      </m:num>
                      <m:den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𝒊</m:t>
                        </m:r>
                      </m:den>
                    </m:f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𝒊</m:t>
                        </m:r>
                      </m:num>
                      <m:den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𝒊</m:t>
                    </m:r>
                  </m:oMath>
                </a14:m>
                <a:endParaRPr lang="cs-CZ" b="1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b>
                    </m:sSub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𝟒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𝒊</m:t>
                        </m:r>
                      </m:num>
                      <m:den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𝒊</m:t>
                        </m:r>
                      </m:den>
                    </m:f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𝒊</m:t>
                        </m:r>
                      </m:num>
                      <m:den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𝒊</m:t>
                        </m:r>
                      </m:den>
                    </m:f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.</m:t>
                    </m:r>
                    <m:f>
                      <m:fPr>
                        <m:ctrlP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𝒊</m:t>
                        </m:r>
                      </m:num>
                      <m:den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𝒊</m:t>
                        </m:r>
                      </m:den>
                    </m:f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𝒊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𝟏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𝒊</m:t>
                    </m:r>
                  </m:oMath>
                </a14:m>
                <a:endParaRPr lang="cs-CZ" b="1" dirty="0">
                  <a:solidFill>
                    <a:schemeClr val="tx1"/>
                  </a:solidFill>
                </a:endParaRPr>
              </a:p>
              <a:p>
                <a:endParaRPr lang="cs-CZ" dirty="0" smtClean="0">
                  <a:solidFill>
                    <a:schemeClr val="tx1"/>
                  </a:solidFill>
                </a:endParaRPr>
              </a:p>
              <a:p>
                <a:endParaRPr lang="cs-CZ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51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99221195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4</a:t>
            </a:r>
            <a:endParaRPr lang="cs-CZ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 smtClean="0">
                    <a:solidFill>
                      <a:schemeClr val="tx1"/>
                    </a:solidFill>
                  </a:rPr>
                  <a:t>Určete hodnotu parametru a tak, aby</a:t>
                </a:r>
                <a:br>
                  <a:rPr lang="cs-CZ" b="1" dirty="0" smtClean="0">
                    <a:solidFill>
                      <a:schemeClr val="tx1"/>
                    </a:solidFill>
                  </a:rPr>
                </a:br>
                <a:r>
                  <a:rPr lang="cs-CZ" b="1" dirty="0" smtClean="0">
                    <a:solidFill>
                      <a:schemeClr val="tx1"/>
                    </a:solidFill>
                  </a:rPr>
                  <a:t>rovnice měla dva komplexně sdružené kořeny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𝒂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𝟒</m:t>
                        </m:r>
                      </m:e>
                    </m:d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𝒙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𝟐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𝒂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𝟏𝟑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𝟎</m:t>
                    </m:r>
                  </m:oMath>
                </a14:m>
                <a:endParaRPr lang="cs-CZ" b="1" dirty="0" smtClean="0">
                  <a:solidFill>
                    <a:schemeClr val="tx1"/>
                  </a:solidFill>
                </a:endParaRPr>
              </a:p>
              <a:p>
                <a:r>
                  <a:rPr lang="cs-CZ" b="1" dirty="0" smtClean="0">
                    <a:solidFill>
                      <a:schemeClr val="tx1"/>
                    </a:solidFill>
                  </a:rPr>
                  <a:t>Řešení</a:t>
                </a:r>
                <a:r>
                  <a:rPr lang="cs-CZ" b="1" dirty="0" smtClean="0">
                    <a:solidFill>
                      <a:schemeClr val="tx1"/>
                    </a:solidFill>
                  </a:rPr>
                  <a:t>:</a:t>
                </a:r>
                <a:br>
                  <a:rPr lang="cs-CZ" b="1" dirty="0" smtClean="0">
                    <a:solidFill>
                      <a:schemeClr val="tx1"/>
                    </a:solidFill>
                  </a:rPr>
                </a:br>
                <a:r>
                  <a:rPr lang="cs-CZ" b="1" dirty="0" smtClean="0">
                    <a:solidFill>
                      <a:schemeClr val="tx1"/>
                    </a:solidFill>
                  </a:rPr>
                  <a:t>Komplexně sdružené kořeny má rovnice</a:t>
                </a:r>
                <a:br>
                  <a:rPr lang="cs-CZ" b="1" dirty="0" smtClean="0">
                    <a:solidFill>
                      <a:schemeClr val="tx1"/>
                    </a:solidFill>
                  </a:rPr>
                </a:br>
                <a:r>
                  <a:rPr lang="cs-CZ" b="1" dirty="0" smtClean="0">
                    <a:solidFill>
                      <a:schemeClr val="tx1"/>
                    </a:solidFill>
                  </a:rPr>
                  <a:t>při </a:t>
                </a:r>
                <a14:m>
                  <m:oMath xmlns:m="http://schemas.openxmlformats.org/officeDocument/2006/math"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𝑫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&lt;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𝟎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,</m:t>
                    </m:r>
                  </m:oMath>
                </a14:m>
                <a:r>
                  <a:rPr lang="cs-CZ" b="1" dirty="0" smtClean="0">
                    <a:solidFill>
                      <a:schemeClr val="tx1"/>
                    </a:solidFill>
                  </a:rPr>
                  <a:t> proto platí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𝒂</m:t>
                            </m:r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𝟒</m:t>
                            </m:r>
                          </m:e>
                        </m:d>
                      </m:e>
                      <m:sup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𝟒</m:t>
                    </m:r>
                    <m:d>
                      <m:d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𝒂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𝟏𝟑</m:t>
                        </m:r>
                      </m:e>
                    </m:d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𝒂</m:t>
                        </m:r>
                      </m:e>
                      <m:sup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𝟑𝟔</m:t>
                    </m:r>
                  </m:oMath>
                </a14:m>
                <a:r>
                  <a:rPr lang="cs-CZ" b="1" dirty="0" smtClean="0">
                    <a:solidFill>
                      <a:schemeClr val="tx1"/>
                    </a:solidFill>
                  </a:rPr>
                  <a:t> </a:t>
                </a:r>
              </a:p>
              <a:p>
                <a:endParaRPr lang="cs-CZ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58" r="-155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14542949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otiv sady Office">
  <a:themeElements>
    <a:clrScheme name="Vlastní 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504D"/>
      </a:hlink>
      <a:folHlink>
        <a:srgbClr val="D99694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446</TotalTime>
  <Words>813</Words>
  <Application>Microsoft Office PowerPoint</Application>
  <PresentationFormat>Předvádění na obrazovce (4:3)</PresentationFormat>
  <Paragraphs>86</Paragraphs>
  <Slides>12</Slides>
  <Notes>12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sady Office</vt:lpstr>
      <vt:lpstr>Komplexní čísla 16</vt:lpstr>
      <vt:lpstr>Příklad 1</vt:lpstr>
      <vt:lpstr>Příklad 1</vt:lpstr>
      <vt:lpstr>Příklad 1</vt:lpstr>
      <vt:lpstr>Příklad 2</vt:lpstr>
      <vt:lpstr>Příklad 2</vt:lpstr>
      <vt:lpstr>Příklad 3</vt:lpstr>
      <vt:lpstr>Příklad 3</vt:lpstr>
      <vt:lpstr>Příklad 4</vt:lpstr>
      <vt:lpstr>Příklad 4;5</vt:lpstr>
      <vt:lpstr>Příklad 5</vt:lpstr>
      <vt:lpstr>Prezentace aplikace PowerPoint</vt:lpstr>
    </vt:vector>
  </TitlesOfParts>
  <Company>ATC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HE</dc:creator>
  <cp:lastModifiedBy>Valued Acer Customer</cp:lastModifiedBy>
  <cp:revision>52</cp:revision>
  <dcterms:created xsi:type="dcterms:W3CDTF">2011-12-03T14:12:28Z</dcterms:created>
  <dcterms:modified xsi:type="dcterms:W3CDTF">2012-12-02T10:48:39Z</dcterms:modified>
</cp:coreProperties>
</file>