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43D63FB-1DB1-4FAF-A5D6-44E49A98C8B7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660974B-5AF8-44C6-A75C-6DDD27896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075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A19F337-9974-4D71-B438-00695F0E3D3B}" type="datetimeFigureOut">
              <a:rPr lang="cs-CZ" smtClean="0"/>
              <a:t>15.12.2012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CE4B7E8-47FA-45B5-92A1-C10DCF9D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1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7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686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775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76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967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10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728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536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289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620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742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4B7E8-47FA-45B5-92A1-C10DCF9DF3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10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83B5E-FC70-45E6-BCA5-87E72F07D1E5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96C1-FC7C-4387-856A-042274A1D1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5622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5A80-BBA8-4A46-BDE4-91C5C652C724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2950-D79C-4F87-9FE8-6F337AB12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45392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D8CD-350F-45F8-9E87-4DC466918318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E9DF-2831-4367-B9B1-5D03A60A06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0722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85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85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85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2961-815D-4B9F-863B-C11B83012BB3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E091-641E-420C-8128-EC9158890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4664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1C44B-E106-4D68-87AC-3BE9F39CE51C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2A42-26E6-490F-8A4B-679D81DD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83962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5A5-BAC7-4D3D-87E5-29EE79292296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5A85A-BF6C-4599-95FC-4A919E595F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04223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C64F-A457-4580-B131-1099ED6B45D1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4A23-6CF7-4B3B-A150-BC5362939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925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D3CF-0396-4C23-9ECD-5DD810960D09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068E-9CA8-412F-B05A-A657783D7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151426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5468-5562-43D3-AB73-7858528142E5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DB7A9-D85B-4B91-B4B5-1E9D1E615C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42184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30-17A2-4B47-A9FF-87827A411911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DA31-2205-425F-9862-8E01BCA2A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406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B3D8-4C02-4797-B5DE-FE2DA0D7BD97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E76E-D9EA-4EC0-8F51-087CB48EF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7480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920B53-5D8A-485F-A059-BAF203C9DA74}" type="datetimeFigureOut">
              <a:rPr lang="cs-CZ"/>
              <a:pPr>
                <a:defRPr/>
              </a:pPr>
              <a:t>15.12.2012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04D56-E1A1-4A7C-AEA2-9BFC5D411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VY_32_INOVACE_20-19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19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Některé další typy rovnic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řešených v oboru komplexních čísel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Rovnice ovlivňuje volbu imaginární části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komplexního čísla, reálná složka může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nabývat libovolné hodnoty, proto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;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𝑹</m:t>
                        </m:r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95364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6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Úlohy k procvičení: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1) Řešte v C: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2) Řešte v C: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𝒊𝒛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=(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)(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96006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Děkuji za pozornost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Autor DUM : Mgr. Jan </a:t>
            </a:r>
            <a:r>
              <a:rPr lang="cs-CZ" b="1" dirty="0" err="1" smtClean="0">
                <a:solidFill>
                  <a:schemeClr val="tx1"/>
                </a:solidFill>
              </a:rPr>
              <a:t>Bajnar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528225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R: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, po umocnění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𝟗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𝟔𝐱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, odkud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𝒕𝒆𝒅𝒚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Příklad uvádím, protože jsme provedli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neekvivalentní úpravu – umocnění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35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286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a proto závěr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můžeme učinit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až po provedení zkoušky, která je nedílnou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součástí řešení.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V  oboru komplexních čísel řešte rovnici: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; zde musíme brát ohled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na definici absolutní hodnoty </a:t>
                </a:r>
                <a:r>
                  <a:rPr lang="cs-CZ" b="1" dirty="0" err="1" smtClean="0">
                    <a:solidFill>
                      <a:schemeClr val="tx1"/>
                    </a:solidFill>
                  </a:rPr>
                  <a:t>kompl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. čísla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a chápat číslo z jako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Pak dostáváme po dosazení: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531" b="-67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58363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 :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Porovnáním reálných a imaginárních složek máme rovnici</a:t>
                </a: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cs-CZ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 …………..</m:t>
                    </m:r>
                    <m:d>
                      <m:d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𝒐𝒅𝒌𝒖𝒅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……………(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cs-CZ" sz="2800" b="1" dirty="0" smtClean="0">
                  <a:solidFill>
                    <a:schemeClr val="tx1"/>
                  </a:solidFill>
                </a:endParaRPr>
              </a:p>
              <a:p>
                <a:r>
                  <a:rPr lang="cs-CZ" sz="2800" b="1" dirty="0" smtClean="0">
                    <a:solidFill>
                      <a:schemeClr val="tx1"/>
                    </a:solidFill>
                  </a:rPr>
                  <a:t>Dosazením (2) do (1) dostaneme</a:t>
                </a:r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</m:oMath>
                </a14:m>
                <a:r>
                  <a:rPr lang="cs-CZ" sz="2800" b="1" dirty="0" smtClean="0">
                    <a:solidFill>
                      <a:schemeClr val="tx1"/>
                    </a:solidFill>
                  </a:rPr>
                  <a:t>; protože jsme umocnili, provedeme</a:t>
                </a: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7050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>
                  <a:solidFill>
                    <a:schemeClr val="tx1"/>
                  </a:solidFill>
                </a:endParaRPr>
              </a:p>
              <a:p>
                <a:r>
                  <a:rPr lang="cs-CZ" b="1" dirty="0" smtClean="0">
                    <a:solidFill>
                      <a:schemeClr val="tx1"/>
                    </a:solidFill>
                  </a:rPr>
                  <a:t>zkoušku a teprve po zjištění rovnosti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levé a pravé strany učiníme závěr, že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4970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rovnici v C: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8895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Porovnáme reálnou a imaginární část:</a:t>
                </a:r>
                <a:r>
                  <a:rPr lang="cs-CZ" b="1" i="1" dirty="0">
                    <a:solidFill>
                      <a:schemeClr val="tx1"/>
                    </a:solidFill>
                    <a:latin typeface="Cambria Math"/>
                  </a:rPr>
                  <a:t/>
                </a:r>
                <a:br>
                  <a:rPr lang="cs-CZ" b="1" i="1" dirty="0">
                    <a:solidFill>
                      <a:schemeClr val="tx1"/>
                    </a:solidFill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𝒐𝒅𝒔𝒖𝒅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;řešením dostaneme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kořeny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a provedeme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:r>
                  <a:rPr lang="cs-CZ" b="1" dirty="0" smtClean="0">
                    <a:solidFill>
                      <a:schemeClr val="tx1"/>
                    </a:solidFill>
                  </a:rPr>
                  <a:t>zkoušku, při které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 vyloučíme… Pak řešením bude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5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6388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rovnici:</a:t>
                </a:r>
                <a:br>
                  <a:rPr lang="cs-CZ" b="1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𝐳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𝟐</m:t>
                    </m:r>
                    <m:acc>
                      <m:accPr>
                        <m:chr m:val="̅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𝒛</m:t>
                        </m:r>
                      </m:e>
                    </m:acc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  <a:effectLst/>
                  </a:rPr>
                  <a:t> </a:t>
                </a:r>
              </a:p>
              <a:p>
                <a:r>
                  <a:rPr lang="cs-CZ" b="1" dirty="0" smtClean="0">
                    <a:solidFill>
                      <a:schemeClr val="tx1"/>
                    </a:solidFill>
                    <a:effectLst/>
                  </a:rPr>
                  <a:t>položíme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,    </m:t>
                    </m:r>
                    <m:acc>
                      <m:accPr>
                        <m:chr m:val="̅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𝒛</m:t>
                        </m:r>
                      </m:e>
                    </m:acc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𝒃𝒊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𝟐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𝒂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𝒃𝒊</m:t>
                        </m:r>
                      </m:e>
                    </m:d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; 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 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 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𝒃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𝟐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  <a:effectLst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𝑲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cs-CZ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16668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>
                    <a:solidFill>
                      <a:schemeClr val="tx1"/>
                    </a:solidFill>
                  </a:rPr>
                  <a:t>Řešte v C rovnici: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𝒛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; položíme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𝒛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‼!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𝒃𝒊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;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𝒃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;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𝒏𝒂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"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𝐧𝐞𝐳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á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𝐥𝐞</m:t>
                    </m:r>
                    <m:r>
                      <a:rPr lang="cs-CZ" b="1" i="0" smtClean="0">
                        <a:solidFill>
                          <a:schemeClr val="tx1"/>
                        </a:solidFill>
                        <a:latin typeface="Cambria Math"/>
                      </a:rPr>
                      <m:t>ží</m:t>
                    </m:r>
                    <m:r>
                      <a:rPr lang="cs-CZ" b="1" i="1" smtClean="0">
                        <a:solidFill>
                          <a:schemeClr val="tx1"/>
                        </a:solidFill>
                        <a:latin typeface="Cambria Math"/>
                      </a:rPr>
                      <m:t>„</m:t>
                    </m:r>
                  </m:oMath>
                </a14:m>
                <a:r>
                  <a:rPr lang="cs-CZ" b="1" dirty="0" smtClean="0">
                    <a:solidFill>
                      <a:schemeClr val="tx1"/>
                    </a:solidFill>
                  </a:rPr>
                  <a:t>!!!</a:t>
                </a:r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b="1" dirty="0">
                  <a:solidFill>
                    <a:schemeClr val="tx1"/>
                  </a:solidFill>
                </a:endParaRPr>
              </a:p>
              <a:p>
                <a:endParaRPr lang="cs-CZ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50527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429</Words>
  <Application>Microsoft Office PowerPoint</Application>
  <PresentationFormat>Předvádění na obrazovce (4:3)</PresentationFormat>
  <Paragraphs>84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Komplexní čísla 19</vt:lpstr>
      <vt:lpstr>PŘÍKLAD 1</vt:lpstr>
      <vt:lpstr>Příklad 2</vt:lpstr>
      <vt:lpstr>Příklad 2</vt:lpstr>
      <vt:lpstr>Příklad 2</vt:lpstr>
      <vt:lpstr>Příklad 3</vt:lpstr>
      <vt:lpstr>Příklad 3</vt:lpstr>
      <vt:lpstr>Příklad 4</vt:lpstr>
      <vt:lpstr>Příklad 5</vt:lpstr>
      <vt:lpstr>Příklad 5</vt:lpstr>
      <vt:lpstr>Příklad 6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55</cp:revision>
  <cp:lastPrinted>2012-12-15T13:24:30Z</cp:lastPrinted>
  <dcterms:created xsi:type="dcterms:W3CDTF">2011-12-03T14:12:28Z</dcterms:created>
  <dcterms:modified xsi:type="dcterms:W3CDTF">2012-12-15T13:40:51Z</dcterms:modified>
</cp:coreProperties>
</file>