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33B9507-7396-4E21-8154-BEA88F6E9B48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12299BC-8FB6-4266-BCAA-718A8825F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13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58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91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80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14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683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79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288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 6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Test číslo 2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VY_32_INOVACE_20-06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Skupina A</a:t>
                </a:r>
              </a:p>
              <a:p>
                <a:r>
                  <a:rPr lang="cs-CZ" b="1" dirty="0" smtClean="0"/>
                  <a:t>1. Zapište dané číslo v algebraickém tvaru: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2. K danému číslu napiš číslo komplexně</a:t>
                </a:r>
                <a:br>
                  <a:rPr lang="cs-CZ" b="1" dirty="0" smtClean="0"/>
                </a:br>
                <a:r>
                  <a:rPr lang="cs-CZ" b="1" dirty="0" smtClean="0"/>
                  <a:t>    sdružené:</a:t>
                </a:r>
              </a:p>
              <a:p>
                <a:r>
                  <a:rPr lang="cs-CZ" b="1" dirty="0" smtClean="0"/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e>
                    </m:d>
                    <m:r>
                      <a:rPr lang="cs-CZ" b="1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e>
                    </m:d>
                    <m:r>
                      <a:rPr lang="cs-CZ" b="1" i="1" smtClean="0">
                        <a:latin typeface="Cambria Math"/>
                      </a:rPr>
                      <m:t> −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/>
                  <a:t> 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759025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Skupina A</a:t>
                </a:r>
              </a:p>
              <a:p>
                <a:r>
                  <a:rPr lang="cs-CZ" b="1" dirty="0" smtClean="0"/>
                  <a:t>3. Uspořádejte daná čísla podle velikosti:</a:t>
                </a:r>
              </a:p>
              <a:p>
                <a:r>
                  <a:rPr lang="cs-CZ" b="1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cs-CZ" b="1" dirty="0" smtClean="0"/>
                  <a:t>;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dirty="0" smtClean="0">
                            <a:latin typeface="Cambria Math"/>
                          </a:rPr>
                          <m:t>𝟏</m:t>
                        </m:r>
                        <m:r>
                          <a:rPr lang="cs-CZ" b="1" i="1" dirty="0" smtClean="0">
                            <a:latin typeface="Cambria Math"/>
                          </a:rPr>
                          <m:t>+</m:t>
                        </m:r>
                        <m:r>
                          <a:rPr lang="cs-CZ" b="1" i="1" dirty="0" smtClean="0"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cs-CZ" b="1" dirty="0" smtClean="0"/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dirty="0" smtClean="0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b="1" i="1" dirty="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cs-CZ" b="1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cs-CZ" b="1" i="1" dirty="0" smtClean="0">
                                <a:latin typeface="Cambria Math"/>
                              </a:rPr>
                              <m:t>𝒊</m:t>
                            </m:r>
                          </m:den>
                        </m:f>
                      </m:e>
                    </m:d>
                    <m:r>
                      <a:rPr lang="cs-CZ" b="1" i="1" dirty="0" smtClean="0">
                        <a:latin typeface="Cambria Math"/>
                      </a:rPr>
                      <m:t> ; </m:t>
                    </m:r>
                    <m:d>
                      <m:dPr>
                        <m:begChr m:val="|"/>
                        <m:endChr m:val="|"/>
                        <m:ctrlPr>
                          <a:rPr lang="cs-CZ" b="1" i="1" dirty="0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dirty="0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dirty="0" smtClean="0">
                                <a:latin typeface="Cambria Math"/>
                              </a:rPr>
                              <m:t>𝟏𝟖</m:t>
                            </m:r>
                          </m:sup>
                        </m:sSup>
                      </m:e>
                    </m:d>
                  </m:oMath>
                </a14:m>
                <a:r>
                  <a:rPr lang="cs-CZ" b="1" dirty="0" smtClean="0"/>
                  <a:t> </a:t>
                </a:r>
              </a:p>
              <a:p>
                <a:r>
                  <a:rPr lang="cs-CZ" b="1" dirty="0" smtClean="0"/>
                  <a:t>4. Rozhodněte, zda dané číslo je komplexní</a:t>
                </a:r>
                <a:br>
                  <a:rPr lang="cs-CZ" b="1" dirty="0" smtClean="0"/>
                </a:br>
                <a:r>
                  <a:rPr lang="cs-CZ" b="1" dirty="0" smtClean="0"/>
                  <a:t>    jednotkou: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70176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Skupina A – řešení – příklad 1: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1166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Skupina A – řešení příklad 2: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e>
                    </m:d>
                    <m:r>
                      <a:rPr lang="cs-CZ" b="1" i="1">
                        <a:latin typeface="Cambria Math"/>
                      </a:rPr>
                      <m:t> −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:r>
                  <a:rPr lang="cs-CZ" b="1" dirty="0" smtClean="0"/>
                  <a:t>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𝟔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cs-C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e>
                    </m: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cs-CZ" b="1" dirty="0"/>
                  <a:t> </a:t>
                </a:r>
                <a:endParaRPr lang="cs-CZ" b="1" dirty="0" smtClean="0"/>
              </a:p>
              <a:p>
                <a:r>
                  <a:rPr lang="cs-CZ" b="1" dirty="0" smtClean="0"/>
                  <a:t>Komplexně sdružené pak je: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e>
                    </m:d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cs-CZ" b="1" dirty="0"/>
                  <a:t> </a:t>
                </a:r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0380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Skupina A – řešení příklad 3:</a:t>
                </a:r>
              </a:p>
              <a:p>
                <a:r>
                  <a:rPr lang="cs-CZ" b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  <m:r>
                          <a:rPr lang="cs-CZ" sz="2800" b="1" i="1">
                            <a:latin typeface="Cambria Math"/>
                          </a:rPr>
                          <m:t> −</m:t>
                        </m:r>
                        <m:r>
                          <a:rPr lang="cs-CZ" sz="2800" b="1" i="1"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cs-CZ" sz="2800" b="1" dirty="0"/>
                  <a:t>;</a:t>
                </a:r>
                <a:r>
                  <a:rPr lang="cs-CZ" sz="2800" b="1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dirty="0">
                            <a:latin typeface="Cambria Math"/>
                          </a:rPr>
                          <m:t>𝟏</m:t>
                        </m:r>
                        <m:r>
                          <a:rPr lang="cs-CZ" sz="2800" b="1" i="1" dirty="0">
                            <a:latin typeface="Cambria Math"/>
                          </a:rPr>
                          <m:t>+</m:t>
                        </m:r>
                        <m:r>
                          <a:rPr lang="cs-CZ" sz="2800" b="1" i="1" dirty="0"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r>
                  <a:rPr lang="cs-CZ" sz="2800" b="1" dirty="0"/>
                  <a:t>;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 dirty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sz="2800" b="1" i="1" dirty="0">
                                <a:latin typeface="Cambria Math"/>
                              </a:rPr>
                              <m:t>𝟏</m:t>
                            </m:r>
                            <m:r>
                              <a:rPr lang="cs-CZ" sz="2800" b="1" i="1" dirty="0"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>
                                <a:latin typeface="Cambria Math"/>
                              </a:rPr>
                              <m:t>𝒊</m:t>
                            </m:r>
                          </m:den>
                        </m:f>
                      </m:e>
                    </m:d>
                    <m:r>
                      <a:rPr lang="cs-CZ" sz="2800" b="1" i="1" dirty="0">
                        <a:latin typeface="Cambria Math"/>
                      </a:rPr>
                      <m:t> ; </m:t>
                    </m:r>
                    <m:d>
                      <m:dPr>
                        <m:begChr m:val="|"/>
                        <m:endChr m:val="|"/>
                        <m:ctrlPr>
                          <a:rPr lang="cs-CZ" sz="2800" b="1" i="1" dirty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sz="2800" b="1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800" b="1" i="1" dirty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sz="2800" b="1" i="1" dirty="0">
                                <a:latin typeface="Cambria Math"/>
                              </a:rPr>
                              <m:t>𝟏𝟖</m:t>
                            </m:r>
                          </m:sup>
                        </m:sSup>
                      </m:e>
                    </m:d>
                  </m:oMath>
                </a14:m>
                <a:r>
                  <a:rPr lang="cs-CZ" sz="2800" b="1" dirty="0"/>
                  <a:t> </a:t>
                </a:r>
                <a:endParaRPr lang="cs-CZ" sz="2800" b="1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  <m:r>
                          <a:rPr lang="cs-CZ" sz="2800" b="1" i="1">
                            <a:latin typeface="Cambria Math"/>
                          </a:rPr>
                          <m:t> −</m:t>
                        </m:r>
                        <m:r>
                          <a:rPr lang="cs-CZ" sz="2800" b="1" i="1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latin typeface="Cambria Math"/>
                          </a:rPr>
                          <m:t>𝟒</m:t>
                        </m:r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r>
                          <a:rPr lang="cs-CZ" sz="2800" b="1" i="1" smtClean="0">
                            <a:latin typeface="Cambria Math"/>
                          </a:rPr>
                          <m:t>𝟏</m:t>
                        </m:r>
                      </m:e>
                    </m:rad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smtClean="0"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latin typeface="Cambria Math"/>
                      </a:rPr>
                      <m:t>,</m:t>
                    </m:r>
                    <m:r>
                      <a:rPr lang="cs-CZ" sz="2800" b="1" i="1" smtClean="0">
                        <a:latin typeface="Cambria Math"/>
                      </a:rPr>
                      <m:t>𝟐𝟑</m:t>
                    </m:r>
                    <m:r>
                      <a:rPr lang="cs-CZ" sz="2800" b="1" i="1" smtClean="0">
                        <a:latin typeface="Cambria Math"/>
                      </a:rPr>
                      <m:t>..</m:t>
                    </m:r>
                  </m:oMath>
                </a14:m>
                <a:endParaRPr lang="cs-CZ" sz="2800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sz="2800" b="1" i="1" dirty="0">
                            <a:latin typeface="Cambria Math"/>
                          </a:rPr>
                          <m:t>𝟏</m:t>
                        </m:r>
                        <m:r>
                          <a:rPr lang="cs-CZ" sz="2800" b="1" i="1" dirty="0">
                            <a:latin typeface="Cambria Math"/>
                          </a:rPr>
                          <m:t>+</m:t>
                        </m:r>
                        <m:r>
                          <a:rPr lang="cs-CZ" sz="2800" b="1" i="1" dirty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dirty="0" smtClean="0">
                            <a:latin typeface="Cambria Math"/>
                          </a:rPr>
                          <m:t>𝟏</m:t>
                        </m:r>
                        <m:r>
                          <a:rPr lang="cs-CZ" sz="2800" b="1" i="1" dirty="0" smtClean="0">
                            <a:latin typeface="Cambria Math"/>
                          </a:rPr>
                          <m:t>+</m:t>
                        </m:r>
                        <m:r>
                          <a:rPr lang="cs-CZ" sz="2800" b="1" i="1" dirty="0" smtClean="0">
                            <a:latin typeface="Cambria Math"/>
                          </a:rPr>
                          <m:t>𝟏</m:t>
                        </m:r>
                      </m:e>
                    </m:rad>
                    <m:r>
                      <a:rPr lang="cs-CZ" sz="2800" b="1" i="1" dirty="0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800" b="1" i="1" dirty="0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r>
                      <a:rPr lang="cs-CZ" sz="2800" b="1" i="1" dirty="0" smtClean="0">
                        <a:latin typeface="Cambria Math"/>
                      </a:rPr>
                      <m:t>𝟏</m:t>
                    </m:r>
                    <m:r>
                      <a:rPr lang="cs-CZ" sz="2800" b="1" i="1" dirty="0" smtClean="0">
                        <a:latin typeface="Cambria Math"/>
                      </a:rPr>
                      <m:t>,</m:t>
                    </m:r>
                    <m:r>
                      <a:rPr lang="cs-CZ" sz="2800" b="1" i="1" dirty="0" smtClean="0">
                        <a:latin typeface="Cambria Math"/>
                      </a:rPr>
                      <m:t>𝟒𝟏</m:t>
                    </m:r>
                    <m:r>
                      <a:rPr lang="cs-CZ" sz="2800" b="1" i="1" dirty="0" smtClean="0">
                        <a:latin typeface="Cambria Math"/>
                      </a:rPr>
                      <m:t>..</m:t>
                    </m:r>
                  </m:oMath>
                </a14:m>
                <a:endParaRPr lang="cs-CZ" sz="2800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 dirty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>
                                <a:latin typeface="Cambria Math"/>
                              </a:rPr>
                              <m:t>𝒊</m:t>
                            </m:r>
                          </m:num>
                          <m:den>
                            <m:r>
                              <a:rPr lang="cs-CZ" sz="2800" b="1" i="1" dirty="0">
                                <a:latin typeface="Cambria Math"/>
                              </a:rPr>
                              <m:t>𝟏</m:t>
                            </m:r>
                            <m:r>
                              <a:rPr lang="cs-CZ" sz="2800" b="1" i="1" dirty="0">
                                <a:latin typeface="Cambria Math"/>
                              </a:rPr>
                              <m:t>+</m:t>
                            </m:r>
                            <m:r>
                              <a:rPr lang="cs-CZ" sz="2800" b="1" i="1" dirty="0">
                                <a:latin typeface="Cambria Math"/>
                              </a:rPr>
                              <m:t>𝒊</m:t>
                            </m:r>
                          </m:den>
                        </m:f>
                      </m:e>
                    </m:d>
                    <m:r>
                      <a:rPr lang="cs-CZ" sz="2800" b="1" i="1" dirty="0" smtClean="0">
                        <a:latin typeface="Cambria Math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cs-CZ" sz="2800" b="1" i="1" dirty="0" smtClean="0">
                                <a:latin typeface="Cambria Math"/>
                              </a:rPr>
                              <m:t>.</m:t>
                            </m:r>
                            <m:d>
                              <m:dPr>
                                <m:ctrlPr>
                                  <a:rPr lang="cs-CZ" sz="2800" b="1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cs-CZ" sz="2800" b="1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  <m:r>
                              <a:rPr lang="cs-CZ" sz="2800" b="1" i="1" dirty="0" smtClean="0">
                                <a:latin typeface="Cambria Math"/>
                              </a:rPr>
                              <m:t>.</m:t>
                            </m:r>
                            <m:d>
                              <m:dPr>
                                <m:ctrlPr>
                                  <a:rPr lang="cs-CZ" sz="2800" b="1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𝒊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cs-CZ" sz="2800" b="1" i="1" dirty="0" smtClean="0">
                                <a:latin typeface="Cambria Math"/>
                              </a:rPr>
                              <m:t>𝒊</m:t>
                            </m:r>
                            <m:r>
                              <a:rPr lang="cs-CZ" sz="2800" b="1" i="1" dirty="0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cs-CZ" sz="2800" b="1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𝒊</m:t>
                                </m:r>
                              </m:e>
                              <m:sup>
                                <m:r>
                                  <a:rPr lang="cs-CZ" sz="2800" b="1" i="1" dirty="0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cs-CZ" sz="2800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800" b="1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dirty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 dirty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sz="2800" b="1" i="1" dirty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2800" b="1" i="1" dirty="0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dirty="0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sz="2800" b="1" i="1" dirty="0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sz="28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dirty="0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rad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dirty="0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800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rad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sz="2800" b="1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 dirty="0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sz="2800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2800" b="1" i="1" dirty="0" smtClean="0">
                        <a:latin typeface="Cambria Math"/>
                      </a:rPr>
                      <m:t>=</m:t>
                    </m:r>
                    <m:r>
                      <a:rPr lang="cs-CZ" sz="2800" b="1" i="1" dirty="0" smtClean="0">
                        <a:latin typeface="Cambria Math"/>
                      </a:rPr>
                      <m:t>𝟎</m:t>
                    </m:r>
                    <m:r>
                      <a:rPr lang="cs-CZ" sz="2800" b="1" i="1" dirty="0" smtClean="0">
                        <a:latin typeface="Cambria Math"/>
                      </a:rPr>
                      <m:t>,</m:t>
                    </m:r>
                    <m:r>
                      <a:rPr lang="cs-CZ" sz="2800" b="1" i="1" dirty="0" smtClean="0">
                        <a:latin typeface="Cambria Math"/>
                      </a:rPr>
                      <m:t>𝟕𝟎𝟕</m:t>
                    </m:r>
                    <m:r>
                      <a:rPr lang="cs-CZ" sz="2800" b="1" i="1" dirty="0" smtClean="0">
                        <a:latin typeface="Cambria Math"/>
                      </a:rPr>
                      <m:t>..</m:t>
                    </m:r>
                  </m:oMath>
                </a14:m>
                <a:endParaRPr lang="cs-CZ" sz="2800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18779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Skupina A – řešení příkladu 3: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𝟏𝟖</m:t>
                            </m:r>
                          </m:sup>
                        </m:sSup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/>
                  <a:t>1</a:t>
                </a:r>
              </a:p>
              <a:p>
                <a:r>
                  <a:rPr lang="cs-CZ" b="1" dirty="0" smtClean="0"/>
                  <a:t>Pořadí vzestupně:</a:t>
                </a:r>
              </a:p>
              <a:p>
                <a:r>
                  <a:rPr lang="cs-CZ" b="1" dirty="0" smtClean="0"/>
                  <a:t>3);   4);   2);   1)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4923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Skupina A – řešení příkladu 4: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/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Ano, je komplexní jednotkou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34218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76092"/>
                </a:solidFill>
              </a:rPr>
              <a:t>Děkuji </a:t>
            </a:r>
            <a:r>
              <a:rPr lang="cs-CZ" b="1" smtClean="0">
                <a:solidFill>
                  <a:srgbClr val="376092"/>
                </a:solidFill>
              </a:rPr>
              <a:t>za </a:t>
            </a:r>
            <a:r>
              <a:rPr lang="cs-CZ" b="1" smtClean="0">
                <a:solidFill>
                  <a:srgbClr val="376092"/>
                </a:solidFill>
              </a:rPr>
              <a:t>pozornost</a:t>
            </a:r>
            <a:endParaRPr lang="cs-CZ" b="1" dirty="0" smtClean="0">
              <a:solidFill>
                <a:srgbClr val="376092"/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Autor DUM: Mgr. Jan </a:t>
            </a:r>
            <a:r>
              <a:rPr lang="cs-CZ" b="1" dirty="0" err="1" smtClean="0"/>
              <a:t>Bajnar</a:t>
            </a:r>
            <a:endParaRPr lang="cs-CZ" b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536</Words>
  <Application>Microsoft Office PowerPoint</Application>
  <PresentationFormat>Předvádění na obrazovce (4:3)</PresentationFormat>
  <Paragraphs>55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Komplexní čísla  6</vt:lpstr>
      <vt:lpstr>Komplexní čísla 6</vt:lpstr>
      <vt:lpstr>Komplexní čísla 6</vt:lpstr>
      <vt:lpstr>Komplexní čísla 6</vt:lpstr>
      <vt:lpstr>Komplexní čísla 6</vt:lpstr>
      <vt:lpstr>Komplexní čísla 6</vt:lpstr>
      <vt:lpstr>Komplexní čísla 6</vt:lpstr>
      <vt:lpstr>Komplexní čísla 6</vt:lpstr>
      <vt:lpstr>Děkuji za pozornost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57</cp:revision>
  <cp:lastPrinted>2012-09-16T12:02:18Z</cp:lastPrinted>
  <dcterms:created xsi:type="dcterms:W3CDTF">2011-12-03T14:12:28Z</dcterms:created>
  <dcterms:modified xsi:type="dcterms:W3CDTF">2013-03-31T12:39:52Z</dcterms:modified>
</cp:coreProperties>
</file>