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</p:sldMasterIdLst>
  <p:notesMasterIdLst>
    <p:notesMasterId r:id="rId39"/>
  </p:notesMasterIdLst>
  <p:sldIdLst>
    <p:sldId id="256" r:id="rId2"/>
    <p:sldId id="259" r:id="rId3"/>
    <p:sldId id="323" r:id="rId4"/>
    <p:sldId id="322" r:id="rId5"/>
    <p:sldId id="324" r:id="rId6"/>
    <p:sldId id="321" r:id="rId7"/>
    <p:sldId id="320" r:id="rId8"/>
    <p:sldId id="319" r:id="rId9"/>
    <p:sldId id="318" r:id="rId10"/>
    <p:sldId id="325" r:id="rId11"/>
    <p:sldId id="326" r:id="rId12"/>
    <p:sldId id="317" r:id="rId13"/>
    <p:sldId id="316" r:id="rId14"/>
    <p:sldId id="315" r:id="rId15"/>
    <p:sldId id="314" r:id="rId16"/>
    <p:sldId id="313" r:id="rId17"/>
    <p:sldId id="312" r:id="rId18"/>
    <p:sldId id="311" r:id="rId19"/>
    <p:sldId id="310" r:id="rId20"/>
    <p:sldId id="309" r:id="rId21"/>
    <p:sldId id="308" r:id="rId22"/>
    <p:sldId id="307" r:id="rId23"/>
    <p:sldId id="306" r:id="rId24"/>
    <p:sldId id="305" r:id="rId25"/>
    <p:sldId id="304" r:id="rId26"/>
    <p:sldId id="303" r:id="rId27"/>
    <p:sldId id="302" r:id="rId28"/>
    <p:sldId id="300" r:id="rId29"/>
    <p:sldId id="301" r:id="rId30"/>
    <p:sldId id="299" r:id="rId31"/>
    <p:sldId id="298" r:id="rId32"/>
    <p:sldId id="297" r:id="rId33"/>
    <p:sldId id="327" r:id="rId34"/>
    <p:sldId id="328" r:id="rId35"/>
    <p:sldId id="296" r:id="rId36"/>
    <p:sldId id="295" r:id="rId37"/>
    <p:sldId id="294" r:id="rId3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98870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 i="0" u="none" strike="noStrike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592033" y="365125"/>
            <a:ext cx="8940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 i="0" u="none" strike="noStrike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1" name="Shape 11"/>
          <p:cNvGrpSpPr/>
          <p:nvPr/>
        </p:nvGrpSpPr>
        <p:grpSpPr>
          <a:xfrm>
            <a:off x="169979" y="154004"/>
            <a:ext cx="11848699" cy="6567473"/>
            <a:chOff x="19693" y="-10505"/>
            <a:chExt cx="10298764" cy="7177887"/>
          </a:xfrm>
        </p:grpSpPr>
        <p:sp>
          <p:nvSpPr>
            <p:cNvPr id="12" name="Shape 12"/>
            <p:cNvSpPr/>
            <p:nvPr/>
          </p:nvSpPr>
          <p:spPr>
            <a:xfrm>
              <a:off x="19693" y="-10505"/>
              <a:ext cx="10298764" cy="7177887"/>
            </a:xfrm>
            <a:prstGeom prst="rect">
              <a:avLst/>
            </a:pr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64476" y="154306"/>
              <a:ext cx="10019465" cy="6861545"/>
            </a:xfrm>
            <a:prstGeom prst="rect">
              <a:avLst/>
            </a:prstGeom>
            <a:solidFill>
              <a:srgbClr val="2F5496"/>
            </a:solidFill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302459" y="327811"/>
              <a:ext cx="9741657" cy="6523789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" name="Shape 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750" y="484722"/>
            <a:ext cx="712807" cy="716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889688" y="463549"/>
            <a:ext cx="804247" cy="8194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2209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/>
              <a:t>European Citizenship                      ERASMUS+ "YOGIES" Survey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800"/>
            </a:pPr>
            <a:r>
              <a:rPr lang="en-GB" sz="2800"/>
              <a:t>CZECHIA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5080" y="1321567"/>
            <a:ext cx="10728719" cy="1325700"/>
          </a:xfrm>
        </p:spPr>
        <p:txBody>
          <a:bodyPr/>
          <a:lstStyle/>
          <a:p>
            <a:pPr algn="l"/>
            <a:r>
              <a:rPr lang="en-US" dirty="0" smtClean="0"/>
              <a:t>8. What other values should Europe mainly focus on?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564523"/>
            <a:ext cx="10515600" cy="3612439"/>
          </a:xfrm>
        </p:spPr>
        <p:txBody>
          <a:bodyPr/>
          <a:lstStyle/>
          <a:p>
            <a:pPr>
              <a:buNone/>
            </a:pPr>
            <a:r>
              <a:rPr lang="cs-CZ" b="1" dirty="0" err="1" smtClean="0"/>
              <a:t>Common</a:t>
            </a:r>
            <a:r>
              <a:rPr lang="cs-CZ" b="1" dirty="0" smtClean="0"/>
              <a:t> </a:t>
            </a:r>
            <a:r>
              <a:rPr lang="cs-CZ" b="1" dirty="0" err="1" smtClean="0"/>
              <a:t>responses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peace</a:t>
            </a:r>
            <a:endParaRPr lang="cs-CZ" dirty="0" smtClean="0"/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immigration</a:t>
            </a:r>
            <a:endParaRPr lang="cs-CZ" dirty="0" smtClean="0"/>
          </a:p>
          <a:p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healthcare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83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4571" y="1184932"/>
            <a:ext cx="10862726" cy="1325700"/>
          </a:xfrm>
        </p:spPr>
        <p:txBody>
          <a:bodyPr/>
          <a:lstStyle/>
          <a:p>
            <a:pPr algn="l"/>
            <a:r>
              <a:rPr lang="en-US" dirty="0" smtClean="0"/>
              <a:t>9. In which of the following European countries has the Euro not been introduced yet?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396359"/>
            <a:ext cx="10515600" cy="3780604"/>
          </a:xfrm>
        </p:spPr>
        <p:txBody>
          <a:bodyPr/>
          <a:lstStyle/>
          <a:p>
            <a:r>
              <a:rPr lang="cs-CZ" b="1" dirty="0" smtClean="0"/>
              <a:t>Czechia</a:t>
            </a:r>
            <a:r>
              <a:rPr lang="cs-CZ" dirty="0" smtClean="0"/>
              <a:t> (193)</a:t>
            </a:r>
          </a:p>
          <a:p>
            <a:r>
              <a:rPr lang="cs-CZ" dirty="0" err="1" smtClean="0"/>
              <a:t>Latvia</a:t>
            </a:r>
            <a:r>
              <a:rPr lang="cs-CZ" dirty="0" smtClean="0"/>
              <a:t> (40)</a:t>
            </a:r>
          </a:p>
          <a:p>
            <a:r>
              <a:rPr lang="cs-CZ" dirty="0" err="1" smtClean="0"/>
              <a:t>Lithuania</a:t>
            </a:r>
            <a:r>
              <a:rPr lang="cs-CZ" dirty="0" smtClean="0"/>
              <a:t> (27)</a:t>
            </a:r>
          </a:p>
          <a:p>
            <a:r>
              <a:rPr lang="cs-CZ" dirty="0" err="1" smtClean="0"/>
              <a:t>Ireland</a:t>
            </a:r>
            <a:r>
              <a:rPr lang="cs-CZ" dirty="0" smtClean="0"/>
              <a:t> (24)</a:t>
            </a:r>
          </a:p>
          <a:p>
            <a:endParaRPr lang="cs-CZ" dirty="0" smtClean="0"/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: </a:t>
            </a:r>
            <a:r>
              <a:rPr lang="cs-CZ" dirty="0" err="1" smtClean="0"/>
              <a:t>Poland</a:t>
            </a:r>
            <a:r>
              <a:rPr lang="cs-CZ" dirty="0" smtClean="0"/>
              <a:t>, </a:t>
            </a:r>
            <a:r>
              <a:rPr lang="cs-CZ" dirty="0" err="1" smtClean="0"/>
              <a:t>Sweden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UK, </a:t>
            </a:r>
            <a:r>
              <a:rPr lang="cs-CZ" dirty="0" err="1" smtClean="0"/>
              <a:t>Hungary</a:t>
            </a:r>
            <a:r>
              <a:rPr lang="cs-CZ" dirty="0" smtClean="0"/>
              <a:t>, </a:t>
            </a:r>
            <a:r>
              <a:rPr lang="cs-CZ" dirty="0" err="1" smtClean="0"/>
              <a:t>Denmark</a:t>
            </a:r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785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57" descr="Graf odpovědí Formulářů. Název otázky: 10. Do you believe that the E.U. should continue to accept migrants and refugees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45539" y="1175441"/>
            <a:ext cx="11550713" cy="5252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966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58" descr="Graf odpovědí Formulářů. Název otázky: 11. Select the name of the country where the greatest number of migrants are identified in the so-called hotspots.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380" y="1157334"/>
            <a:ext cx="11568819" cy="52796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585326" y="4842576"/>
            <a:ext cx="1247686" cy="1484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155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59" descr="Graf odpovědí Formulářů. Název otázky: 12. What is one of the procedural languages used in the European Institution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36487" y="1238815"/>
            <a:ext cx="11505445" cy="5180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574814" y="4853087"/>
            <a:ext cx="2178785" cy="1253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78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60" descr="Graf odpovědí Formulářů. Název otázky: 13. When did the Czech Republic join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7433" y="1329350"/>
            <a:ext cx="11541659" cy="48270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459201" y="3970218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30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1" descr="Graf odpovědí Formulářů. Název otázky: 14. When did Croatia join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7434" y="1229763"/>
            <a:ext cx="11523552" cy="4944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511753" y="3886135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57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62" descr="Graf odpovědí Formulářů. Název otázky: 15. In your opinion, what is the main value of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380" y="1275031"/>
            <a:ext cx="11541660" cy="49718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511753" y="4968701"/>
            <a:ext cx="2504606" cy="13795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360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3" descr="Graf odpovědí Formulářů. Název otázky: 16. When will the next European Parliament election take place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380" y="1247870"/>
            <a:ext cx="11541660" cy="48903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511753" y="3886135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54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64" descr="Graf odpovědí Formulářů. Název otázky: 17. What is the name of the place associated with the most recent European Treaty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7434" y="1220708"/>
            <a:ext cx="11532606" cy="50442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396139" y="4737473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93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152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 algn="ctr">
              <a:spcBef>
                <a:spcPts val="0"/>
              </a:spcBef>
              <a:buNone/>
            </a:pPr>
            <a:r>
              <a:rPr lang="en-GB" b="1"/>
              <a:t>Responses</a:t>
            </a:r>
            <a:endParaRPr/>
          </a:p>
          <a:p>
            <a:pPr marL="228600" indent="-228600" algn="ctr">
              <a:buNone/>
            </a:pPr>
            <a:endParaRPr b="1"/>
          </a:p>
          <a:p>
            <a:pPr marL="228600" indent="-228600" algn="ctr">
              <a:buNone/>
            </a:pPr>
            <a:r>
              <a:rPr lang="en-GB" b="1"/>
              <a:t>Students: 212 </a:t>
            </a:r>
            <a:r>
              <a:rPr lang="en-GB"/>
              <a:t>(15 to 20 years old)</a:t>
            </a:r>
            <a:endParaRPr b="1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5" descr="Graf odpovědí Formulářů. Název otázky: 18. How many years ago was the Erasmus+ program launched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380" y="1265977"/>
            <a:ext cx="11541660" cy="49084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427671" y="3959707"/>
            <a:ext cx="4049626" cy="1989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247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66" descr="Graf odpovědí Formulářů. Název otázky: 19. In your opinion, what should be the main European priority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7433" y="1320298"/>
            <a:ext cx="11550713" cy="50171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396138" y="4716452"/>
            <a:ext cx="3955033" cy="1537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45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7" descr="Graf odpovědí Formulářů. Název otázky: 20. Is asylum granted to people who want to settle in another country in search for a higher standard of living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54594" y="1338404"/>
            <a:ext cx="11505446" cy="50623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354097" y="4317059"/>
            <a:ext cx="3828909" cy="990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95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68" descr="Graf odpovědí Formulářů. Název otázky: 21. When did the UK become a member of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45541" y="1419887"/>
            <a:ext cx="11550712" cy="48632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616856" y="4054300"/>
            <a:ext cx="3334923" cy="9065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659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69" descr="Graf odpovědí Formulářů. Název otázky: 22. When did Lithuania become a member of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45541" y="1329352"/>
            <a:ext cx="11532606" cy="49446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522263" y="3980728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08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70" descr="Graf odpovědí Formulářů. Název otázky: 23. When did Turkey apply to accede to the European Economic Community - the predecessor of the European Union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91219" y="1220708"/>
            <a:ext cx="11577873" cy="51529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364608" y="4243487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88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1" descr="Graf odpovědí Formulářů. Název otázky: 24. What was the main reason for the creation of the European Economic Community in 1957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82166" y="1265975"/>
            <a:ext cx="11713675" cy="52434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658897" y="4296039"/>
            <a:ext cx="3723806" cy="9276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11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72" descr="Graf odpovědí Formulářů. Název otázky: 25. Which city is the main seat of the European Parliament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91218" y="1229764"/>
            <a:ext cx="11523553" cy="48722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532772" y="4180425"/>
            <a:ext cx="1485103" cy="1921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95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3" descr="Graf odpovědí Formulářů. Název otázky: 26. Which is the site of the European Court of Justice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91220" y="1365566"/>
            <a:ext cx="11632194" cy="49265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585325" y="4369611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45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74" descr="Graf odpovědí Formulářů. Název otázky: 27. The European Commission has its headquarters in...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41586" y="1213946"/>
            <a:ext cx="11566636" cy="50397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637877" y="4317059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56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50" descr="Graf odpovědí Formulářů. Název otázky: 1. Which one of the following countries entered the E.U. more recently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380" y="1275030"/>
            <a:ext cx="11532606" cy="4971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49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5" descr="Graf odpovědí Formulářů. Název otázky: 28. How many million people live in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57504" y="1140374"/>
            <a:ext cx="11724290" cy="49976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679918" y="4180425"/>
            <a:ext cx="1401019" cy="1369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07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76" descr="Graf odpovědí Formulářů. Název otázky: 29. Do you think that being part of the E.U. is an advantage or a disadvantage for European citizens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5821" y="966953"/>
            <a:ext cx="11466785" cy="53287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301545" y="4075321"/>
            <a:ext cx="3955033" cy="2220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741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7" descr="Graf odpovědí Formulářů. Název otázky: 30. Which one of the following principles is not listed as key point in the Charter of Fundamental Rights of the E.U.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83626" y="1066800"/>
            <a:ext cx="11503574" cy="53234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511753" y="5862080"/>
            <a:ext cx="1247686" cy="45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240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8654" y="1417499"/>
            <a:ext cx="10820684" cy="1325700"/>
          </a:xfrm>
        </p:spPr>
        <p:txBody>
          <a:bodyPr/>
          <a:lstStyle/>
          <a:p>
            <a:pPr algn="l"/>
            <a:r>
              <a:rPr lang="en-US" dirty="0" smtClean="0"/>
              <a:t>31. What do you think are the main advantages of </a:t>
            </a:r>
            <a:r>
              <a:rPr lang="cs-CZ" dirty="0" err="1" smtClean="0"/>
              <a:t>being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the E.U.?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r>
              <a:rPr lang="cs-CZ" dirty="0" err="1" smtClean="0"/>
              <a:t>freedom</a:t>
            </a:r>
            <a:endParaRPr lang="cs-CZ" dirty="0" smtClean="0"/>
          </a:p>
          <a:p>
            <a:r>
              <a:rPr lang="cs-CZ" dirty="0" smtClean="0"/>
              <a:t>money</a:t>
            </a:r>
          </a:p>
          <a:p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endParaRPr lang="cs-CZ" dirty="0" smtClean="0"/>
          </a:p>
          <a:p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755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164" y="1395139"/>
            <a:ext cx="10999360" cy="1325700"/>
          </a:xfrm>
        </p:spPr>
        <p:txBody>
          <a:bodyPr/>
          <a:lstStyle/>
          <a:p>
            <a:pPr algn="l"/>
            <a:r>
              <a:rPr lang="en-US" dirty="0" smtClean="0"/>
              <a:t>32. What do you think are the main disadvantages of belonging to the E.U.?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890345"/>
            <a:ext cx="10515600" cy="3286618"/>
          </a:xfrm>
        </p:spPr>
        <p:txBody>
          <a:bodyPr/>
          <a:lstStyle/>
          <a:p>
            <a:r>
              <a:rPr lang="cs-CZ" dirty="0" err="1" smtClean="0"/>
              <a:t>immigration</a:t>
            </a:r>
            <a:r>
              <a:rPr lang="cs-CZ" dirty="0" smtClean="0"/>
              <a:t> </a:t>
            </a:r>
            <a:r>
              <a:rPr lang="cs-CZ" dirty="0" err="1" smtClean="0"/>
              <a:t>quotas</a:t>
            </a:r>
            <a:endParaRPr lang="cs-CZ" dirty="0" smtClean="0"/>
          </a:p>
          <a:p>
            <a:r>
              <a:rPr lang="cs-CZ" dirty="0" err="1" smtClean="0"/>
              <a:t>legislation</a:t>
            </a:r>
            <a:endParaRPr lang="cs-CZ" dirty="0" smtClean="0"/>
          </a:p>
          <a:p>
            <a:r>
              <a:rPr lang="cs-CZ" dirty="0" smtClean="0"/>
              <a:t>limited </a:t>
            </a:r>
            <a:r>
              <a:rPr lang="cs-CZ" dirty="0" err="1" smtClean="0"/>
              <a:t>sovereignty</a:t>
            </a:r>
            <a:endParaRPr lang="cs-CZ" dirty="0" smtClean="0"/>
          </a:p>
          <a:p>
            <a:r>
              <a:rPr lang="cs-CZ" dirty="0" smtClean="0"/>
              <a:t>Euro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827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78" descr="Graf odpovědí Formulářů. Název otázky: 33. When is &quot;Europe Day&quot; celebrated? 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62607" y="919655"/>
            <a:ext cx="11577145" cy="50922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469711" y="3623377"/>
            <a:ext cx="3849929" cy="257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69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79" descr="Graf odpovědí Formulářů. Název otázky: 34. Which duty - among the ones listed below - cannot presently be clearly identified amongst the key E.U. Citizens’ duties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444938" y="951185"/>
            <a:ext cx="10930759" cy="50764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101848" y="4800535"/>
            <a:ext cx="1737351" cy="1316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3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</a:pPr>
            <a:r>
              <a:rPr lang="en-GB" sz="3200"/>
              <a:t>Thank you for your attention.</a:t>
            </a:r>
            <a:endParaRPr sz="32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51" descr="Graf odpovědí Formulářů. Název otázky: 2. Do you think the E.U. should include more countries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1799" y="1271067"/>
            <a:ext cx="11511079" cy="4912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31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633" y="1280865"/>
            <a:ext cx="10936298" cy="1325700"/>
          </a:xfrm>
        </p:spPr>
        <p:txBody>
          <a:bodyPr/>
          <a:lstStyle/>
          <a:p>
            <a:pPr algn="l"/>
            <a:r>
              <a:rPr lang="cs-CZ" dirty="0" smtClean="0"/>
              <a:t>3. </a:t>
            </a:r>
            <a:r>
              <a:rPr lang="en-US" dirty="0" smtClean="0"/>
              <a:t>Select the name of the countries that were among the very first E.U. founding countries.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606565"/>
            <a:ext cx="10515600" cy="3570397"/>
          </a:xfrm>
        </p:spPr>
        <p:txBody>
          <a:bodyPr/>
          <a:lstStyle/>
          <a:p>
            <a:r>
              <a:rPr lang="cs-CZ" dirty="0" smtClean="0"/>
              <a:t>France (174)</a:t>
            </a:r>
          </a:p>
          <a:p>
            <a:r>
              <a:rPr lang="cs-CZ" dirty="0" smtClean="0"/>
              <a:t>Italy (96)</a:t>
            </a:r>
          </a:p>
          <a:p>
            <a:r>
              <a:rPr lang="cs-CZ" dirty="0" err="1" smtClean="0"/>
              <a:t>Luxembourg</a:t>
            </a:r>
            <a:r>
              <a:rPr lang="cs-CZ" dirty="0" smtClean="0"/>
              <a:t> (93)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UK (86)</a:t>
            </a:r>
          </a:p>
          <a:p>
            <a:endParaRPr lang="cs-CZ" dirty="0" smtClean="0"/>
          </a:p>
          <a:p>
            <a:r>
              <a:rPr lang="cs-CZ" dirty="0" smtClean="0"/>
              <a:t>Many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Netherlands</a:t>
            </a:r>
            <a:r>
              <a:rPr lang="cs-CZ" dirty="0" smtClean="0"/>
              <a:t>, </a:t>
            </a:r>
            <a:r>
              <a:rPr lang="cs-CZ" dirty="0" err="1" smtClean="0"/>
              <a:t>Belgium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(</a:t>
            </a:r>
            <a:r>
              <a:rPr lang="cs-CZ" dirty="0" err="1" smtClean="0"/>
              <a:t>correct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145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53" descr="Graf odpovědí Formulářů. Název otázky: 4. How many stars are there in the E.U. flag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7434" y="1256923"/>
            <a:ext cx="11559766" cy="47998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11753" y="3886135"/>
            <a:ext cx="1247686" cy="905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06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54" descr="Graf odpovědí Formulářů. Název otázky: 5. When did the Berlin wall fall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36487" y="1311244"/>
            <a:ext cx="11541660" cy="47545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532773" y="4190935"/>
            <a:ext cx="1247686" cy="1379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555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55" descr="Graf odpovědí Formulářů. Název otázky: 6. How many levels are there in the CEFR (Common European Framework for Languages)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36485" y="949207"/>
            <a:ext cx="11568821" cy="51529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658898" y="4243488"/>
            <a:ext cx="1247686" cy="1348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93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56" descr="Graf odpovědí Formulářů. Název otázky: 7. In your opinion, what is the value Europe should mainly focus on?. Počet odpovědí: 212 odpovědí."/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24518" y="1096044"/>
            <a:ext cx="11487339" cy="47907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7574815" y="4621859"/>
            <a:ext cx="1247686" cy="1390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387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190</Words>
  <Application>Microsoft Office PowerPoint</Application>
  <PresentationFormat>Širokoúhlá obrazovka</PresentationFormat>
  <Paragraphs>37</Paragraphs>
  <Slides>37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Office</vt:lpstr>
      <vt:lpstr>European Citizenship                      ERASMUS+ "YOGIES" Survey</vt:lpstr>
      <vt:lpstr>Prezentace aplikace PowerPoint</vt:lpstr>
      <vt:lpstr>Prezentace aplikace PowerPoint</vt:lpstr>
      <vt:lpstr>Prezentace aplikace PowerPoint</vt:lpstr>
      <vt:lpstr>3. Select the name of the countries that were among the very first E.U. founding countries.</vt:lpstr>
      <vt:lpstr>Prezentace aplikace PowerPoint</vt:lpstr>
      <vt:lpstr>Prezentace aplikace PowerPoint</vt:lpstr>
      <vt:lpstr>Prezentace aplikace PowerPoint</vt:lpstr>
      <vt:lpstr>Prezentace aplikace PowerPoint</vt:lpstr>
      <vt:lpstr>8. What other values should Europe mainly focus on?</vt:lpstr>
      <vt:lpstr>9. In which of the following European countries has the Euro not been introduced yet?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31. What do you think are the main advantages of being part of the E.U.?</vt:lpstr>
      <vt:lpstr>32. What do you think are the main disadvantages of belonging to the E.U.?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Citizenship                      ERASMUS+ "YOGIES" Survey</dc:title>
  <dc:creator>Iva</dc:creator>
  <cp:lastModifiedBy>Iva</cp:lastModifiedBy>
  <cp:revision>9</cp:revision>
  <dcterms:modified xsi:type="dcterms:W3CDTF">2018-03-02T04:19:40Z</dcterms:modified>
</cp:coreProperties>
</file>