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23"/>
  </p:notesMasterIdLst>
  <p:sldIdLst>
    <p:sldId id="256" r:id="rId3"/>
    <p:sldId id="257" r:id="rId4"/>
    <p:sldId id="273" r:id="rId5"/>
    <p:sldId id="258" r:id="rId6"/>
    <p:sldId id="259" r:id="rId7"/>
    <p:sldId id="260" r:id="rId8"/>
    <p:sldId id="274" r:id="rId9"/>
    <p:sldId id="261" r:id="rId10"/>
    <p:sldId id="269" r:id="rId11"/>
    <p:sldId id="270" r:id="rId12"/>
    <p:sldId id="263" r:id="rId13"/>
    <p:sldId id="264" r:id="rId14"/>
    <p:sldId id="275" r:id="rId15"/>
    <p:sldId id="276" r:id="rId16"/>
    <p:sldId id="277" r:id="rId17"/>
    <p:sldId id="262" r:id="rId18"/>
    <p:sldId id="265" r:id="rId19"/>
    <p:sldId id="266" r:id="rId20"/>
    <p:sldId id="267" r:id="rId21"/>
    <p:sldId id="271" r:id="rId22"/>
  </p:sldIdLst>
  <p:sldSz cx="12192000" cy="6858000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594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cs-CZ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BF33BAC0-A67E-4B68-B97A-FDDD7B17D52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17409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367019-F985-4B8E-BB7B-00C1745586C3}" type="slidenum">
              <a:rPr lang="cs-CZ"/>
              <a:pPr/>
              <a:t>1</a:t>
            </a:fld>
            <a:endParaRPr lang="cs-CZ"/>
          </a:p>
        </p:txBody>
      </p:sp>
      <p:sp>
        <p:nvSpPr>
          <p:cNvPr id="112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836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BC6602-A53D-4020-A846-ABCF18DBAED6}" type="slidenum">
              <a:rPr lang="cs-CZ"/>
              <a:pPr/>
              <a:t>2</a:t>
            </a:fld>
            <a:endParaRPr lang="cs-CZ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1721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755968" y="5078611"/>
            <a:ext cx="6047739" cy="4811316"/>
          </a:xfrm>
          <a:prstGeom prst="rect">
            <a:avLst/>
          </a:prstGeom>
          <a:noFill/>
          <a:ln>
            <a:noFill/>
          </a:ln>
        </p:spPr>
        <p:txBody>
          <a:bodyPr lIns="104270" tIns="104270" rIns="104270" bIns="104270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968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E3D7A8-A093-4CD1-912B-5C7B5C51787E}" type="slidenum">
              <a:rPr lang="cs-CZ"/>
              <a:pPr/>
              <a:t>4</a:t>
            </a:fld>
            <a:endParaRPr lang="cs-CZ"/>
          </a:p>
        </p:txBody>
      </p:sp>
      <p:sp>
        <p:nvSpPr>
          <p:cNvPr id="13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330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A51AAD-6621-4988-A324-852F8E89C64C}" type="slidenum">
              <a:rPr lang="cs-CZ"/>
              <a:pPr/>
              <a:t>5</a:t>
            </a:fld>
            <a:endParaRPr lang="cs-CZ"/>
          </a:p>
        </p:txBody>
      </p:sp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2115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B4EBC5-6046-4CE7-B8C6-26799DDB786C}" type="slidenum">
              <a:rPr lang="cs-CZ"/>
              <a:pPr/>
              <a:t>6</a:t>
            </a:fld>
            <a:endParaRPr lang="cs-CZ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9147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D4057BF-1E2C-4AB4-8915-FE926B689322}" type="slidenum">
              <a:rPr lang="cs-CZ"/>
              <a:pPr/>
              <a:t>8</a:t>
            </a:fld>
            <a:endParaRPr lang="cs-CZ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296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732FD3-36F9-445A-B347-E94D5D896095}" type="slidenum">
              <a:rPr lang="cs-CZ"/>
              <a:pPr/>
              <a:t>16</a:t>
            </a:fld>
            <a:endParaRPr lang="cs-CZ"/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864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9198FF6-BE87-4FD4-9E1E-1D72F1EFB8B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1813141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E8AADCF-F644-4A63-BE14-7B97104FDA4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9757217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1122363"/>
            <a:ext cx="2741613" cy="500697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122363"/>
            <a:ext cx="8077200" cy="50069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68CC85F-303B-4AE9-B9C8-AE8499EEFD9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2195340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2413" cy="238601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838200" y="6356350"/>
            <a:ext cx="2741613" cy="363538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1"/>
          </p:nvPr>
        </p:nvSpPr>
        <p:spPr>
          <a:xfrm>
            <a:off x="8610600" y="6356350"/>
            <a:ext cx="2741613" cy="363538"/>
          </a:xfrm>
        </p:spPr>
        <p:txBody>
          <a:bodyPr/>
          <a:lstStyle>
            <a:lvl1pPr>
              <a:defRPr/>
            </a:lvl1pPr>
          </a:lstStyle>
          <a:p>
            <a:fld id="{E48DA6CD-8D00-40D2-8273-8AB8428CD8A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5569490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B1D23D0-81C9-42FE-B887-693CCFEB1EA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2437652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F938DBB-F6B4-47A5-BE2E-21953D0B5DE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9950569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F6F9356-BB91-41B4-967B-5E67EF16B5F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565997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BA73065-2F5C-4062-9C23-605B09E52E1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816357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DB0707F-FCDA-494F-A9BC-09E245D7802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9174702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D4CB23D-1ECD-4A88-957B-971967A90AA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393398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0898DB-01B1-41F4-97B3-F439A80E4BD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064228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189A882-462D-4847-89FE-A57891FD2E1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2825407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4993809-5256-4299-B957-F77098B2EE1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4897364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38E67F1-B1A4-47D0-9BE8-556C88A20B3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3865171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592B9C7-ED40-41D7-853D-E21AACE5FDF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30177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85628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85628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8992999-383E-45FD-A42A-52E90188BAC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8030217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A1B97C5-7AF5-4A8B-BB60-EC00EED4DE0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787976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88A9663-56D9-48C6-BB7D-DAC41F6DF4D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45535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717EFE-A8CB-4E3B-9ADD-EAB4AFCC1CD1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8326972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7EADED4-80C2-48D6-A8E8-8D9A9D2FB55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4714884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D01FC2F-7488-481B-8C17-26F9DBC2272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11123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AF112EF-18B1-4D80-9110-85907DFEE83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1835672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68BEE6B-D07A-4505-9A43-DF82E6A7165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2268398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70000" contrast="-7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122363"/>
            <a:ext cx="9142413" cy="238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Klepněte pro úpravu formátu titulního textuKliknutím lze upravit styl.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fld id="{688A5E2C-DA28-4941-8F6A-79588DBA207B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Klepněte pro úpravu formátu textu osnovy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 osnovy</a:t>
            </a:r>
          </a:p>
          <a:p>
            <a:pPr lvl="4"/>
            <a:r>
              <a:rPr lang="cs-CZ" smtClean="0"/>
              <a:t>Pátá úroveň osnovy</a:t>
            </a:r>
          </a:p>
          <a:p>
            <a:pPr lvl="4"/>
            <a:r>
              <a:rPr lang="cs-CZ" smtClean="0"/>
              <a:t>Šestá úroveň</a:t>
            </a:r>
          </a:p>
          <a:p>
            <a:pPr lvl="4"/>
            <a:r>
              <a:rPr lang="cs-CZ" smtClean="0"/>
              <a:t>Sedmá úroveň</a:t>
            </a:r>
          </a:p>
          <a:p>
            <a:pPr lvl="4"/>
            <a:r>
              <a:rPr lang="cs-CZ" smtClean="0"/>
              <a:t>Osmá úroveň textu</a:t>
            </a:r>
          </a:p>
          <a:p>
            <a:pPr lvl="4"/>
            <a:r>
              <a:rPr lang="cs-CZ" smtClean="0"/>
              <a:t>Devátá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ransition spd="slow">
    <p:cover/>
  </p:transition>
  <p:hf sldNum="0" hdr="0" ftr="0"/>
  <p:txStyles>
    <p:titleStyle>
      <a:lvl1pPr algn="l" defTabSz="449263" rtl="0" eaLnBrk="1" fontAlgn="base" hangingPunct="1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eaLnBrk="1" fontAlgn="base" hangingPunct="1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2pPr>
      <a:lvl3pPr marL="1143000" indent="-228600" algn="l" defTabSz="449263" rtl="0" eaLnBrk="1" fontAlgn="base" hangingPunct="1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3pPr>
      <a:lvl4pPr marL="1600200" indent="-228600" algn="l" defTabSz="449263" rtl="0" eaLnBrk="1" fontAlgn="base" hangingPunct="1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4pPr>
      <a:lvl5pPr marL="2057400" indent="-228600" algn="l" defTabSz="449263" rtl="0" eaLnBrk="1" fontAlgn="base" hangingPunct="1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5pPr>
      <a:lvl6pPr marL="2514600" indent="-228600" algn="l" defTabSz="449263" rtl="0" eaLnBrk="1" fontAlgn="base" hangingPunct="1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6pPr>
      <a:lvl7pPr marL="2971800" indent="-228600" algn="l" defTabSz="449263" rtl="0" eaLnBrk="1" fontAlgn="base" hangingPunct="1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7pPr>
      <a:lvl8pPr marL="3429000" indent="-228600" algn="l" defTabSz="449263" rtl="0" eaLnBrk="1" fontAlgn="base" hangingPunct="1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8pPr>
      <a:lvl9pPr marL="3886200" indent="-228600" algn="l" defTabSz="449263" rtl="0" eaLnBrk="1" fontAlgn="base" hangingPunct="1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9pPr>
    </p:titleStyle>
    <p:bodyStyle>
      <a:lvl1pPr marL="342900" indent="-342900" algn="l" defTabSz="449263" rtl="0" eaLnBrk="1" fontAlgn="base" hangingPunct="1">
        <a:lnSpc>
          <a:spcPct val="9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lnSpc>
          <a:spcPct val="9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lnSpc>
          <a:spcPct val="9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lnSpc>
          <a:spcPct val="9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lnSpc>
          <a:spcPct val="9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lnSpc>
          <a:spcPct val="9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lnSpc>
          <a:spcPct val="9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lnSpc>
          <a:spcPct val="9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70000" contrast="-7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cs-CZ"/>
              <a:t>12.11.2017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fld id="{12224720-FBA6-4A17-AB1B-90578F5672E5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Klepněte pro úpravu formátu titulního textu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Klepněte pro úpravu formátu textu osnovy</a:t>
            </a:r>
          </a:p>
          <a:p>
            <a:pPr lvl="1"/>
            <a:r>
              <a:rPr lang="en-GB" smtClean="0"/>
              <a:t>Druhá úroveň</a:t>
            </a:r>
          </a:p>
          <a:p>
            <a:pPr lvl="2"/>
            <a:r>
              <a:rPr lang="en-GB" smtClean="0"/>
              <a:t>Třetí úroveň</a:t>
            </a:r>
          </a:p>
          <a:p>
            <a:pPr lvl="3"/>
            <a:r>
              <a:rPr lang="en-GB" smtClean="0"/>
              <a:t>Čtvrtá úroveň osnovy</a:t>
            </a:r>
          </a:p>
          <a:p>
            <a:pPr lvl="4"/>
            <a:r>
              <a:rPr lang="en-GB" smtClean="0"/>
              <a:t>Pátá úroveň osnovy</a:t>
            </a:r>
          </a:p>
          <a:p>
            <a:pPr lvl="4"/>
            <a:r>
              <a:rPr lang="en-GB" smtClean="0"/>
              <a:t>Šestá úroveň</a:t>
            </a:r>
          </a:p>
          <a:p>
            <a:pPr lvl="4"/>
            <a:r>
              <a:rPr lang="en-GB" smtClean="0"/>
              <a:t>Sedmá úroveň</a:t>
            </a:r>
          </a:p>
          <a:p>
            <a:pPr lvl="4"/>
            <a:r>
              <a:rPr lang="en-GB" smtClean="0"/>
              <a:t>Osmá úroveň textu</a:t>
            </a:r>
          </a:p>
          <a:p>
            <a:pPr lvl="4"/>
            <a:r>
              <a:rPr lang="en-GB" smtClean="0"/>
              <a:t>Devátá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hf sldNum="0" hdr="0" ftr="0"/>
  <p:txStyles>
    <p:titleStyle>
      <a:lvl1pPr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2pPr>
      <a:lvl3pPr marL="11430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3pPr>
      <a:lvl4pPr marL="16002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4pPr>
      <a:lvl5pPr marL="20574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5pPr>
      <a:lvl6pPr marL="25146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6pPr>
      <a:lvl7pPr marL="29718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7pPr>
      <a:lvl8pPr marL="34290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8pPr>
      <a:lvl9pPr marL="3886200" indent="-228600" algn="l" defTabSz="449263" rtl="0" fontAlgn="base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9pPr>
    </p:titleStyle>
    <p:bodyStyle>
      <a:lvl1pPr marL="342900" indent="-342900" algn="l" defTabSz="449263" rtl="0" fontAlgn="base">
        <a:lnSpc>
          <a:spcPct val="9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9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>
        <a:lnSpc>
          <a:spcPct val="9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>
        <a:lnSpc>
          <a:spcPct val="9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>
        <a:lnSpc>
          <a:spcPct val="9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9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9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9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9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122363"/>
            <a:ext cx="9144000" cy="2387600"/>
          </a:xfrm>
          <a:ln/>
        </p:spPr>
        <p:txBody>
          <a:bodyPr anchor="t"/>
          <a:lstStyle/>
          <a:p>
            <a:pPr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ln/>
        </p:spPr>
        <p:txBody>
          <a:bodyPr lIns="90000" tIns="45000" rIns="90000" bIns="45000"/>
          <a:lstStyle/>
          <a:p>
            <a:pPr marL="0" indent="0" algn="ctr">
              <a:lnSpc>
                <a:spcPct val="10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sz="3200">
              <a:latin typeface="Arial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0"/>
            <a:ext cx="122886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751263" y="152400"/>
            <a:ext cx="8439150" cy="313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sz="6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The</a:t>
            </a:r>
            <a:r>
              <a:rPr lang="cs-CZ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 Czech Republic 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cs-CZ" sz="6000" b="1" dirty="0">
              <a:solidFill>
                <a:srgbClr val="000000"/>
              </a:solidFill>
              <a:latin typeface="Calibri" charset="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cs-CZ" sz="4000" b="1" dirty="0">
                <a:solidFill>
                  <a:srgbClr val="000000"/>
                </a:solidFill>
                <a:latin typeface="Calibri" charset="0"/>
              </a:rPr>
              <a:t>                     (Česká </a:t>
            </a:r>
            <a:r>
              <a:rPr lang="cs-CZ" sz="4000" b="1" dirty="0" smtClean="0">
                <a:solidFill>
                  <a:srgbClr val="000000"/>
                </a:solidFill>
                <a:latin typeface="Calibri" charset="0"/>
              </a:rPr>
              <a:t>republika</a:t>
            </a:r>
            <a:r>
              <a:rPr lang="cs-CZ" sz="4000" b="1" dirty="0">
                <a:solidFill>
                  <a:srgbClr val="000000"/>
                </a:solidFill>
                <a:latin typeface="Calibri" charset="0"/>
              </a:rPr>
              <a:t>)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cs-CZ" sz="4000" b="1" dirty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91344" y="116632"/>
            <a:ext cx="1826141" cy="607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u="sng" dirty="0" err="1" smtClean="0">
                <a:latin typeface="Arial Black" pitchFamily="34" charset="0"/>
              </a:rPr>
              <a:t>Spirits</a:t>
            </a:r>
            <a:endParaRPr lang="cs-CZ" sz="3600" u="sng" dirty="0">
              <a:latin typeface="Arial Black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74379" y="1415615"/>
            <a:ext cx="2172774" cy="435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400" i="1" dirty="0" smtClean="0">
                <a:solidFill>
                  <a:srgbClr val="C00000"/>
                </a:solidFill>
                <a:latin typeface="Arial Black" pitchFamily="34" charset="0"/>
              </a:rPr>
              <a:t>Becherovka</a:t>
            </a:r>
            <a:endParaRPr lang="cs-CZ" sz="24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348880"/>
            <a:ext cx="1762781" cy="438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5159896" y="729885"/>
            <a:ext cx="1282723" cy="435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400" b="1" i="1" dirty="0" smtClean="0">
                <a:solidFill>
                  <a:srgbClr val="C00000"/>
                </a:solidFill>
                <a:latin typeface="Arial Black" pitchFamily="34" charset="0"/>
              </a:rPr>
              <a:t>Fernet</a:t>
            </a:r>
            <a:endParaRPr lang="cs-CZ" sz="2400" b="1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1628800"/>
            <a:ext cx="2619974" cy="483166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9488854" y="787999"/>
            <a:ext cx="1687450" cy="435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400" b="1" i="1" dirty="0" smtClean="0">
                <a:solidFill>
                  <a:srgbClr val="C00000"/>
                </a:solidFill>
                <a:latin typeface="Arial Black" pitchFamily="34" charset="0"/>
              </a:rPr>
              <a:t>Slivovice</a:t>
            </a:r>
            <a:endParaRPr lang="cs-CZ" sz="2400" b="1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112" y="1513254"/>
            <a:ext cx="1551639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039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367808" y="116632"/>
            <a:ext cx="2736304" cy="5502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3200" b="1" dirty="0" err="1" smtClean="0"/>
              <a:t>Famous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People</a:t>
            </a:r>
            <a:endParaRPr lang="cs-CZ" sz="32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129747" y="231086"/>
            <a:ext cx="3025187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u="sng" dirty="0" smtClean="0"/>
              <a:t>Martina </a:t>
            </a:r>
            <a:r>
              <a:rPr lang="cs-CZ" sz="2400" b="1" u="sng" dirty="0" err="1" smtClean="0"/>
              <a:t>Navratilova</a:t>
            </a:r>
            <a:endParaRPr lang="cs-CZ" sz="2400" b="1" u="sng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8" y="836712"/>
            <a:ext cx="3384376" cy="4876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ovéPole 6"/>
          <p:cNvSpPr txBox="1"/>
          <p:nvPr/>
        </p:nvSpPr>
        <p:spPr>
          <a:xfrm>
            <a:off x="9192344" y="173858"/>
            <a:ext cx="1622560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u="sng" dirty="0" smtClean="0"/>
              <a:t>Petr Cech</a:t>
            </a:r>
            <a:endParaRPr lang="cs-CZ" sz="2400" b="1" u="sng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1" r="25198"/>
          <a:stretch/>
        </p:blipFill>
        <p:spPr>
          <a:xfrm>
            <a:off x="7536160" y="889642"/>
            <a:ext cx="4484915" cy="503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ovéPole 1"/>
          <p:cNvSpPr txBox="1"/>
          <p:nvPr/>
        </p:nvSpPr>
        <p:spPr>
          <a:xfrm>
            <a:off x="4223792" y="1482743"/>
            <a:ext cx="2050561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u="sng" dirty="0" smtClean="0"/>
              <a:t>Jaromír Jágr</a:t>
            </a:r>
            <a:endParaRPr lang="cs-CZ" sz="2400" b="1" u="sng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65" y="2276872"/>
            <a:ext cx="3701877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98069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901832" y="181337"/>
            <a:ext cx="1749197" cy="6075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cs-CZ" sz="3600" b="1" dirty="0"/>
              <a:t>Prague</a:t>
            </a:r>
            <a:endParaRPr lang="cs-CZ" sz="3600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3230" y="1196752"/>
            <a:ext cx="5969000" cy="130139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49263" rtl="0" eaLnBrk="1" fontAlgn="base" hangingPunct="1">
              <a:lnSpc>
                <a:spcPct val="92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lnSpc>
                <a:spcPct val="92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lnSpc>
                <a:spcPct val="92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lnSpc>
                <a:spcPct val="92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cs-CZ" sz="2200" b="1" dirty="0"/>
              <a:t>T</a:t>
            </a:r>
            <a:r>
              <a:rPr lang="en-US" sz="2200" b="1" dirty="0" smtClean="0"/>
              <a:t>he capital and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the</a:t>
            </a:r>
            <a:r>
              <a:rPr lang="en-US" sz="2200" b="1" dirty="0" smtClean="0"/>
              <a:t> largest city in the Czech </a:t>
            </a:r>
            <a:r>
              <a:rPr lang="en-US" sz="2200" b="1" dirty="0" err="1" smtClean="0"/>
              <a:t>Republi</a:t>
            </a:r>
            <a:r>
              <a:rPr lang="cs-CZ" sz="2200" b="1" dirty="0" smtClean="0"/>
              <a:t>c</a:t>
            </a:r>
          </a:p>
          <a:p>
            <a:pPr>
              <a:buFont typeface="Arial" pitchFamily="34" charset="0"/>
              <a:buChar char="•"/>
            </a:pPr>
            <a:r>
              <a:rPr lang="cs-CZ" sz="2200" b="1" dirty="0" err="1"/>
              <a:t>P</a:t>
            </a:r>
            <a:r>
              <a:rPr lang="cs-CZ" sz="2200" b="1" dirty="0" err="1" smtClean="0"/>
              <a:t>opulation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of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about</a:t>
            </a:r>
            <a:r>
              <a:rPr lang="cs-CZ" sz="2200" b="1" dirty="0" smtClean="0"/>
              <a:t> 2.2 </a:t>
            </a:r>
            <a:r>
              <a:rPr lang="cs-CZ" sz="2200" b="1" dirty="0" err="1" smtClean="0"/>
              <a:t>million</a:t>
            </a:r>
            <a:endParaRPr lang="cs-CZ" sz="2200" b="1" dirty="0" smtClean="0"/>
          </a:p>
          <a:p>
            <a:pPr>
              <a:buFont typeface="Arial" pitchFamily="34" charset="0"/>
              <a:buChar char="•"/>
            </a:pPr>
            <a:r>
              <a:rPr lang="cs-CZ" sz="2200" b="1" dirty="0" smtClean="0"/>
              <a:t>At least 7 </a:t>
            </a:r>
            <a:r>
              <a:rPr lang="cs-CZ" sz="2200" b="1" dirty="0" err="1" smtClean="0"/>
              <a:t>million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tourists</a:t>
            </a:r>
            <a:r>
              <a:rPr lang="cs-CZ" sz="2200" b="1" dirty="0" smtClean="0"/>
              <a:t> visit Prague </a:t>
            </a:r>
            <a:r>
              <a:rPr lang="cs-CZ" sz="2200" b="1" dirty="0" err="1" smtClean="0"/>
              <a:t>every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year</a:t>
            </a:r>
            <a:endParaRPr lang="cs-CZ" sz="2200" b="1" dirty="0" smtClean="0"/>
          </a:p>
          <a:p>
            <a:endParaRPr lang="cs-CZ" sz="20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264186"/>
            <a:ext cx="4222035" cy="3166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Výsledek obrázku pro karluv mo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574" y="3717032"/>
            <a:ext cx="7702793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348880"/>
            <a:ext cx="2667597" cy="4288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86557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151784" y="116632"/>
            <a:ext cx="3320845" cy="6075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3600" b="1" dirty="0" err="1" smtClean="0"/>
              <a:t>Interesting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Facts</a:t>
            </a:r>
            <a:endParaRPr lang="cs-CZ" sz="36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35360" y="1062808"/>
            <a:ext cx="1150186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dirty="0" smtClean="0"/>
              <a:t> </a:t>
            </a:r>
            <a:r>
              <a:rPr lang="cs-CZ" b="1" dirty="0" err="1" smtClean="0"/>
              <a:t>The</a:t>
            </a:r>
            <a:r>
              <a:rPr lang="cs-CZ" b="1" dirty="0" smtClean="0"/>
              <a:t> Prague </a:t>
            </a:r>
            <a:r>
              <a:rPr lang="cs-CZ" b="1" dirty="0" err="1" smtClean="0"/>
              <a:t>castle</a:t>
            </a:r>
            <a:r>
              <a:rPr lang="cs-CZ" b="1" dirty="0" smtClean="0"/>
              <a:t> </a:t>
            </a:r>
            <a:r>
              <a:rPr lang="cs-CZ" b="1" dirty="0" err="1" smtClean="0"/>
              <a:t>is</a:t>
            </a:r>
            <a:r>
              <a:rPr lang="cs-CZ" b="1" dirty="0" smtClean="0"/>
              <a:t> </a:t>
            </a:r>
            <a:r>
              <a:rPr lang="cs-CZ" b="1" dirty="0" err="1" smtClean="0"/>
              <a:t>listed</a:t>
            </a:r>
            <a:r>
              <a:rPr lang="cs-CZ" b="1" dirty="0" smtClean="0"/>
              <a:t> in </a:t>
            </a:r>
            <a:r>
              <a:rPr lang="cs-CZ" b="1" dirty="0" err="1" smtClean="0"/>
              <a:t>the</a:t>
            </a:r>
            <a:r>
              <a:rPr lang="cs-CZ" b="1" dirty="0" smtClean="0"/>
              <a:t> Guiness </a:t>
            </a:r>
            <a:r>
              <a:rPr lang="cs-CZ" b="1" dirty="0" err="1"/>
              <a:t>B</a:t>
            </a:r>
            <a:r>
              <a:rPr lang="cs-CZ" b="1" dirty="0" err="1" smtClean="0"/>
              <a:t>ook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Records</a:t>
            </a:r>
            <a:r>
              <a:rPr lang="cs-CZ" b="1" dirty="0" smtClean="0"/>
              <a:t> as </a:t>
            </a:r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largest</a:t>
            </a:r>
            <a:r>
              <a:rPr lang="cs-CZ" b="1" dirty="0" smtClean="0"/>
              <a:t> </a:t>
            </a:r>
            <a:r>
              <a:rPr lang="cs-CZ" b="1" dirty="0" err="1" smtClean="0"/>
              <a:t>ancient</a:t>
            </a:r>
            <a:r>
              <a:rPr lang="cs-CZ" b="1" dirty="0" smtClean="0"/>
              <a:t> </a:t>
            </a:r>
            <a:r>
              <a:rPr lang="cs-CZ" b="1" dirty="0" err="1" smtClean="0"/>
              <a:t>castle</a:t>
            </a:r>
            <a:r>
              <a:rPr lang="cs-CZ" b="1" dirty="0" smtClean="0"/>
              <a:t> in </a:t>
            </a:r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world</a:t>
            </a:r>
            <a:endParaRPr lang="cs-CZ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3" y="1772816"/>
            <a:ext cx="5577393" cy="472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2018995"/>
            <a:ext cx="6124631" cy="4075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3964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207568" y="332656"/>
            <a:ext cx="6936514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b="1" dirty="0" err="1" smtClean="0"/>
              <a:t>The</a:t>
            </a:r>
            <a:r>
              <a:rPr lang="cs-CZ" b="1" dirty="0" smtClean="0"/>
              <a:t> most </a:t>
            </a:r>
            <a:r>
              <a:rPr lang="cs-CZ" b="1" dirty="0" err="1" smtClean="0"/>
              <a:t>popular</a:t>
            </a:r>
            <a:r>
              <a:rPr lang="cs-CZ" b="1" dirty="0" smtClean="0"/>
              <a:t> sport in </a:t>
            </a:r>
            <a:r>
              <a:rPr lang="cs-CZ" b="1" dirty="0" err="1" smtClean="0"/>
              <a:t>the</a:t>
            </a:r>
            <a:r>
              <a:rPr lang="cs-CZ" b="1" dirty="0" smtClean="0"/>
              <a:t> Czech </a:t>
            </a:r>
            <a:r>
              <a:rPr lang="cs-CZ" b="1" dirty="0" err="1" smtClean="0"/>
              <a:t>republic</a:t>
            </a:r>
            <a:r>
              <a:rPr lang="cs-CZ" b="1" dirty="0" smtClean="0"/>
              <a:t> </a:t>
            </a:r>
            <a:r>
              <a:rPr lang="cs-CZ" b="1" dirty="0" err="1" smtClean="0"/>
              <a:t>is</a:t>
            </a:r>
            <a:r>
              <a:rPr lang="cs-CZ" b="1" dirty="0" smtClean="0"/>
              <a:t> </a:t>
            </a:r>
            <a:r>
              <a:rPr lang="cs-CZ" b="1" dirty="0" err="1" smtClean="0"/>
              <a:t>Ice</a:t>
            </a:r>
            <a:r>
              <a:rPr lang="cs-CZ" b="1" dirty="0" smtClean="0"/>
              <a:t> </a:t>
            </a:r>
            <a:r>
              <a:rPr lang="cs-CZ" b="1" dirty="0" err="1" smtClean="0"/>
              <a:t>hockey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18" y="1484784"/>
            <a:ext cx="10058400" cy="514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57941" y="739278"/>
            <a:ext cx="214962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u="sng" dirty="0" smtClean="0">
                <a:solidFill>
                  <a:srgbClr val="FF0000"/>
                </a:solidFill>
                <a:latin typeface="Arial Black" pitchFamily="34" charset="0"/>
              </a:rPr>
              <a:t>JAROMÍR JÁGR</a:t>
            </a:r>
            <a:endParaRPr lang="cs-CZ" b="1" i="1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Šipka doprava 5"/>
          <p:cNvSpPr/>
          <p:nvPr/>
        </p:nvSpPr>
        <p:spPr bwMode="auto">
          <a:xfrm rot="2880000">
            <a:off x="960257" y="1923750"/>
            <a:ext cx="2718362" cy="576064"/>
          </a:xfrm>
          <a:prstGeom prst="right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87013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79376" y="188640"/>
            <a:ext cx="11280576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dirty="0" smtClean="0"/>
              <a:t> </a:t>
            </a:r>
            <a:r>
              <a:rPr lang="en-US" b="1" dirty="0"/>
              <a:t>The polka is originally a Czech dance and genre of dance music familiar throughout Europe </a:t>
            </a:r>
            <a:r>
              <a:rPr lang="en-US" b="1" dirty="0" smtClean="0"/>
              <a:t>and</a:t>
            </a:r>
            <a:endParaRPr lang="cs-CZ" b="1" dirty="0" smtClean="0"/>
          </a:p>
          <a:p>
            <a:r>
              <a:rPr lang="cs-CZ" b="1" dirty="0"/>
              <a:t> </a:t>
            </a:r>
            <a:r>
              <a:rPr lang="cs-CZ" b="1" dirty="0" smtClean="0"/>
              <a:t>     </a:t>
            </a:r>
            <a:r>
              <a:rPr lang="en-US" b="1" dirty="0" smtClean="0"/>
              <a:t>the </a:t>
            </a:r>
            <a:r>
              <a:rPr lang="cs-CZ" b="1" dirty="0" smtClean="0"/>
              <a:t> </a:t>
            </a:r>
            <a:r>
              <a:rPr lang="en-US" b="1" dirty="0"/>
              <a:t>Americas</a:t>
            </a:r>
            <a:r>
              <a:rPr lang="cs-CZ" b="1" dirty="0" smtClean="0"/>
              <a:t>.</a:t>
            </a:r>
            <a:endParaRPr lang="cs-CZ" b="1" dirty="0"/>
          </a:p>
        </p:txBody>
      </p:sp>
      <p:pic>
        <p:nvPicPr>
          <p:cNvPr id="1026" name="Picture 2" descr="Výsledek obrázku pro lidové tance mora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178" y="1052736"/>
            <a:ext cx="7864971" cy="524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2547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122158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19336" y="861583"/>
            <a:ext cx="4421380" cy="159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marL="287337" indent="-285750" hangingPunct="1">
              <a:lnSpc>
                <a:spcPct val="100000"/>
              </a:lnSpc>
              <a:buSzPct val="45000"/>
              <a:buFont typeface="Wingdings" pitchFamily="2" charset="2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Calibri" charset="0"/>
              </a:rPr>
              <a:t>population</a:t>
            </a:r>
            <a:r>
              <a:rPr lang="cs-CZ" sz="20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Calibri" charset="0"/>
              </a:rPr>
              <a:t>of</a:t>
            </a:r>
            <a:r>
              <a:rPr lang="cs-CZ" sz="2000" b="1" dirty="0">
                <a:solidFill>
                  <a:srgbClr val="000000"/>
                </a:solidFill>
                <a:latin typeface="Calibri" charset="0"/>
              </a:rPr>
              <a:t> 55,000</a:t>
            </a:r>
          </a:p>
          <a:p>
            <a:pPr marL="285750" indent="-284163" hangingPunct="1">
              <a:lnSpc>
                <a:spcPct val="100000"/>
              </a:lnSpc>
              <a:buSzPct val="45000"/>
              <a:buFont typeface="Wingdings" charset="0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cs-CZ" sz="20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Calibri" charset="0"/>
              </a:rPr>
              <a:t>Slovakian</a:t>
            </a:r>
            <a:r>
              <a:rPr lang="cs-CZ" sz="2000" b="1" dirty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cs-CZ" sz="2000" b="1" dirty="0" err="1">
                <a:solidFill>
                  <a:srgbClr val="000000"/>
                </a:solidFill>
                <a:latin typeface="Calibri" charset="0"/>
              </a:rPr>
              <a:t>Polish</a:t>
            </a:r>
            <a:r>
              <a:rPr lang="cs-CZ" sz="2000" b="1" dirty="0">
                <a:solidFill>
                  <a:srgbClr val="000000"/>
                </a:solidFill>
                <a:latin typeface="Calibri" charset="0"/>
              </a:rPr>
              <a:t>, Roman </a:t>
            </a:r>
            <a:r>
              <a:rPr lang="cs-CZ" sz="2000" b="1" dirty="0" err="1" smtClean="0">
                <a:solidFill>
                  <a:srgbClr val="000000"/>
                </a:solidFill>
                <a:latin typeface="Calibri" charset="0"/>
              </a:rPr>
              <a:t>minoritiess</a:t>
            </a:r>
            <a:endParaRPr lang="cs-CZ" sz="2000" b="1" dirty="0" smtClean="0">
              <a:solidFill>
                <a:srgbClr val="000000"/>
              </a:solidFill>
              <a:latin typeface="Calibri" charset="0"/>
            </a:endParaRPr>
          </a:p>
          <a:p>
            <a:pPr marL="1587" hangingPunct="1">
              <a:lnSpc>
                <a:spcPct val="100000"/>
              </a:lnSpc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cs-CZ" sz="2000" b="1" dirty="0" smtClean="0">
              <a:solidFill>
                <a:srgbClr val="000000"/>
              </a:solidFill>
              <a:latin typeface="Calibri" charset="0"/>
            </a:endParaRPr>
          </a:p>
          <a:p>
            <a:pPr marL="285750" indent="-284163" hangingPunct="1">
              <a:lnSpc>
                <a:spcPct val="100000"/>
              </a:lnSpc>
              <a:buSzPct val="45000"/>
              <a:buFont typeface="Wingdings" charset="0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cs-CZ" sz="20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000" b="1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000" b="1" dirty="0" err="1" smtClean="0">
                <a:solidFill>
                  <a:srgbClr val="000000"/>
                </a:solidFill>
                <a:latin typeface="Calibri" charset="0"/>
              </a:rPr>
              <a:t>Stand</a:t>
            </a:r>
            <a:r>
              <a:rPr lang="cs-CZ" sz="2000" b="1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000" b="1" dirty="0" err="1" smtClean="0">
                <a:solidFill>
                  <a:srgbClr val="000000"/>
                </a:solidFill>
                <a:latin typeface="Calibri" charset="0"/>
              </a:rPr>
              <a:t>out</a:t>
            </a:r>
            <a:r>
              <a:rPr lang="cs-CZ" sz="2000" b="1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000" b="1" dirty="0" err="1" smtClean="0">
                <a:solidFill>
                  <a:srgbClr val="000000"/>
                </a:solidFill>
                <a:latin typeface="Calibri" charset="0"/>
              </a:rPr>
              <a:t>places</a:t>
            </a:r>
            <a:endParaRPr lang="cs-CZ" sz="2000" b="1" dirty="0">
              <a:solidFill>
                <a:srgbClr val="000000"/>
              </a:solidFill>
              <a:latin typeface="Calibri" charset="0"/>
            </a:endParaRPr>
          </a:p>
          <a:p>
            <a:pPr marL="285750" indent="-284163" hangingPunct="1">
              <a:lnSpc>
                <a:spcPct val="100000"/>
              </a:lnSpc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cs-CZ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4986338" y="2541588"/>
            <a:ext cx="46672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marL="285750" indent="-284163" hangingPunct="1">
              <a:lnSpc>
                <a:spcPct val="100000"/>
              </a:lnSpc>
              <a:buSzPct val="45000"/>
              <a:buFont typeface="Arial" charset="0"/>
              <a:buChar char="•"/>
            </a:pPr>
            <a:endParaRPr lang="cs-CZ">
              <a:solidFill>
                <a:srgbClr val="000000"/>
              </a:solidFill>
              <a:latin typeface="Calibri" charset="0"/>
            </a:endParaRPr>
          </a:p>
          <a:p>
            <a:pPr marL="285750" indent="-284163" hangingPunct="1">
              <a:lnSpc>
                <a:spcPct val="100000"/>
              </a:lnSpc>
              <a:buClrTx/>
              <a:buSzTx/>
              <a:buFontTx/>
              <a:buNone/>
            </a:pPr>
            <a:endParaRPr lang="cs-CZ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51384" y="2171216"/>
            <a:ext cx="3704860" cy="13805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b="1" dirty="0" err="1" smtClean="0"/>
              <a:t>Spa</a:t>
            </a:r>
            <a:endParaRPr lang="cs-CZ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/>
              <a:t> </a:t>
            </a:r>
            <a:r>
              <a:rPr lang="cs-CZ" b="1" dirty="0" err="1" smtClean="0"/>
              <a:t>Silesian</a:t>
            </a:r>
            <a:r>
              <a:rPr lang="cs-CZ" b="1" dirty="0" smtClean="0"/>
              <a:t> University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/>
              <a:t> </a:t>
            </a:r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Karvina</a:t>
            </a:r>
            <a:r>
              <a:rPr lang="cs-CZ" b="1" dirty="0" smtClean="0"/>
              <a:t> </a:t>
            </a:r>
            <a:r>
              <a:rPr lang="cs-CZ" b="1" dirty="0" err="1" smtClean="0"/>
              <a:t>football</a:t>
            </a:r>
            <a:r>
              <a:rPr lang="cs-CZ" b="1" dirty="0" smtClean="0"/>
              <a:t> stadium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/>
              <a:t> </a:t>
            </a:r>
            <a:r>
              <a:rPr lang="cs-CZ" b="1" dirty="0" smtClean="0"/>
              <a:t>Park </a:t>
            </a:r>
            <a:r>
              <a:rPr lang="cs-CZ" b="1" dirty="0" err="1" smtClean="0"/>
              <a:t>of</a:t>
            </a:r>
            <a:r>
              <a:rPr lang="cs-CZ" b="1" dirty="0" smtClean="0"/>
              <a:t> Božena Němcová</a:t>
            </a:r>
          </a:p>
          <a:p>
            <a:r>
              <a:rPr lang="cs-CZ" dirty="0"/>
              <a:t>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3582220"/>
            <a:ext cx="4233576" cy="283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665767"/>
            <a:ext cx="3556332" cy="2667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44" y="3551722"/>
            <a:ext cx="316835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642" y="187667"/>
            <a:ext cx="5322103" cy="2993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569166" y="179391"/>
            <a:ext cx="2828851" cy="664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Karviná</a:t>
            </a:r>
            <a:endParaRPr lang="cs-CZ" sz="40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55" y="0"/>
            <a:ext cx="122449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024717" y="282298"/>
            <a:ext cx="9840514" cy="607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 err="1">
                <a:latin typeface="Arial Black" pitchFamily="34" charset="0"/>
              </a:rPr>
              <a:t>Location</a:t>
            </a:r>
            <a:r>
              <a:rPr lang="cs-CZ" sz="3600" b="1" dirty="0">
                <a:latin typeface="Arial Black" pitchFamily="34" charset="0"/>
              </a:rPr>
              <a:t> </a:t>
            </a:r>
            <a:r>
              <a:rPr lang="cs-CZ" sz="3600" b="1" dirty="0" err="1">
                <a:latin typeface="Arial Black" pitchFamily="34" charset="0"/>
              </a:rPr>
              <a:t>of</a:t>
            </a:r>
            <a:r>
              <a:rPr lang="cs-CZ" sz="3600" b="1" dirty="0">
                <a:latin typeface="Arial Black" pitchFamily="34" charset="0"/>
              </a:rPr>
              <a:t> </a:t>
            </a:r>
            <a:r>
              <a:rPr lang="cs-CZ" sz="3600" b="1" dirty="0" err="1">
                <a:latin typeface="Arial Black" pitchFamily="34" charset="0"/>
              </a:rPr>
              <a:t>Karvina</a:t>
            </a:r>
            <a:r>
              <a:rPr lang="cs-CZ" sz="3600" b="1" dirty="0">
                <a:latin typeface="Arial Black" pitchFamily="34" charset="0"/>
              </a:rPr>
              <a:t> on </a:t>
            </a:r>
            <a:r>
              <a:rPr lang="cs-CZ" sz="3600" b="1" dirty="0" err="1">
                <a:latin typeface="Arial Black" pitchFamily="34" charset="0"/>
              </a:rPr>
              <a:t>the</a:t>
            </a:r>
            <a:r>
              <a:rPr lang="cs-CZ" sz="3600" b="1" dirty="0">
                <a:latin typeface="Arial Black" pitchFamily="34" charset="0"/>
              </a:rPr>
              <a:t> Czech map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124744"/>
            <a:ext cx="9347020" cy="5456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18" y="1157469"/>
            <a:ext cx="3547966" cy="208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040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503712" y="116632"/>
            <a:ext cx="5262979" cy="607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Gymnazium</a:t>
            </a:r>
            <a:r>
              <a:rPr lang="cs-CZ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cs-CZ" sz="3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Karviná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" y="941355"/>
            <a:ext cx="12162656" cy="591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102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553" y="188640"/>
            <a:ext cx="2426208" cy="242620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63352" y="188640"/>
            <a:ext cx="3167598" cy="4930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cs-CZ" sz="2800" b="1" dirty="0"/>
              <a:t>Gymnasium Karviná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83432" y="1401744"/>
            <a:ext cx="7718780" cy="4729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cs-CZ" dirty="0" smtClean="0"/>
              <a:t> </a:t>
            </a:r>
            <a:r>
              <a:rPr lang="en-US" dirty="0">
                <a:solidFill>
                  <a:schemeClr val="dk1"/>
                </a:solidFill>
              </a:rPr>
              <a:t>a grammar-school type of</a:t>
            </a:r>
            <a:r>
              <a:rPr lang="cs-CZ" dirty="0">
                <a:solidFill>
                  <a:schemeClr val="dk1"/>
                </a:solidFill>
              </a:rPr>
              <a:t> a </a:t>
            </a:r>
            <a:r>
              <a:rPr lang="cs-CZ" b="1" dirty="0" err="1">
                <a:solidFill>
                  <a:schemeClr val="dk1"/>
                </a:solidFill>
              </a:rPr>
              <a:t>secondary</a:t>
            </a:r>
            <a:r>
              <a:rPr lang="cs-CZ" b="1" dirty="0">
                <a:solidFill>
                  <a:schemeClr val="dk1"/>
                </a:solidFill>
              </a:rPr>
              <a:t> </a:t>
            </a:r>
            <a:r>
              <a:rPr lang="cs-CZ" b="1" dirty="0" err="1" smtClean="0">
                <a:solidFill>
                  <a:schemeClr val="dk1"/>
                </a:solidFill>
              </a:rPr>
              <a:t>school</a:t>
            </a:r>
            <a:endParaRPr lang="cs-CZ" b="1" dirty="0" smtClean="0">
              <a:solidFill>
                <a:schemeClr val="dk1"/>
              </a:solidFill>
            </a:endParaRPr>
          </a:p>
          <a:p>
            <a:pPr lvl="0"/>
            <a:endParaRPr lang="cs-CZ" b="1" dirty="0">
              <a:solidFill>
                <a:schemeClr val="dk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cs-CZ" dirty="0" smtClean="0"/>
              <a:t> 4 </a:t>
            </a:r>
            <a:r>
              <a:rPr lang="cs-CZ" dirty="0" err="1" smtClean="0"/>
              <a:t>year</a:t>
            </a:r>
            <a:r>
              <a:rPr lang="cs-CZ" dirty="0" smtClean="0"/>
              <a:t> program </a:t>
            </a:r>
          </a:p>
          <a:p>
            <a:endParaRPr lang="cs-CZ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8 </a:t>
            </a:r>
            <a:r>
              <a:rPr lang="cs-CZ" dirty="0" err="1" smtClean="0"/>
              <a:t>year</a:t>
            </a:r>
            <a:r>
              <a:rPr lang="cs-CZ" dirty="0" smtClean="0"/>
              <a:t> program</a:t>
            </a:r>
          </a:p>
          <a:p>
            <a:endParaRPr lang="cs-CZ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dirty="0" err="1" smtClean="0"/>
              <a:t>Students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to study </a:t>
            </a:r>
            <a:r>
              <a:rPr lang="cs-CZ" dirty="0" err="1" smtClean="0"/>
              <a:t>English</a:t>
            </a:r>
            <a:r>
              <a:rPr lang="cs-CZ" dirty="0"/>
              <a:t> </a:t>
            </a:r>
            <a:r>
              <a:rPr lang="cs-CZ" dirty="0" smtClean="0"/>
              <a:t>but </a:t>
            </a:r>
            <a:r>
              <a:rPr lang="cs-CZ" dirty="0" err="1" smtClean="0"/>
              <a:t>they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chose</a:t>
            </a:r>
            <a:r>
              <a:rPr lang="cs-CZ" dirty="0" smtClean="0"/>
              <a:t> a second </a:t>
            </a:r>
            <a:r>
              <a:rPr lang="cs-CZ" dirty="0" err="1" smtClean="0"/>
              <a:t>language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/>
              <a:t> </a:t>
            </a:r>
            <a:r>
              <a:rPr lang="cs-CZ" dirty="0" smtClean="0"/>
              <a:t>Many </a:t>
            </a:r>
            <a:r>
              <a:rPr lang="cs-CZ" dirty="0" err="1" smtClean="0"/>
              <a:t>trips</a:t>
            </a:r>
            <a:r>
              <a:rPr lang="cs-CZ" dirty="0" smtClean="0"/>
              <a:t>  </a:t>
            </a:r>
            <a:r>
              <a:rPr lang="cs-CZ" dirty="0" err="1" smtClean="0"/>
              <a:t>abroad</a:t>
            </a:r>
            <a:r>
              <a:rPr lang="cs-CZ" dirty="0" smtClean="0"/>
              <a:t>, </a:t>
            </a:r>
            <a:r>
              <a:rPr lang="cs-CZ" dirty="0" err="1" smtClean="0"/>
              <a:t>Sporting</a:t>
            </a:r>
            <a:r>
              <a:rPr lang="cs-CZ" dirty="0" smtClean="0"/>
              <a:t> </a:t>
            </a:r>
            <a:r>
              <a:rPr lang="cs-CZ" dirty="0" err="1" smtClean="0"/>
              <a:t>events</a:t>
            </a:r>
            <a:r>
              <a:rPr lang="cs-CZ" dirty="0" smtClean="0"/>
              <a:t> </a:t>
            </a:r>
            <a:r>
              <a:rPr lang="cs-CZ" dirty="0" err="1" smtClean="0"/>
              <a:t>too</a:t>
            </a:r>
            <a:r>
              <a:rPr lang="cs-CZ" dirty="0" smtClean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cs-CZ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/>
              <a:t> </a:t>
            </a:r>
            <a:r>
              <a:rPr lang="cs-CZ" dirty="0" smtClean="0"/>
              <a:t>17 </a:t>
            </a:r>
            <a:r>
              <a:rPr lang="cs-CZ" dirty="0" err="1" smtClean="0"/>
              <a:t>classes</a:t>
            </a:r>
            <a:r>
              <a:rPr lang="cs-CZ" dirty="0" smtClean="0"/>
              <a:t>, 420 </a:t>
            </a:r>
            <a:r>
              <a:rPr lang="cs-CZ" dirty="0" err="1" smtClean="0"/>
              <a:t>students</a:t>
            </a:r>
            <a:r>
              <a:rPr lang="cs-CZ" dirty="0" smtClean="0"/>
              <a:t>, 30 </a:t>
            </a:r>
            <a:r>
              <a:rPr lang="cs-CZ" dirty="0" err="1" smtClean="0"/>
              <a:t>teachers</a:t>
            </a:r>
            <a:endParaRPr lang="cs-CZ" dirty="0" smtClean="0"/>
          </a:p>
          <a:p>
            <a:pPr marL="285750" indent="-285750">
              <a:buFont typeface="Wingdings" pitchFamily="2" charset="2"/>
              <a:buChar char="Ø"/>
            </a:pPr>
            <a:endParaRPr lang="cs-CZ" dirty="0"/>
          </a:p>
          <a:p>
            <a:endParaRPr lang="cs-CZ" b="1" dirty="0"/>
          </a:p>
          <a:p>
            <a:endParaRPr lang="cs-CZ" b="1" dirty="0" smtClean="0"/>
          </a:p>
        </p:txBody>
      </p:sp>
      <p:sp>
        <p:nvSpPr>
          <p:cNvPr id="9" name="Ohnutá šipka 8"/>
          <p:cNvSpPr/>
          <p:nvPr/>
        </p:nvSpPr>
        <p:spPr bwMode="auto">
          <a:xfrm flipV="1">
            <a:off x="7176120" y="3429000"/>
            <a:ext cx="829343" cy="648072"/>
          </a:xfrm>
          <a:prstGeom prst="bentArrow">
            <a:avLst>
              <a:gd name="adj1" fmla="val 21241"/>
              <a:gd name="adj2" fmla="val 25000"/>
              <a:gd name="adj3" fmla="val 25000"/>
              <a:gd name="adj4" fmla="val 54253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8184232" y="3645024"/>
            <a:ext cx="3503488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 smtClean="0"/>
              <a:t>Spanish</a:t>
            </a:r>
            <a:r>
              <a:rPr lang="cs-CZ" b="1" dirty="0" smtClean="0"/>
              <a:t>, </a:t>
            </a:r>
            <a:r>
              <a:rPr lang="cs-CZ" b="1" dirty="0" err="1"/>
              <a:t>G</a:t>
            </a:r>
            <a:r>
              <a:rPr lang="cs-CZ" b="1" dirty="0" err="1" smtClean="0"/>
              <a:t>erman</a:t>
            </a:r>
            <a:r>
              <a:rPr lang="cs-CZ" b="1" dirty="0" smtClean="0"/>
              <a:t>, </a:t>
            </a:r>
            <a:r>
              <a:rPr lang="cs-CZ" b="1" dirty="0" err="1"/>
              <a:t>F</a:t>
            </a:r>
            <a:r>
              <a:rPr lang="cs-CZ" b="1" dirty="0" err="1" smtClean="0"/>
              <a:t>rench</a:t>
            </a:r>
            <a:endParaRPr lang="cs-CZ" b="1" dirty="0" smtClean="0"/>
          </a:p>
          <a:p>
            <a:r>
              <a:rPr lang="cs-CZ" b="1" dirty="0" err="1" smtClean="0"/>
              <a:t>Russian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4842948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935760" y="116632"/>
            <a:ext cx="3409802" cy="767987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cs-CZ" sz="4400" b="1" dirty="0">
                <a:solidFill>
                  <a:srgbClr val="000000"/>
                </a:solidFill>
                <a:latin typeface="Bahnschrift Light" pitchFamily="32" charset="0"/>
              </a:rPr>
              <a:t>Basic </a:t>
            </a:r>
            <a:r>
              <a:rPr lang="cs-CZ" sz="4400" b="1" dirty="0" err="1">
                <a:solidFill>
                  <a:srgbClr val="000000"/>
                </a:solidFill>
                <a:latin typeface="Bahnschrift Light" pitchFamily="32" charset="0"/>
              </a:rPr>
              <a:t>Facts</a:t>
            </a:r>
            <a:endParaRPr lang="cs-CZ" sz="4400" b="1" dirty="0">
              <a:solidFill>
                <a:srgbClr val="000000"/>
              </a:solidFill>
              <a:latin typeface="Bahnschrift Light" pitchFamily="32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685800" y="1042988"/>
            <a:ext cx="8978900" cy="262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marL="285750" indent="-284163" hangingPunct="1">
              <a:lnSpc>
                <a:spcPct val="100000"/>
              </a:lnSpc>
              <a:buSzPct val="45000"/>
              <a:buFont typeface="Wingdings" charset="0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Calibri" charset="0"/>
              </a:rPr>
              <a:t>Population</a:t>
            </a: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                          10,5 </a:t>
            </a:r>
            <a:r>
              <a:rPr lang="cs-CZ" sz="2000" dirty="0" err="1">
                <a:solidFill>
                  <a:srgbClr val="000000"/>
                </a:solidFill>
                <a:latin typeface="Calibri" charset="0"/>
              </a:rPr>
              <a:t>million</a:t>
            </a: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 </a:t>
            </a:r>
          </a:p>
          <a:p>
            <a:pPr marL="285750" indent="-284163" hangingPunct="1">
              <a:lnSpc>
                <a:spcPct val="100000"/>
              </a:lnSpc>
              <a:buSzPct val="45000"/>
              <a:buFont typeface="Wingdings" charset="0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Calibri" charset="0"/>
              </a:rPr>
              <a:t>Official</a:t>
            </a:r>
            <a:r>
              <a:rPr lang="cs-CZ" sz="20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Calibri" charset="0"/>
              </a:rPr>
              <a:t>language</a:t>
            </a: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                 Czech (</a:t>
            </a:r>
            <a:r>
              <a:rPr lang="cs-CZ" sz="2000" dirty="0" err="1">
                <a:solidFill>
                  <a:srgbClr val="000000"/>
                </a:solidFill>
                <a:latin typeface="Calibri" charset="0"/>
              </a:rPr>
              <a:t>čestina</a:t>
            </a: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)</a:t>
            </a:r>
          </a:p>
          <a:p>
            <a:pPr marL="285750" indent="-284163" hangingPunct="1">
              <a:lnSpc>
                <a:spcPct val="100000"/>
              </a:lnSpc>
              <a:buSzPct val="45000"/>
              <a:buFont typeface="Wingdings" charset="0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Calibri" charset="0"/>
              </a:rPr>
              <a:t>Political</a:t>
            </a:r>
            <a:r>
              <a:rPr lang="cs-CZ" sz="20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Calibri" charset="0"/>
              </a:rPr>
              <a:t>system</a:t>
            </a: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                  </a:t>
            </a:r>
            <a:r>
              <a:rPr lang="cs-CZ" sz="2000" dirty="0" err="1">
                <a:solidFill>
                  <a:srgbClr val="000000"/>
                </a:solidFill>
                <a:latin typeface="Calibri" charset="0"/>
              </a:rPr>
              <a:t>Parlimentary</a:t>
            </a: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 Republic</a:t>
            </a:r>
          </a:p>
          <a:p>
            <a:pPr marL="285750" indent="-284163" hangingPunct="1">
              <a:lnSpc>
                <a:spcPct val="100000"/>
              </a:lnSpc>
              <a:buSzPct val="45000"/>
              <a:buFont typeface="Wingdings" charset="0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Calibri" charset="0"/>
              </a:rPr>
              <a:t>H</a:t>
            </a:r>
            <a:r>
              <a:rPr lang="cs-CZ" sz="2000" b="1" dirty="0" err="1" smtClean="0">
                <a:solidFill>
                  <a:srgbClr val="000000"/>
                </a:solidFill>
                <a:latin typeface="Calibri" charset="0"/>
              </a:rPr>
              <a:t>ead</a:t>
            </a:r>
            <a:r>
              <a:rPr lang="cs-CZ" sz="2000" b="1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Calibri" charset="0"/>
              </a:rPr>
              <a:t>of</a:t>
            </a:r>
            <a:r>
              <a:rPr lang="cs-CZ" sz="20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Calibri" charset="0"/>
              </a:rPr>
              <a:t>state</a:t>
            </a: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                      President - Miloš Zeman</a:t>
            </a:r>
          </a:p>
          <a:p>
            <a:pPr marL="285750" indent="-284163" hangingPunct="1">
              <a:lnSpc>
                <a:spcPct val="100000"/>
              </a:lnSpc>
              <a:buSzPct val="45000"/>
              <a:buFont typeface="Wingdings" charset="0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Calibri" charset="0"/>
              </a:rPr>
              <a:t>Currency</a:t>
            </a: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                              Czech </a:t>
            </a:r>
            <a:r>
              <a:rPr lang="cs-CZ" sz="2000" dirty="0" err="1">
                <a:solidFill>
                  <a:srgbClr val="000000"/>
                </a:solidFill>
                <a:latin typeface="Calibri" charset="0"/>
              </a:rPr>
              <a:t>Krown</a:t>
            </a: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 – „</a:t>
            </a:r>
            <a:r>
              <a:rPr lang="cs-CZ" sz="2000" dirty="0" err="1">
                <a:solidFill>
                  <a:srgbClr val="000000"/>
                </a:solidFill>
                <a:latin typeface="Calibri" charset="0"/>
              </a:rPr>
              <a:t>kč</a:t>
            </a: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“ =  ( 1 euro = 25- 26 </a:t>
            </a:r>
            <a:r>
              <a:rPr lang="cs-CZ" sz="2000" dirty="0" err="1">
                <a:solidFill>
                  <a:srgbClr val="000000"/>
                </a:solidFill>
                <a:latin typeface="Calibri" charset="0"/>
              </a:rPr>
              <a:t>krowns</a:t>
            </a: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)</a:t>
            </a:r>
          </a:p>
          <a:p>
            <a:pPr marL="285750" indent="-284163" hangingPunct="1">
              <a:lnSpc>
                <a:spcPct val="100000"/>
              </a:lnSpc>
              <a:buSzPct val="45000"/>
              <a:buFont typeface="Wingdings" charset="0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Calibri" charset="0"/>
              </a:rPr>
              <a:t>B</a:t>
            </a:r>
            <a:r>
              <a:rPr lang="cs-CZ" sz="2000" b="1" dirty="0" err="1" smtClean="0">
                <a:solidFill>
                  <a:srgbClr val="000000"/>
                </a:solidFill>
                <a:latin typeface="Calibri" charset="0"/>
              </a:rPr>
              <a:t>orders</a:t>
            </a:r>
            <a:r>
              <a:rPr lang="cs-CZ" sz="2000" dirty="0" smtClean="0">
                <a:solidFill>
                  <a:srgbClr val="000000"/>
                </a:solidFill>
                <a:latin typeface="Calibri" charset="0"/>
              </a:rPr>
              <a:t>                                Slovakia</a:t>
            </a: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libri" charset="0"/>
              </a:rPr>
              <a:t>P</a:t>
            </a:r>
            <a:r>
              <a:rPr lang="cs-CZ" sz="2000" dirty="0" err="1" smtClean="0">
                <a:solidFill>
                  <a:srgbClr val="000000"/>
                </a:solidFill>
                <a:latin typeface="Calibri" charset="0"/>
              </a:rPr>
              <a:t>oland</a:t>
            </a: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libri" charset="0"/>
              </a:rPr>
              <a:t>Austria</a:t>
            </a: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libri" charset="0"/>
              </a:rPr>
              <a:t>Germany</a:t>
            </a:r>
            <a:endParaRPr lang="cs-CZ" sz="2000" dirty="0">
              <a:solidFill>
                <a:srgbClr val="000000"/>
              </a:solidFill>
              <a:latin typeface="Calibri" charset="0"/>
            </a:endParaRPr>
          </a:p>
          <a:p>
            <a:pPr marL="285750" indent="-284163" hangingPunct="1">
              <a:lnSpc>
                <a:spcPct val="100000"/>
              </a:lnSpc>
              <a:buSzPct val="45000"/>
              <a:buFont typeface="Wingdings" charset="0"/>
              <a:buChar char="Ø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Calibri" charset="0"/>
              </a:rPr>
              <a:t>Three</a:t>
            </a:r>
            <a:r>
              <a:rPr lang="cs-CZ" sz="20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Calibri" charset="0"/>
              </a:rPr>
              <a:t>main</a:t>
            </a:r>
            <a:r>
              <a:rPr lang="cs-CZ" sz="20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Calibri" charset="0"/>
              </a:rPr>
              <a:t>parts</a:t>
            </a:r>
            <a:r>
              <a:rPr lang="cs-CZ" sz="2000" dirty="0">
                <a:solidFill>
                  <a:srgbClr val="000000"/>
                </a:solidFill>
                <a:latin typeface="Calibri" charset="0"/>
              </a:rPr>
              <a:t>               Bohemia, Moravia, </a:t>
            </a:r>
            <a:r>
              <a:rPr lang="cs-CZ" sz="2000" dirty="0" err="1">
                <a:solidFill>
                  <a:srgbClr val="000000"/>
                </a:solidFill>
                <a:latin typeface="Calibri" charset="0"/>
              </a:rPr>
              <a:t>Silesia</a:t>
            </a:r>
            <a:endParaRPr lang="cs-CZ" sz="2000" dirty="0">
              <a:solidFill>
                <a:srgbClr val="000000"/>
              </a:solidFill>
              <a:latin typeface="Calibri" charset="0"/>
            </a:endParaRPr>
          </a:p>
          <a:p>
            <a:pPr marL="285750" indent="-284163" hangingPunct="1">
              <a:lnSpc>
                <a:spcPct val="100000"/>
              </a:lnSpc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cs-CZ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3044825" y="1249363"/>
            <a:ext cx="392113" cy="219075"/>
          </a:xfrm>
          <a:prstGeom prst="rightArrow">
            <a:avLst>
              <a:gd name="adj1" fmla="val 50000"/>
              <a:gd name="adj2" fmla="val 44746"/>
            </a:avLst>
          </a:prstGeom>
          <a:gradFill rotWithShape="0">
            <a:gsLst>
              <a:gs pos="0">
                <a:srgbClr val="A9D18E"/>
              </a:gs>
              <a:gs pos="100000">
                <a:srgbClr val="4B743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/>
          <a:p>
            <a:pPr algn="ctr" hangingPunct="1">
              <a:lnSpc>
                <a:spcPct val="100000"/>
              </a:lnSpc>
            </a:pPr>
            <a:r>
              <a:rPr lang="cs-CZ">
                <a:solidFill>
                  <a:srgbClr val="FFFFFF"/>
                </a:solidFill>
                <a:latin typeface="Calibri" charset="0"/>
              </a:rPr>
              <a:t>   </a:t>
            </a: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3049588" y="1579563"/>
            <a:ext cx="392112" cy="219075"/>
          </a:xfrm>
          <a:prstGeom prst="rightArrow">
            <a:avLst>
              <a:gd name="adj1" fmla="val 50000"/>
              <a:gd name="adj2" fmla="val 44746"/>
            </a:avLst>
          </a:prstGeom>
          <a:gradFill rotWithShape="0">
            <a:gsLst>
              <a:gs pos="0">
                <a:srgbClr val="A9D18E"/>
              </a:gs>
              <a:gs pos="100000">
                <a:srgbClr val="4B743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3054350" y="1889125"/>
            <a:ext cx="392113" cy="219075"/>
          </a:xfrm>
          <a:prstGeom prst="rightArrow">
            <a:avLst>
              <a:gd name="adj1" fmla="val 50000"/>
              <a:gd name="adj2" fmla="val 44746"/>
            </a:avLst>
          </a:prstGeom>
          <a:gradFill rotWithShape="0">
            <a:gsLst>
              <a:gs pos="0">
                <a:srgbClr val="A9D18E"/>
              </a:gs>
              <a:gs pos="100000">
                <a:srgbClr val="4B743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3049588" y="2198688"/>
            <a:ext cx="392112" cy="219075"/>
          </a:xfrm>
          <a:prstGeom prst="rightArrow">
            <a:avLst>
              <a:gd name="adj1" fmla="val 50000"/>
              <a:gd name="adj2" fmla="val 44746"/>
            </a:avLst>
          </a:prstGeom>
          <a:gradFill rotWithShape="0">
            <a:gsLst>
              <a:gs pos="0">
                <a:srgbClr val="A9D18E"/>
              </a:gs>
              <a:gs pos="100000">
                <a:srgbClr val="4B743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3054350" y="2481263"/>
            <a:ext cx="392113" cy="219075"/>
          </a:xfrm>
          <a:prstGeom prst="rightArrow">
            <a:avLst>
              <a:gd name="adj1" fmla="val 50000"/>
              <a:gd name="adj2" fmla="val 44746"/>
            </a:avLst>
          </a:prstGeom>
          <a:gradFill rotWithShape="0">
            <a:gsLst>
              <a:gs pos="0">
                <a:srgbClr val="A9D18E"/>
              </a:gs>
              <a:gs pos="100000">
                <a:srgbClr val="4B743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3044825" y="2773363"/>
            <a:ext cx="392113" cy="219075"/>
          </a:xfrm>
          <a:prstGeom prst="rightArrow">
            <a:avLst>
              <a:gd name="adj1" fmla="val 50000"/>
              <a:gd name="adj2" fmla="val 44746"/>
            </a:avLst>
          </a:prstGeom>
          <a:gradFill rotWithShape="0">
            <a:gsLst>
              <a:gs pos="0">
                <a:srgbClr val="A9D18E"/>
              </a:gs>
              <a:gs pos="100000">
                <a:srgbClr val="4B743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9" name="AutoShape 9"/>
          <p:cNvSpPr>
            <a:spLocks noChangeArrowheads="1"/>
          </p:cNvSpPr>
          <p:nvPr/>
        </p:nvSpPr>
        <p:spPr bwMode="auto">
          <a:xfrm>
            <a:off x="3049588" y="3106738"/>
            <a:ext cx="392112" cy="219075"/>
          </a:xfrm>
          <a:prstGeom prst="rightArrow">
            <a:avLst>
              <a:gd name="adj1" fmla="val 50000"/>
              <a:gd name="adj2" fmla="val 44746"/>
            </a:avLst>
          </a:prstGeom>
          <a:gradFill rotWithShape="0">
            <a:gsLst>
              <a:gs pos="0">
                <a:srgbClr val="A9D18E"/>
              </a:gs>
              <a:gs pos="100000">
                <a:srgbClr val="4B743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877" y="1042988"/>
            <a:ext cx="2928937" cy="4068762"/>
          </a:xfrm>
          <a:prstGeom prst="rect">
            <a:avLst/>
          </a:prstGeom>
          <a:solidFill>
            <a:srgbClr val="EDED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3379878"/>
            <a:ext cx="3919397" cy="3292293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207568" y="1484784"/>
            <a:ext cx="8802410" cy="865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 err="1" smtClean="0">
                <a:latin typeface="Imprint MT Shadow" pitchFamily="82" charset="0"/>
              </a:rPr>
              <a:t>Thank</a:t>
            </a:r>
            <a:r>
              <a:rPr lang="cs-CZ" sz="5400" b="1" dirty="0" smtClean="0">
                <a:latin typeface="Imprint MT Shadow" pitchFamily="82" charset="0"/>
              </a:rPr>
              <a:t> </a:t>
            </a:r>
            <a:r>
              <a:rPr lang="cs-CZ" sz="5400" b="1" dirty="0" err="1" smtClean="0">
                <a:latin typeface="Imprint MT Shadow" pitchFamily="82" charset="0"/>
              </a:rPr>
              <a:t>you</a:t>
            </a:r>
            <a:r>
              <a:rPr lang="cs-CZ" sz="5400" b="1" dirty="0" smtClean="0">
                <a:latin typeface="Imprint MT Shadow" pitchFamily="82" charset="0"/>
              </a:rPr>
              <a:t> </a:t>
            </a:r>
            <a:r>
              <a:rPr lang="cs-CZ" sz="5400" b="1" dirty="0" err="1" smtClean="0">
                <a:latin typeface="Imprint MT Shadow" pitchFamily="82" charset="0"/>
              </a:rPr>
              <a:t>for</a:t>
            </a:r>
            <a:r>
              <a:rPr lang="cs-CZ" sz="5400" b="1" dirty="0" smtClean="0">
                <a:latin typeface="Imprint MT Shadow" pitchFamily="82" charset="0"/>
              </a:rPr>
              <a:t> </a:t>
            </a:r>
            <a:r>
              <a:rPr lang="cs-CZ" sz="5400" b="1" dirty="0" err="1" smtClean="0">
                <a:latin typeface="Imprint MT Shadow" pitchFamily="82" charset="0"/>
              </a:rPr>
              <a:t>your</a:t>
            </a:r>
            <a:r>
              <a:rPr lang="cs-CZ" sz="5400" b="1" dirty="0" smtClean="0">
                <a:latin typeface="Imprint MT Shadow" pitchFamily="82" charset="0"/>
              </a:rPr>
              <a:t> </a:t>
            </a:r>
            <a:r>
              <a:rPr lang="cs-CZ" sz="5400" b="1" dirty="0" err="1" smtClean="0">
                <a:latin typeface="Imprint MT Shadow" pitchFamily="82" charset="0"/>
              </a:rPr>
              <a:t>attention</a:t>
            </a:r>
            <a:endParaRPr lang="cs-CZ" sz="5400" b="1" dirty="0">
              <a:latin typeface="Imprint MT Shadow" pitchFamily="8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2674636"/>
            <a:ext cx="2326385" cy="287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146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171979" y="48304"/>
            <a:ext cx="11500263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5400" b="0" i="0" u="none" strike="noStrike" cap="none" dirty="0">
              <a:solidFill>
                <a:srgbClr val="9B0B6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4401003" y="2060848"/>
            <a:ext cx="4025461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 dirty="0">
                <a:latin typeface="Georgia"/>
                <a:ea typeface="Georgia"/>
                <a:cs typeface="Georgia"/>
                <a:sym typeface="Georgia"/>
              </a:rPr>
              <a:t>Flag of the President </a:t>
            </a:r>
          </a:p>
        </p:txBody>
      </p:sp>
      <p:pic>
        <p:nvPicPr>
          <p:cNvPr id="96" name="Shape 96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9080" y="3077670"/>
            <a:ext cx="3520946" cy="3314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7" name="Shape 97"/>
          <p:cNvSpPr/>
          <p:nvPr/>
        </p:nvSpPr>
        <p:spPr>
          <a:xfrm>
            <a:off x="8426464" y="788776"/>
            <a:ext cx="3972561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 dirty="0">
                <a:latin typeface="Georgia"/>
                <a:ea typeface="Georgia"/>
                <a:cs typeface="Georgia"/>
                <a:sym typeface="Georgia"/>
              </a:rPr>
              <a:t>Small State Emblem </a:t>
            </a: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5675" y="1540696"/>
            <a:ext cx="3200064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54" y="1521912"/>
            <a:ext cx="2981325" cy="346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8212" y="699297"/>
            <a:ext cx="4698722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 smtClean="0">
                <a:latin typeface="Georgia" pitchFamily="18" charset="0"/>
              </a:rPr>
              <a:t>The</a:t>
            </a:r>
            <a:r>
              <a:rPr lang="cs-CZ" sz="3200" dirty="0" smtClean="0">
                <a:latin typeface="Georgia" pitchFamily="18" charset="0"/>
              </a:rPr>
              <a:t> Czech </a:t>
            </a:r>
            <a:r>
              <a:rPr lang="cs-CZ" sz="3200" dirty="0" err="1" smtClean="0">
                <a:latin typeface="Georgia" pitchFamily="18" charset="0"/>
              </a:rPr>
              <a:t>State</a:t>
            </a:r>
            <a:r>
              <a:rPr lang="cs-CZ" sz="3200" dirty="0" smtClean="0">
                <a:latin typeface="Georgia" pitchFamily="18" charset="0"/>
              </a:rPr>
              <a:t> </a:t>
            </a:r>
            <a:r>
              <a:rPr lang="cs-CZ" sz="3200" dirty="0" err="1" smtClean="0">
                <a:latin typeface="Georgia" pitchFamily="18" charset="0"/>
              </a:rPr>
              <a:t>Emblem</a:t>
            </a:r>
            <a:endParaRPr lang="cs-CZ" sz="32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673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41288"/>
            <a:ext cx="4945063" cy="3608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141288"/>
            <a:ext cx="5749925" cy="3643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3949700"/>
            <a:ext cx="4916488" cy="2792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444195" y="116632"/>
            <a:ext cx="3167063" cy="583321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cs-CZ" sz="3200" b="1" dirty="0" err="1">
                <a:solidFill>
                  <a:srgbClr val="000000"/>
                </a:solidFill>
                <a:latin typeface="Bahnschrift Light" pitchFamily="32" charset="0"/>
              </a:rPr>
              <a:t>The</a:t>
            </a:r>
            <a:r>
              <a:rPr lang="cs-CZ" sz="3200" b="1" dirty="0">
                <a:solidFill>
                  <a:srgbClr val="000000"/>
                </a:solidFill>
                <a:latin typeface="Bahnschrift Light" pitchFamily="32" charset="0"/>
              </a:rPr>
              <a:t> C</a:t>
            </a:r>
            <a:r>
              <a:rPr lang="cs-CZ" sz="3200" b="1" dirty="0" smtClean="0">
                <a:solidFill>
                  <a:srgbClr val="000000"/>
                </a:solidFill>
                <a:latin typeface="Bahnschrift Light" pitchFamily="32" charset="0"/>
              </a:rPr>
              <a:t>zech </a:t>
            </a:r>
            <a:r>
              <a:rPr lang="cs-CZ" sz="3200" b="1" dirty="0">
                <a:solidFill>
                  <a:srgbClr val="000000"/>
                </a:solidFill>
                <a:latin typeface="Bahnschrift Light" pitchFamily="32" charset="0"/>
              </a:rPr>
              <a:t>F</a:t>
            </a:r>
            <a:r>
              <a:rPr lang="cs-CZ" sz="3200" b="1" dirty="0" smtClean="0">
                <a:solidFill>
                  <a:srgbClr val="000000"/>
                </a:solidFill>
                <a:latin typeface="Bahnschrift Light" pitchFamily="32" charset="0"/>
              </a:rPr>
              <a:t>lag</a:t>
            </a:r>
            <a:endParaRPr lang="cs-CZ" sz="3200" b="1" dirty="0">
              <a:solidFill>
                <a:srgbClr val="000000"/>
              </a:solidFill>
              <a:latin typeface="Bahnschrift Light" pitchFamily="3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830188"/>
            <a:ext cx="8625868" cy="5750073"/>
          </a:xfrm>
          <a:prstGeom prst="rect">
            <a:avLst/>
          </a:prstGeom>
          <a:noFill/>
          <a:ln w="381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4217988" y="5351463"/>
            <a:ext cx="5865812" cy="700087"/>
          </a:xfrm>
          <a:prstGeom prst="rect">
            <a:avLst/>
          </a:prstGeom>
          <a:solidFill>
            <a:srgbClr val="FFFFFF"/>
          </a:solidFill>
          <a:ln w="1260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cs-CZ" sz="4000" i="1">
                <a:solidFill>
                  <a:srgbClr val="000000"/>
                </a:solidFill>
                <a:latin typeface="Calibri" charset="0"/>
              </a:rPr>
              <a:t>Hardness, strenght, bravery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157413" y="2836863"/>
            <a:ext cx="1887537" cy="1736725"/>
          </a:xfrm>
          <a:prstGeom prst="rect">
            <a:avLst/>
          </a:prstGeom>
          <a:solidFill>
            <a:srgbClr val="FFFFFF"/>
          </a:solidFill>
          <a:ln w="1260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cs-CZ" sz="3600" i="1">
                <a:solidFill>
                  <a:srgbClr val="000000"/>
                </a:solidFill>
                <a:latin typeface="Calibri" charset="0"/>
              </a:rPr>
              <a:t>Vigilance  truth loyalty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827713" y="1444625"/>
            <a:ext cx="3629025" cy="639763"/>
          </a:xfrm>
          <a:prstGeom prst="rect">
            <a:avLst/>
          </a:prstGeom>
          <a:solidFill>
            <a:srgbClr val="FFFFFF"/>
          </a:solidFill>
          <a:ln w="1260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cs-CZ" sz="3600" i="1">
                <a:solidFill>
                  <a:srgbClr val="000000"/>
                </a:solidFill>
                <a:latin typeface="Calibri" charset="0"/>
              </a:rPr>
              <a:t>Peace and honesty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838200"/>
            <a:ext cx="364490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4493890" y="44624"/>
            <a:ext cx="3330302" cy="644877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cs-CZ" sz="3600" b="1" dirty="0" err="1">
                <a:solidFill>
                  <a:srgbClr val="000000"/>
                </a:solidFill>
                <a:latin typeface="Bahnschrift Light" pitchFamily="32" charset="0"/>
              </a:rPr>
              <a:t>National</a:t>
            </a:r>
            <a:r>
              <a:rPr lang="cs-CZ" sz="3600" b="1" dirty="0">
                <a:solidFill>
                  <a:srgbClr val="000000"/>
                </a:solidFill>
                <a:latin typeface="Bahnschrift Light" pitchFamily="32" charset="0"/>
              </a:rPr>
              <a:t> Food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768350"/>
            <a:ext cx="3648075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2495600" y="3747244"/>
            <a:ext cx="484188" cy="977900"/>
          </a:xfrm>
          <a:prstGeom prst="downArrow">
            <a:avLst>
              <a:gd name="adj1" fmla="val 50000"/>
              <a:gd name="adj2" fmla="val 50492"/>
            </a:avLst>
          </a:prstGeom>
          <a:solidFill>
            <a:srgbClr val="ED7D31"/>
          </a:solidFill>
          <a:ln w="1908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844005" y="5157192"/>
            <a:ext cx="3856335" cy="1198875"/>
          </a:xfrm>
          <a:prstGeom prst="rect">
            <a:avLst/>
          </a:prstGeom>
          <a:solidFill>
            <a:srgbClr val="FFC000"/>
          </a:solidFill>
          <a:ln w="6480" cap="flat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squar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cs-CZ" sz="2400" dirty="0" smtClean="0">
                <a:solidFill>
                  <a:srgbClr val="000000"/>
                </a:solidFill>
                <a:latin typeface="Calibri" charset="0"/>
              </a:rPr>
              <a:t>  „</a:t>
            </a:r>
            <a:r>
              <a:rPr lang="cs-CZ" sz="2400" dirty="0" err="1" smtClean="0">
                <a:solidFill>
                  <a:srgbClr val="000000"/>
                </a:solidFill>
                <a:latin typeface="Calibri" charset="0"/>
              </a:rPr>
              <a:t>knedlovepřozelo“Czech</a:t>
            </a:r>
            <a:r>
              <a:rPr lang="cs-CZ" sz="24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 charset="0"/>
              </a:rPr>
              <a:t>Roast</a:t>
            </a:r>
            <a:r>
              <a:rPr lang="cs-CZ" sz="24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 charset="0"/>
              </a:rPr>
              <a:t>Pork</a:t>
            </a:r>
            <a:r>
              <a:rPr lang="cs-CZ" sz="24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 charset="0"/>
              </a:rPr>
              <a:t>with</a:t>
            </a:r>
            <a:r>
              <a:rPr lang="cs-CZ" sz="24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 charset="0"/>
              </a:rPr>
              <a:t>Dumplings</a:t>
            </a:r>
            <a:endParaRPr lang="cs-CZ" sz="2400" dirty="0">
              <a:solidFill>
                <a:srgbClr val="000000"/>
              </a:solidFill>
              <a:latin typeface="Calibri" charset="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cs-CZ" sz="2400" dirty="0" err="1">
                <a:solidFill>
                  <a:srgbClr val="000000"/>
                </a:solidFill>
                <a:latin typeface="Calibri" charset="0"/>
              </a:rPr>
              <a:t>cabbage</a:t>
            </a:r>
            <a:endParaRPr lang="cs-CZ" sz="24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7929983" y="5134474"/>
            <a:ext cx="3292475" cy="1198875"/>
          </a:xfrm>
          <a:prstGeom prst="rect">
            <a:avLst/>
          </a:prstGeom>
          <a:solidFill>
            <a:srgbClr val="FFC000"/>
          </a:solidFill>
          <a:ln w="6480" cap="flat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cs-CZ" sz="2400" dirty="0" smtClean="0">
                <a:solidFill>
                  <a:srgbClr val="000000"/>
                </a:solidFill>
                <a:latin typeface="Calibri" charset="0"/>
              </a:rPr>
              <a:t>„Svíčková“ - </a:t>
            </a:r>
            <a:r>
              <a:rPr lang="cs-CZ" sz="2400" dirty="0" err="1" smtClean="0">
                <a:solidFill>
                  <a:srgbClr val="000000"/>
                </a:solidFill>
                <a:latin typeface="Calibri" charset="0"/>
              </a:rPr>
              <a:t>veggie</a:t>
            </a:r>
            <a:r>
              <a:rPr lang="cs-CZ" sz="24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 charset="0"/>
              </a:rPr>
              <a:t>creme</a:t>
            </a:r>
            <a:r>
              <a:rPr lang="cs-CZ" sz="24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 charset="0"/>
              </a:rPr>
              <a:t>with</a:t>
            </a:r>
            <a:r>
              <a:rPr lang="cs-CZ" sz="24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 charset="0"/>
              </a:rPr>
              <a:t>cranberries</a:t>
            </a:r>
            <a:r>
              <a:rPr lang="cs-CZ" sz="24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 charset="0"/>
              </a:rPr>
              <a:t>sauce</a:t>
            </a:r>
            <a:endParaRPr lang="cs-CZ" sz="24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9334127" y="3717900"/>
            <a:ext cx="484188" cy="977900"/>
          </a:xfrm>
          <a:prstGeom prst="downArrow">
            <a:avLst>
              <a:gd name="adj1" fmla="val 50000"/>
              <a:gd name="adj2" fmla="val 50492"/>
            </a:avLst>
          </a:prstGeom>
          <a:solidFill>
            <a:srgbClr val="ED7D31"/>
          </a:solidFill>
          <a:ln w="1908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60648"/>
            <a:ext cx="518561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2309071" y="3861048"/>
            <a:ext cx="484187" cy="977900"/>
          </a:xfrm>
          <a:prstGeom prst="downArrow">
            <a:avLst>
              <a:gd name="adj1" fmla="val 50000"/>
              <a:gd name="adj2" fmla="val 50492"/>
            </a:avLst>
          </a:prstGeom>
          <a:solidFill>
            <a:srgbClr val="ED7D31"/>
          </a:solidFill>
          <a:ln w="1908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1962349" y="5237448"/>
            <a:ext cx="1177630" cy="46166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</a:tabLst>
            </a:pPr>
            <a:r>
              <a:rPr lang="cs-CZ" sz="2400" dirty="0" err="1">
                <a:solidFill>
                  <a:srgbClr val="000000"/>
                </a:solidFill>
                <a:latin typeface="Calibri" charset="0"/>
              </a:rPr>
              <a:t>Trdelnik</a:t>
            </a:r>
            <a:endParaRPr lang="cs-CZ" sz="24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448968" y="5949280"/>
            <a:ext cx="6449511" cy="4358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400" dirty="0" smtClean="0"/>
              <a:t>„perník“ – </a:t>
            </a:r>
            <a:r>
              <a:rPr lang="cs-CZ" sz="2400" dirty="0" err="1" smtClean="0"/>
              <a:t>czech</a:t>
            </a:r>
            <a:r>
              <a:rPr lang="cs-CZ" sz="2400" dirty="0" smtClean="0"/>
              <a:t> </a:t>
            </a:r>
            <a:r>
              <a:rPr lang="cs-CZ" sz="2400" dirty="0" err="1" smtClean="0"/>
              <a:t>gingerbread</a:t>
            </a:r>
            <a:r>
              <a:rPr lang="cs-CZ" sz="2400" dirty="0" smtClean="0"/>
              <a:t> </a:t>
            </a:r>
            <a:r>
              <a:rPr lang="cs-CZ" sz="2400" dirty="0" err="1" smtClean="0"/>
              <a:t>which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/>
              <a:t> </a:t>
            </a:r>
            <a:r>
              <a:rPr lang="cs-CZ" sz="2400" i="1" dirty="0" smtClean="0"/>
              <a:t>very </a:t>
            </a:r>
            <a:r>
              <a:rPr lang="cs-CZ" sz="2400" i="1" dirty="0" err="1" smtClean="0"/>
              <a:t>famous</a:t>
            </a:r>
            <a:r>
              <a:rPr lang="cs-CZ" sz="2400" i="1" dirty="0" smtClean="0"/>
              <a:t> </a:t>
            </a:r>
            <a:endParaRPr lang="cs-CZ" sz="2400" i="1" dirty="0"/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8431629" y="4896648"/>
            <a:ext cx="484187" cy="977900"/>
          </a:xfrm>
          <a:prstGeom prst="downArrow">
            <a:avLst>
              <a:gd name="adj1" fmla="val 50000"/>
              <a:gd name="adj2" fmla="val 50492"/>
            </a:avLst>
          </a:prstGeom>
          <a:solidFill>
            <a:srgbClr val="ED7D31"/>
          </a:solidFill>
          <a:ln w="1908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260648"/>
            <a:ext cx="3457253" cy="2594025"/>
          </a:xfrm>
          <a:prstGeom prst="rect">
            <a:avLst/>
          </a:prstGeom>
        </p:spPr>
      </p:pic>
      <p:pic>
        <p:nvPicPr>
          <p:cNvPr id="2052" name="Picture 4" descr="Výsledek obrázku pro perníč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2283346"/>
            <a:ext cx="3804865" cy="255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3562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4408761" y="116632"/>
            <a:ext cx="2774647" cy="583321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cs-CZ" sz="3200" b="1" dirty="0" err="1">
                <a:solidFill>
                  <a:srgbClr val="000000"/>
                </a:solidFill>
                <a:latin typeface="Calibri" charset="0"/>
              </a:rPr>
              <a:t>National</a:t>
            </a:r>
            <a:r>
              <a:rPr lang="cs-CZ" sz="32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cs-CZ" sz="3200" b="1" dirty="0" err="1">
                <a:solidFill>
                  <a:srgbClr val="000000"/>
                </a:solidFill>
                <a:latin typeface="Calibri" charset="0"/>
              </a:rPr>
              <a:t>drinks</a:t>
            </a:r>
            <a:endParaRPr lang="cs-CZ" sz="3200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89226" y="980728"/>
            <a:ext cx="1364476" cy="607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u="sng" dirty="0" smtClean="0">
                <a:latin typeface="Arial Black" pitchFamily="34" charset="0"/>
              </a:rPr>
              <a:t>Beer</a:t>
            </a:r>
            <a:endParaRPr lang="cs-CZ" sz="3600" u="sng" dirty="0">
              <a:latin typeface="Arial Black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39416" y="1844824"/>
            <a:ext cx="348685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 err="1" smtClean="0"/>
              <a:t>The</a:t>
            </a:r>
            <a:r>
              <a:rPr lang="cs-CZ" dirty="0" smtClean="0"/>
              <a:t> most </a:t>
            </a:r>
            <a:r>
              <a:rPr lang="cs-CZ" dirty="0" err="1" smtClean="0"/>
              <a:t>famous</a:t>
            </a:r>
            <a:r>
              <a:rPr lang="cs-CZ" dirty="0" smtClean="0"/>
              <a:t> </a:t>
            </a:r>
            <a:r>
              <a:rPr lang="cs-CZ" dirty="0" err="1" smtClean="0"/>
              <a:t>czech</a:t>
            </a:r>
            <a:r>
              <a:rPr lang="cs-CZ" dirty="0" smtClean="0"/>
              <a:t> drink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420888"/>
            <a:ext cx="11252747" cy="395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07368" y="188640"/>
            <a:ext cx="1431097" cy="607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u="sng" dirty="0" err="1" smtClean="0">
                <a:latin typeface="Arial Black" pitchFamily="34" charset="0"/>
              </a:rPr>
              <a:t>Wine</a:t>
            </a:r>
            <a:endParaRPr lang="cs-CZ" sz="3600" u="sng" dirty="0">
              <a:latin typeface="Arial Black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67408" y="1052736"/>
            <a:ext cx="330731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 err="1" smtClean="0"/>
              <a:t>Mostly</a:t>
            </a:r>
            <a:r>
              <a:rPr lang="cs-CZ" dirty="0" smtClean="0"/>
              <a:t> </a:t>
            </a:r>
            <a:r>
              <a:rPr lang="cs-CZ" dirty="0" err="1" smtClean="0"/>
              <a:t>produced</a:t>
            </a:r>
            <a:r>
              <a:rPr lang="cs-CZ" dirty="0" smtClean="0"/>
              <a:t> in Morava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213048"/>
            <a:ext cx="2727727" cy="27343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708920"/>
            <a:ext cx="7560840" cy="363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845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niel szotkowski welvome to the cech republic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Daniel szotkowski welvome to the cech republic</Template>
  <TotalTime>211</TotalTime>
  <Words>301</Words>
  <Application>Microsoft Office PowerPoint</Application>
  <PresentationFormat>Širokoúhlá obrazovka</PresentationFormat>
  <Paragraphs>87</Paragraphs>
  <Slides>20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20</vt:i4>
      </vt:variant>
    </vt:vector>
  </HeadingPairs>
  <TitlesOfParts>
    <vt:vector size="31" baseType="lpstr">
      <vt:lpstr>Microsoft YaHei</vt:lpstr>
      <vt:lpstr>Arial</vt:lpstr>
      <vt:lpstr>Arial Black</vt:lpstr>
      <vt:lpstr>Bahnschrift Light</vt:lpstr>
      <vt:lpstr>Calibri</vt:lpstr>
      <vt:lpstr>Georgia</vt:lpstr>
      <vt:lpstr>Imprint MT Shadow</vt:lpstr>
      <vt:lpstr>Times New Roman</vt:lpstr>
      <vt:lpstr>Wingdings</vt:lpstr>
      <vt:lpstr>Daniel szotkowski welvome to the cech republic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SONY</dc:creator>
  <cp:lastModifiedBy>tom krupka</cp:lastModifiedBy>
  <cp:revision>54</cp:revision>
  <cp:lastPrinted>1601-01-01T00:00:00Z</cp:lastPrinted>
  <dcterms:created xsi:type="dcterms:W3CDTF">2017-11-12T18:31:58Z</dcterms:created>
  <dcterms:modified xsi:type="dcterms:W3CDTF">2017-12-02T12:18:43Z</dcterms:modified>
</cp:coreProperties>
</file>