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9714" y="391885"/>
            <a:ext cx="4862284" cy="499291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1277257" y="849475"/>
            <a:ext cx="9579427" cy="5439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Welcome to</a:t>
            </a:r>
          </a:p>
          <a:p>
            <a:pPr marL="0" marR="0" lvl="0" indent="0" algn="l" rtl="0">
              <a:spcBef>
                <a:spcPts val="5750"/>
              </a:spcBef>
              <a:buSzPct val="25000"/>
              <a:buNone/>
            </a:pPr>
            <a:r>
              <a:rPr lang="cs-CZ" sz="11500" dirty="0" err="1" smtClean="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Czechia</a:t>
            </a:r>
            <a:r>
              <a:rPr lang="en-US" sz="11500" b="0" i="0" u="none" strike="noStrike" cap="none" dirty="0" smtClean="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US" sz="11500" b="0" i="0" u="none" strike="noStrike" cap="none" dirty="0">
              <a:solidFill>
                <a:srgbClr val="9B0B6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109248"/>
            <a:ext cx="1186735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UNESCO sights in the Czech Republic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4066" y="1658517"/>
            <a:ext cx="3320191" cy="255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63194">
            <a:off x="243445" y="5137061"/>
            <a:ext cx="2443951" cy="150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0607" y="2985500"/>
            <a:ext cx="2403629" cy="18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95567">
            <a:off x="1131315" y="3268889"/>
            <a:ext cx="2657594" cy="202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5392" y="4795023"/>
            <a:ext cx="3298411" cy="197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716" y="1351751"/>
            <a:ext cx="2799897" cy="217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921719">
            <a:off x="7370763" y="5054872"/>
            <a:ext cx="2186667" cy="166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02071" y="910337"/>
            <a:ext cx="1924049" cy="151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111302">
            <a:off x="9787836" y="1770110"/>
            <a:ext cx="1917699" cy="178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ANd9GcTAuS2-QoOgahlS1l1vbmoaDl_zrqpscvhYoWFzdydYb1al38uxcA"/>
          <p:cNvPicPr preferRelativeResize="0"/>
          <p:nvPr/>
        </p:nvPicPr>
        <p:blipFill rotWithShape="1">
          <a:blip r:embed="rId12">
            <a:alphaModFix/>
          </a:blip>
          <a:srcRect l="4214" r="4213"/>
          <a:stretch/>
        </p:blipFill>
        <p:spPr>
          <a:xfrm rot="591791">
            <a:off x="9920624" y="5273116"/>
            <a:ext cx="1927225" cy="146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-610400" y="1531975"/>
            <a:ext cx="6894000" cy="8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2902857" y="0"/>
            <a:ext cx="685074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rgbClr val="9B0B68"/>
                </a:solidFill>
                <a:latin typeface="Calibri"/>
                <a:ea typeface="Calibri"/>
                <a:cs typeface="Calibri"/>
                <a:sym typeface="Calibri"/>
              </a:rPr>
              <a:t>National drinks </a:t>
            </a:r>
          </a:p>
        </p:txBody>
      </p:sp>
      <p:sp>
        <p:nvSpPr>
          <p:cNvPr id="178" name="Shape 178"/>
          <p:cNvSpPr/>
          <p:nvPr/>
        </p:nvSpPr>
        <p:spPr>
          <a:xfrm>
            <a:off x="1312357" y="923329"/>
            <a:ext cx="15905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Beer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9559">
            <a:off x="2950060" y="1800258"/>
            <a:ext cx="3230030" cy="21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7039428" y="923329"/>
            <a:ext cx="217714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Wine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82153">
            <a:off x="482690" y="3872403"/>
            <a:ext cx="3537768" cy="235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6571" y="229957"/>
            <a:ext cx="2304523" cy="231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46658">
            <a:off x="5857420" y="4564962"/>
            <a:ext cx="3489780" cy="198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5371">
            <a:off x="7169765" y="2495005"/>
            <a:ext cx="4635252" cy="209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3555998" y="0"/>
            <a:ext cx="6792685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rgbClr val="9B0B68"/>
                </a:solidFill>
                <a:latin typeface="Calibri"/>
                <a:ea typeface="Calibri"/>
                <a:cs typeface="Calibri"/>
                <a:sym typeface="Calibri"/>
              </a:rPr>
              <a:t>National food 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20281">
            <a:off x="7352863" y="1355596"/>
            <a:ext cx="4095275" cy="251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59909">
            <a:off x="529444" y="851279"/>
            <a:ext cx="2999965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7108" y="4287912"/>
            <a:ext cx="2876636" cy="21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3123265" y="6356444"/>
            <a:ext cx="546198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Soup with liver meatballs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40554" y="3703137"/>
            <a:ext cx="680720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Pork-dumpling-cabbage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7474884" y="4006862"/>
            <a:ext cx="385123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Dumplings with fruits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1785257" y="2365606"/>
            <a:ext cx="8606971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Thank you </a:t>
            </a:r>
            <a:r>
              <a:rPr lang="en-US" sz="660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660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660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71979" y="48304"/>
            <a:ext cx="1150026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0" i="0" u="none" strike="noStrike" cap="none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Basic Facts about the Czech Republic</a:t>
            </a:r>
          </a:p>
        </p:txBody>
      </p:sp>
      <p:sp>
        <p:nvSpPr>
          <p:cNvPr id="91" name="Shape 91"/>
          <p:cNvSpPr/>
          <p:nvPr/>
        </p:nvSpPr>
        <p:spPr>
          <a:xfrm>
            <a:off x="403832" y="3177858"/>
            <a:ext cx="507061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Flag of the Czech Republic 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329" y="1381804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6913928" y="3229818"/>
            <a:ext cx="390844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Czech State Emblem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6114" y="1381804"/>
            <a:ext cx="2087562" cy="18480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403832" y="6125757"/>
            <a:ext cx="402546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Flag of the President 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65" y="4064000"/>
            <a:ext cx="2008778" cy="20087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6913928" y="6125757"/>
            <a:ext cx="397256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Small State Emblem 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4971" y="3882416"/>
            <a:ext cx="1789848" cy="2142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261257" y="914400"/>
            <a:ext cx="11930743" cy="672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rea: 			               </a:t>
            </a:r>
            <a:r>
              <a:rPr lang="en-US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78,864 </a:t>
            </a: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km</a:t>
            </a:r>
            <a:r>
              <a:rPr lang="en-US" sz="2400" baseline="300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Population: 	                      </a:t>
            </a:r>
            <a:r>
              <a:rPr lang="cs-CZ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10,553,843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Official language: 	              Czech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Political system:                      Parliamentary republic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Head of State:	              </a:t>
            </a:r>
            <a:r>
              <a:rPr lang="en-US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President</a:t>
            </a:r>
            <a:r>
              <a:rPr lang="cs-CZ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-</a:t>
            </a:r>
            <a:r>
              <a:rPr lang="cs-CZ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Miloš</a:t>
            </a:r>
            <a:r>
              <a:rPr lang="en-US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Zeman</a:t>
            </a: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Currency: 		              </a:t>
            </a:r>
            <a:r>
              <a:rPr lang="en-US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1 </a:t>
            </a: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Czech crown 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Capital: 			  </a:t>
            </a:r>
            <a:r>
              <a:rPr lang="en-US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Prague</a:t>
            </a:r>
            <a:endParaRPr lang="en-US" sz="2400" dirty="0">
              <a:solidFill>
                <a:srgbClr val="44444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Anthem:                                    </a:t>
            </a:r>
            <a:r>
              <a:rPr lang="en-US" sz="2400" dirty="0" smtClean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Where </a:t>
            </a: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is my home 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Administrative division: 	  14 regions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444444"/>
                </a:solidFill>
                <a:latin typeface="Georgia"/>
                <a:ea typeface="Georgia"/>
                <a:cs typeface="Georgia"/>
                <a:sym typeface="Georgia"/>
              </a:rPr>
              <a:t>Member of organizations:	  EU, NATO…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</a:p>
        </p:txBody>
      </p:sp>
      <p:sp>
        <p:nvSpPr>
          <p:cNvPr id="104" name="Shape 104"/>
          <p:cNvSpPr/>
          <p:nvPr/>
        </p:nvSpPr>
        <p:spPr>
          <a:xfrm>
            <a:off x="370643" y="123763"/>
            <a:ext cx="1150026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Basic facts about the Czech Republic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32264">
            <a:off x="7503458" y="3772209"/>
            <a:ext cx="4288704" cy="255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86507">
            <a:off x="8622291" y="1073590"/>
            <a:ext cx="3236628" cy="2214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78975" y="284100"/>
            <a:ext cx="11697000" cy="17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Basic Facts about the Czech Republic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99025" y="2426075"/>
            <a:ext cx="11176800" cy="40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Czech</a:t>
            </a:r>
            <a:r>
              <a:rPr lang="cs-CZ" sz="2400" b="1" dirty="0" err="1" smtClean="0">
                <a:solidFill>
                  <a:srgbClr val="FF0000"/>
                </a:solidFill>
              </a:rPr>
              <a:t>ia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is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divided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into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3 parts and 14 </a:t>
            </a:r>
            <a:r>
              <a:rPr lang="en-US" sz="2400" b="1" dirty="0" smtClean="0">
                <a:solidFill>
                  <a:srgbClr val="FF0000"/>
                </a:solidFill>
              </a:rPr>
              <a:t>regions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cs-CZ" sz="2400" b="1" dirty="0" err="1" smtClean="0"/>
              <a:t>The</a:t>
            </a:r>
            <a:r>
              <a:rPr lang="en-US" sz="2400" b="1" dirty="0" smtClean="0"/>
              <a:t> </a:t>
            </a:r>
            <a:r>
              <a:rPr lang="cs-CZ" sz="2400" b="1" dirty="0" err="1" smtClean="0"/>
              <a:t>historical</a:t>
            </a:r>
            <a:r>
              <a:rPr lang="cs-CZ" sz="2400" b="1" dirty="0" smtClean="0"/>
              <a:t> p</a:t>
            </a:r>
            <a:r>
              <a:rPr lang="en-US" sz="2400" b="1" dirty="0" smtClean="0"/>
              <a:t>arts </a:t>
            </a:r>
            <a:r>
              <a:rPr lang="en-US" sz="2400" b="1" dirty="0"/>
              <a:t>are</a:t>
            </a:r>
            <a:r>
              <a:rPr lang="en-US" sz="2400" b="1" dirty="0" smtClean="0"/>
              <a:t>:</a:t>
            </a:r>
            <a:r>
              <a:rPr lang="cs-CZ" sz="2400" b="1" dirty="0" smtClean="0"/>
              <a:t> </a:t>
            </a:r>
            <a:r>
              <a:rPr lang="cs-CZ" sz="2400" dirty="0" smtClean="0"/>
              <a:t>Bohemia, Moravia, </a:t>
            </a:r>
            <a:r>
              <a:rPr lang="cs-CZ" sz="2400" dirty="0" err="1" smtClean="0"/>
              <a:t>Silesia</a:t>
            </a:r>
            <a:endParaRPr lang="cs-CZ" sz="2400" dirty="0" smtClean="0"/>
          </a:p>
          <a:p>
            <a:pPr lvl="0">
              <a:spcBef>
                <a:spcPts val="0"/>
              </a:spcBef>
              <a:buNone/>
            </a:pPr>
            <a:endParaRPr lang="cs-CZ" sz="2400" b="1" dirty="0"/>
          </a:p>
          <a:p>
            <a:pPr lvl="0">
              <a:spcBef>
                <a:spcPts val="0"/>
              </a:spcBef>
              <a:buNone/>
            </a:pPr>
            <a:r>
              <a:rPr lang="cs-CZ" sz="2400" b="1" dirty="0" err="1" smtClean="0"/>
              <a:t>Our</a:t>
            </a:r>
            <a:r>
              <a:rPr lang="cs-CZ" sz="2400" b="1" dirty="0" smtClean="0"/>
              <a:t> region: </a:t>
            </a:r>
            <a:r>
              <a:rPr lang="cs-CZ" sz="2400" b="1" dirty="0" err="1" smtClean="0"/>
              <a:t>Moravian-Silesian</a:t>
            </a:r>
            <a:r>
              <a:rPr lang="cs-CZ" sz="2400" b="1" dirty="0" smtClean="0"/>
              <a:t> Region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573500" y="358575"/>
            <a:ext cx="11087400" cy="139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400" dirty="0" err="1" smtClean="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Morav</a:t>
            </a:r>
            <a:r>
              <a:rPr lang="cs-CZ" sz="5400" dirty="0" err="1" smtClean="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ian-Silesian</a:t>
            </a:r>
            <a:r>
              <a:rPr lang="cs-CZ" sz="5400" dirty="0" smtClean="0">
                <a:solidFill>
                  <a:srgbClr val="9B0B68"/>
                </a:solidFill>
                <a:latin typeface="Georgia"/>
                <a:ea typeface="Georgia"/>
                <a:cs typeface="Georgia"/>
                <a:sym typeface="Georgia"/>
              </a:rPr>
              <a:t> Region</a:t>
            </a:r>
            <a:endParaRPr lang="en-US" sz="5400" dirty="0">
              <a:solidFill>
                <a:srgbClr val="9B0B6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8" name="Shape 118" descr="pohod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">
            <a:off x="3500943" y="3027325"/>
            <a:ext cx="3902549" cy="29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692325" y="2004123"/>
            <a:ext cx="10058400" cy="42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2400" b="1" dirty="0" smtClean="0"/>
              <a:t>… </a:t>
            </a:r>
            <a:r>
              <a:rPr lang="cs-CZ" sz="2400" b="1" dirty="0" err="1" smtClean="0"/>
              <a:t>divided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into</a:t>
            </a:r>
            <a:r>
              <a:rPr lang="cs-CZ" sz="2400" b="1" dirty="0" smtClean="0"/>
              <a:t> 6 </a:t>
            </a:r>
            <a:r>
              <a:rPr lang="cs-CZ" sz="2400" b="1" dirty="0" err="1" smtClean="0"/>
              <a:t>districts</a:t>
            </a:r>
            <a:r>
              <a:rPr lang="cs-CZ" sz="2400" b="1" dirty="0" smtClean="0"/>
              <a:t>:</a:t>
            </a:r>
            <a:endParaRPr lang="en-US" sz="2400" b="1" dirty="0">
              <a:solidFill>
                <a:srgbClr val="444444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 b="1" dirty="0">
              <a:solidFill>
                <a:srgbClr val="4444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404950" y="339625"/>
            <a:ext cx="11325600" cy="151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400">
                <a:solidFill>
                  <a:srgbClr val="9B0B68"/>
                </a:solidFill>
              </a:rPr>
              <a:t>Karviná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61700" y="1423850"/>
            <a:ext cx="11012100" cy="48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2400" b="1" dirty="0" err="1" smtClean="0"/>
              <a:t>Divided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into</a:t>
            </a:r>
            <a:r>
              <a:rPr lang="cs-CZ" sz="2400" b="1" dirty="0" smtClean="0"/>
              <a:t> 9 </a:t>
            </a:r>
            <a:r>
              <a:rPr lang="cs-CZ" sz="2400" b="1" dirty="0" err="1" smtClean="0"/>
              <a:t>boroughs</a:t>
            </a:r>
            <a:endParaRPr lang="cs-CZ" sz="2400" b="1" dirty="0"/>
          </a:p>
          <a:p>
            <a:pPr lvl="0">
              <a:spcBef>
                <a:spcPts val="0"/>
              </a:spcBef>
              <a:buNone/>
            </a:pPr>
            <a:r>
              <a:rPr lang="en-US" sz="3000" b="1" dirty="0" smtClean="0"/>
              <a:t> </a:t>
            </a:r>
            <a:endParaRPr lang="en-US" sz="3000" b="1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rgbClr val="444444"/>
                </a:solidFill>
              </a:rPr>
              <a:t>Spa</a:t>
            </a:r>
            <a:r>
              <a:rPr lang="cs-CZ" sz="2400" dirty="0" smtClean="0">
                <a:solidFill>
                  <a:srgbClr val="444444"/>
                </a:solidFill>
              </a:rPr>
              <a:t>, university, 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rgbClr val="444444"/>
                </a:solidFill>
              </a:rPr>
              <a:t>Industry</a:t>
            </a:r>
            <a:endParaRPr lang="cs-CZ" sz="2400" dirty="0" smtClean="0">
              <a:solidFill>
                <a:srgbClr val="444444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rgbClr val="444444"/>
                </a:solidFill>
              </a:rPr>
              <a:t>Slovak</a:t>
            </a:r>
            <a:r>
              <a:rPr lang="cs-CZ" sz="2400" dirty="0" smtClean="0">
                <a:solidFill>
                  <a:srgbClr val="444444"/>
                </a:solidFill>
              </a:rPr>
              <a:t>, </a:t>
            </a:r>
            <a:r>
              <a:rPr lang="cs-CZ" sz="2400" dirty="0" err="1" smtClean="0">
                <a:solidFill>
                  <a:srgbClr val="444444"/>
                </a:solidFill>
              </a:rPr>
              <a:t>Polish</a:t>
            </a:r>
            <a:r>
              <a:rPr lang="cs-CZ" sz="2400" dirty="0" smtClean="0">
                <a:solidFill>
                  <a:srgbClr val="444444"/>
                </a:solidFill>
              </a:rPr>
              <a:t>, Roma </a:t>
            </a:r>
            <a:r>
              <a:rPr lang="cs-CZ" sz="2400" dirty="0" err="1" smtClean="0">
                <a:solidFill>
                  <a:srgbClr val="444444"/>
                </a:solidFill>
              </a:rPr>
              <a:t>minorities</a:t>
            </a:r>
            <a:endParaRPr lang="cs-CZ" sz="2400" dirty="0" smtClean="0">
              <a:solidFill>
                <a:srgbClr val="444444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rgbClr val="444444"/>
                </a:solidFill>
              </a:rPr>
              <a:t>Problems</a:t>
            </a:r>
            <a:r>
              <a:rPr lang="cs-CZ" sz="2400" dirty="0" smtClean="0">
                <a:solidFill>
                  <a:srgbClr val="444444"/>
                </a:solidFill>
              </a:rPr>
              <a:t>: </a:t>
            </a:r>
            <a:r>
              <a:rPr lang="cs-CZ" sz="2400" dirty="0" err="1" smtClean="0">
                <a:solidFill>
                  <a:srgbClr val="444444"/>
                </a:solidFill>
              </a:rPr>
              <a:t>petty</a:t>
            </a:r>
            <a:r>
              <a:rPr lang="cs-CZ" sz="2400" dirty="0" smtClean="0">
                <a:solidFill>
                  <a:srgbClr val="444444"/>
                </a:solidFill>
              </a:rPr>
              <a:t> </a:t>
            </a:r>
            <a:r>
              <a:rPr lang="cs-CZ" sz="2400" dirty="0" err="1" smtClean="0">
                <a:solidFill>
                  <a:srgbClr val="444444"/>
                </a:solidFill>
              </a:rPr>
              <a:t>crime</a:t>
            </a:r>
            <a:r>
              <a:rPr lang="cs-CZ" sz="2400" dirty="0" smtClean="0">
                <a:solidFill>
                  <a:srgbClr val="444444"/>
                </a:solidFill>
              </a:rPr>
              <a:t>, </a:t>
            </a:r>
            <a:r>
              <a:rPr lang="cs-CZ" sz="2400" dirty="0" err="1" smtClean="0">
                <a:solidFill>
                  <a:srgbClr val="444444"/>
                </a:solidFill>
              </a:rPr>
              <a:t>gambling</a:t>
            </a:r>
            <a:r>
              <a:rPr lang="cs-CZ" sz="2400" dirty="0" smtClean="0">
                <a:solidFill>
                  <a:srgbClr val="444444"/>
                </a:solidFill>
              </a:rPr>
              <a:t>, </a:t>
            </a:r>
            <a:r>
              <a:rPr lang="cs-CZ" sz="2400" dirty="0" err="1" smtClean="0">
                <a:solidFill>
                  <a:srgbClr val="444444"/>
                </a:solidFill>
              </a:rPr>
              <a:t>population</a:t>
            </a:r>
            <a:r>
              <a:rPr lang="cs-CZ" sz="2400" dirty="0" smtClean="0">
                <a:solidFill>
                  <a:srgbClr val="444444"/>
                </a:solidFill>
              </a:rPr>
              <a:t> </a:t>
            </a:r>
            <a:r>
              <a:rPr lang="cs-CZ" sz="2400" dirty="0" err="1" smtClean="0">
                <a:solidFill>
                  <a:srgbClr val="444444"/>
                </a:solidFill>
              </a:rPr>
              <a:t>outflow</a:t>
            </a:r>
            <a:r>
              <a:rPr lang="cs-CZ" sz="2400" dirty="0" smtClean="0">
                <a:solidFill>
                  <a:srgbClr val="444444"/>
                </a:solidFill>
              </a:rPr>
              <a:t>, air </a:t>
            </a:r>
            <a:r>
              <a:rPr lang="cs-CZ" sz="2400" dirty="0" err="1" smtClean="0">
                <a:solidFill>
                  <a:srgbClr val="444444"/>
                </a:solidFill>
              </a:rPr>
              <a:t>pollution</a:t>
            </a:r>
            <a:endParaRPr sz="2400" dirty="0"/>
          </a:p>
          <a:p>
            <a:pPr lvl="0">
              <a:spcBef>
                <a:spcPts val="0"/>
              </a:spcBef>
              <a:buNone/>
            </a:pP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91875" y="209000"/>
            <a:ext cx="11142600" cy="19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 err="1" smtClean="0">
                <a:solidFill>
                  <a:srgbClr val="9B0B68"/>
                </a:solidFill>
                <a:highlight>
                  <a:srgbClr val="FFFFFF"/>
                </a:highlight>
              </a:rPr>
              <a:t>Gymnázium</a:t>
            </a:r>
            <a:r>
              <a:rPr lang="cs-CZ" sz="5400" dirty="0" smtClean="0">
                <a:solidFill>
                  <a:srgbClr val="9B0B68"/>
                </a:solidFill>
                <a:highlight>
                  <a:srgbClr val="FFFFFF"/>
                </a:highlight>
              </a:rPr>
              <a:t>,</a:t>
            </a:r>
            <a:r>
              <a:rPr lang="en-US" sz="5400" dirty="0" smtClean="0">
                <a:solidFill>
                  <a:srgbClr val="9B0B68"/>
                </a:solidFill>
                <a:highlight>
                  <a:srgbClr val="FFFFFF"/>
                </a:highlight>
              </a:rPr>
              <a:t> </a:t>
            </a:r>
            <a:r>
              <a:rPr lang="en-US" sz="5400" dirty="0" err="1">
                <a:solidFill>
                  <a:srgbClr val="9B0B68"/>
                </a:solidFill>
                <a:highlight>
                  <a:srgbClr val="FFFFFF"/>
                </a:highlight>
              </a:rPr>
              <a:t>Karviná</a:t>
            </a:r>
            <a:r>
              <a:rPr lang="en-US" sz="5400" dirty="0">
                <a:solidFill>
                  <a:srgbClr val="9B0B68"/>
                </a:solidFill>
                <a:highlight>
                  <a:srgbClr val="FFFFFF"/>
                </a:highlight>
              </a:rPr>
              <a:t>, </a:t>
            </a:r>
            <a:r>
              <a:rPr lang="cs-CZ" sz="5400" dirty="0" err="1" smtClean="0">
                <a:solidFill>
                  <a:srgbClr val="9B0B68"/>
                </a:solidFill>
                <a:highlight>
                  <a:srgbClr val="FFFFFF"/>
                </a:highlight>
              </a:rPr>
              <a:t>allowance</a:t>
            </a:r>
            <a:r>
              <a:rPr lang="cs-CZ" sz="5400" dirty="0" smtClean="0">
                <a:solidFill>
                  <a:srgbClr val="9B0B68"/>
                </a:solidFill>
                <a:highlight>
                  <a:srgbClr val="FFFFFF"/>
                </a:highlight>
              </a:rPr>
              <a:t> </a:t>
            </a:r>
            <a:r>
              <a:rPr lang="cs-CZ" sz="5400" dirty="0" err="1" smtClean="0">
                <a:solidFill>
                  <a:srgbClr val="9B0B68"/>
                </a:solidFill>
                <a:highlight>
                  <a:srgbClr val="FFFFFF"/>
                </a:highlight>
              </a:rPr>
              <a:t>organisation</a:t>
            </a:r>
            <a:endParaRPr lang="en-US" sz="5400" dirty="0">
              <a:solidFill>
                <a:srgbClr val="9B0B68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 txBox="1"/>
          <p:nvPr/>
        </p:nvSpPr>
        <p:spPr>
          <a:xfrm>
            <a:off x="692325" y="2142300"/>
            <a:ext cx="10842300" cy="44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44444"/>
              </a:solidFill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3650" y="1328075"/>
            <a:ext cx="2172800" cy="21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gy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8003">
            <a:off x="262175" y="2176900"/>
            <a:ext cx="5920875" cy="394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gym 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04656">
            <a:off x="6350168" y="3125139"/>
            <a:ext cx="5018988" cy="306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91875" y="209000"/>
            <a:ext cx="11142600" cy="19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 err="1">
                <a:solidFill>
                  <a:srgbClr val="9B0B68"/>
                </a:solidFill>
                <a:highlight>
                  <a:srgbClr val="FFFFFF"/>
                </a:highlight>
              </a:rPr>
              <a:t>Gymnázium</a:t>
            </a:r>
            <a:r>
              <a:rPr lang="en-US" sz="5400" dirty="0">
                <a:solidFill>
                  <a:srgbClr val="9B0B68"/>
                </a:solidFill>
                <a:highlight>
                  <a:srgbClr val="FFFFFF"/>
                </a:highlight>
              </a:rPr>
              <a:t> </a:t>
            </a:r>
            <a:r>
              <a:rPr lang="en-US" sz="5400" dirty="0" err="1" smtClean="0">
                <a:solidFill>
                  <a:srgbClr val="9B0B68"/>
                </a:solidFill>
                <a:highlight>
                  <a:srgbClr val="FFFFFF"/>
                </a:highlight>
              </a:rPr>
              <a:t>Karviná</a:t>
            </a:r>
            <a:endParaRPr lang="en-US" sz="5400" dirty="0">
              <a:solidFill>
                <a:srgbClr val="9B0B68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1675" y="4570039"/>
            <a:ext cx="2172800" cy="21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16225" y="2142300"/>
            <a:ext cx="11418300" cy="44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dk1"/>
                </a:solidFill>
              </a:rPr>
              <a:t>a grammar-school type </a:t>
            </a:r>
            <a:r>
              <a:rPr lang="en-US" sz="3000" dirty="0" smtClean="0">
                <a:solidFill>
                  <a:schemeClr val="dk1"/>
                </a:solidFill>
              </a:rPr>
              <a:t>of</a:t>
            </a:r>
            <a:r>
              <a:rPr lang="cs-CZ" sz="3000" dirty="0" smtClean="0">
                <a:solidFill>
                  <a:schemeClr val="dk1"/>
                </a:solidFill>
              </a:rPr>
              <a:t> a </a:t>
            </a:r>
            <a:r>
              <a:rPr lang="cs-CZ" sz="3000" b="1" dirty="0" err="1" smtClean="0">
                <a:solidFill>
                  <a:schemeClr val="dk1"/>
                </a:solidFill>
              </a:rPr>
              <a:t>secondary</a:t>
            </a:r>
            <a:r>
              <a:rPr lang="cs-CZ" sz="3000" b="1" dirty="0" smtClean="0">
                <a:solidFill>
                  <a:schemeClr val="dk1"/>
                </a:solidFill>
              </a:rPr>
              <a:t> </a:t>
            </a:r>
            <a:r>
              <a:rPr lang="cs-CZ" sz="3000" b="1" dirty="0" err="1" smtClean="0">
                <a:solidFill>
                  <a:schemeClr val="dk1"/>
                </a:solidFill>
              </a:rPr>
              <a:t>school</a:t>
            </a:r>
            <a:endParaRPr lang="cs-CZ" sz="3000" b="1" dirty="0" smtClean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cs-CZ" sz="3000" b="1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cs-CZ" sz="3000" b="1" dirty="0" smtClean="0">
                <a:solidFill>
                  <a:schemeClr val="dk1"/>
                </a:solidFill>
              </a:rPr>
              <a:t>4 </a:t>
            </a:r>
            <a:r>
              <a:rPr lang="cs-CZ" sz="3000" b="1" dirty="0" err="1" smtClean="0">
                <a:solidFill>
                  <a:schemeClr val="dk1"/>
                </a:solidFill>
              </a:rPr>
              <a:t>years</a:t>
            </a:r>
            <a:r>
              <a:rPr lang="cs-CZ" sz="3000" b="1" dirty="0" smtClean="0">
                <a:solidFill>
                  <a:schemeClr val="dk1"/>
                </a:solidFill>
              </a:rPr>
              <a:t> </a:t>
            </a:r>
            <a:r>
              <a:rPr lang="cs-CZ" sz="3000" dirty="0" err="1" smtClean="0">
                <a:solidFill>
                  <a:schemeClr val="dk1"/>
                </a:solidFill>
              </a:rPr>
              <a:t>or</a:t>
            </a:r>
            <a:r>
              <a:rPr lang="cs-CZ" sz="3000" dirty="0" smtClean="0">
                <a:solidFill>
                  <a:schemeClr val="dk1"/>
                </a:solidFill>
              </a:rPr>
              <a:t> </a:t>
            </a:r>
            <a:r>
              <a:rPr lang="cs-CZ" sz="3000" b="1" dirty="0" smtClean="0">
                <a:solidFill>
                  <a:schemeClr val="dk1"/>
                </a:solidFill>
              </a:rPr>
              <a:t>8 </a:t>
            </a:r>
            <a:r>
              <a:rPr lang="cs-CZ" sz="3000" b="1" dirty="0" err="1" smtClean="0">
                <a:solidFill>
                  <a:schemeClr val="dk1"/>
                </a:solidFill>
              </a:rPr>
              <a:t>years</a:t>
            </a:r>
            <a:r>
              <a:rPr lang="cs-CZ" sz="3000" dirty="0" smtClean="0">
                <a:solidFill>
                  <a:schemeClr val="dk1"/>
                </a:solidFill>
              </a:rPr>
              <a:t>, </a:t>
            </a:r>
            <a:r>
              <a:rPr lang="cs-CZ" sz="3000" dirty="0" err="1" smtClean="0">
                <a:solidFill>
                  <a:schemeClr val="dk1"/>
                </a:solidFill>
              </a:rPr>
              <a:t>from</a:t>
            </a:r>
            <a:r>
              <a:rPr lang="cs-CZ" sz="3000" dirty="0" smtClean="0">
                <a:solidFill>
                  <a:schemeClr val="dk1"/>
                </a:solidFill>
              </a:rPr>
              <a:t> </a:t>
            </a:r>
            <a:r>
              <a:rPr lang="cs-CZ" sz="3000" b="1" dirty="0" smtClean="0">
                <a:solidFill>
                  <a:schemeClr val="dk1"/>
                </a:solidFill>
              </a:rPr>
              <a:t>15 (</a:t>
            </a:r>
            <a:r>
              <a:rPr lang="cs-CZ" sz="3000" b="1" dirty="0" err="1" smtClean="0">
                <a:solidFill>
                  <a:schemeClr val="dk1"/>
                </a:solidFill>
              </a:rPr>
              <a:t>or</a:t>
            </a:r>
            <a:r>
              <a:rPr lang="cs-CZ" sz="3000" b="1" dirty="0" smtClean="0">
                <a:solidFill>
                  <a:schemeClr val="dk1"/>
                </a:solidFill>
              </a:rPr>
              <a:t> 11) </a:t>
            </a:r>
            <a:r>
              <a:rPr lang="cs-CZ" sz="3000" dirty="0" smtClean="0">
                <a:solidFill>
                  <a:schemeClr val="dk1"/>
                </a:solidFill>
              </a:rPr>
              <a:t>to </a:t>
            </a:r>
            <a:r>
              <a:rPr lang="cs-CZ" sz="3000" b="1" dirty="0" smtClean="0">
                <a:solidFill>
                  <a:schemeClr val="dk1"/>
                </a:solidFill>
              </a:rPr>
              <a:t>19</a:t>
            </a:r>
            <a:r>
              <a:rPr lang="cs-CZ" sz="3000" dirty="0" smtClean="0">
                <a:solidFill>
                  <a:schemeClr val="dk1"/>
                </a:solidFill>
              </a:rPr>
              <a:t>, </a:t>
            </a:r>
            <a:r>
              <a:rPr lang="cs-CZ" sz="3000" dirty="0" err="1" smtClean="0">
                <a:solidFill>
                  <a:schemeClr val="dk1"/>
                </a:solidFill>
              </a:rPr>
              <a:t>final</a:t>
            </a:r>
            <a:r>
              <a:rPr lang="cs-CZ" sz="3000" dirty="0" smtClean="0">
                <a:solidFill>
                  <a:schemeClr val="dk1"/>
                </a:solidFill>
              </a:rPr>
              <a:t> </a:t>
            </a:r>
            <a:r>
              <a:rPr lang="cs-CZ" sz="3000" dirty="0" err="1" smtClean="0">
                <a:solidFill>
                  <a:schemeClr val="dk1"/>
                </a:solidFill>
              </a:rPr>
              <a:t>exams</a:t>
            </a:r>
            <a:r>
              <a:rPr lang="cs-CZ" sz="3000" dirty="0" smtClean="0">
                <a:solidFill>
                  <a:schemeClr val="dk1"/>
                </a:solidFill>
              </a:rPr>
              <a:t> (maturita)</a:t>
            </a:r>
            <a:endParaRPr lang="cs-CZ" sz="3000" dirty="0" smtClean="0">
              <a:solidFill>
                <a:srgbClr val="0070C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US" sz="3000" dirty="0">
              <a:solidFill>
                <a:srgbClr val="0070C0"/>
              </a:solidFill>
              <a:highlight>
                <a:srgbClr val="F5F5F5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cs-CZ" sz="3000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All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</a:t>
            </a:r>
            <a:r>
              <a:rPr lang="cs-CZ" sz="3000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students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</a:t>
            </a:r>
            <a:r>
              <a:rPr lang="cs-CZ" sz="3000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have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to study </a:t>
            </a:r>
            <a:r>
              <a:rPr lang="cs-CZ" sz="3000" b="1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English</a:t>
            </a:r>
            <a:r>
              <a:rPr lang="cs-CZ" sz="3000" b="1" dirty="0" smtClean="0">
                <a:solidFill>
                  <a:schemeClr val="dk1"/>
                </a:solidFill>
                <a:highlight>
                  <a:srgbClr val="F5F5F5"/>
                </a:highlight>
              </a:rPr>
              <a:t> 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+ </a:t>
            </a:r>
            <a:r>
              <a:rPr lang="cs-CZ" sz="3000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one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more </a:t>
            </a:r>
            <a:r>
              <a:rPr lang="cs-CZ" sz="3000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language</a:t>
            </a:r>
            <a:r>
              <a:rPr lang="cs-CZ" sz="3000" dirty="0">
                <a:solidFill>
                  <a:schemeClr val="dk1"/>
                </a:solidFill>
                <a:highlight>
                  <a:srgbClr val="F5F5F5"/>
                </a:highlight>
              </a:rPr>
              <a:t>: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</a:t>
            </a:r>
            <a:r>
              <a:rPr lang="cs-CZ" sz="3000" b="1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French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, </a:t>
            </a:r>
            <a:r>
              <a:rPr lang="cs-CZ" sz="3000" b="1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German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, </a:t>
            </a:r>
            <a:r>
              <a:rPr lang="cs-CZ" sz="3000" b="1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Russian</a:t>
            </a:r>
            <a:r>
              <a:rPr lang="cs-CZ" sz="3000" dirty="0">
                <a:solidFill>
                  <a:schemeClr val="dk1"/>
                </a:solidFill>
                <a:highlight>
                  <a:srgbClr val="F5F5F5"/>
                </a:highlight>
              </a:rPr>
              <a:t> </a:t>
            </a:r>
            <a:r>
              <a:rPr lang="cs-CZ" sz="3000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or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</a:t>
            </a:r>
            <a:r>
              <a:rPr lang="cs-CZ" sz="3000" b="1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Spanish</a:t>
            </a:r>
            <a:r>
              <a:rPr lang="cs-CZ" sz="3000" dirty="0">
                <a:solidFill>
                  <a:schemeClr val="dk1"/>
                </a:solidFill>
                <a:highlight>
                  <a:srgbClr val="F5F5F5"/>
                </a:highlight>
              </a:rPr>
              <a:t>.</a:t>
            </a:r>
            <a:endParaRPr lang="en-US" sz="3000" dirty="0">
              <a:solidFill>
                <a:srgbClr val="0070C0"/>
              </a:solidFill>
              <a:highlight>
                <a:srgbClr val="F5F5F5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cs-CZ" sz="3000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The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s</a:t>
            </a:r>
            <a:r>
              <a:rPr lang="en-US" sz="3000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tudents</a:t>
            </a:r>
            <a:r>
              <a:rPr lang="en-US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can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</a:t>
            </a:r>
            <a:r>
              <a:rPr lang="cs-CZ" sz="3000" dirty="0" err="1" smtClean="0">
                <a:solidFill>
                  <a:schemeClr val="dk1"/>
                </a:solidFill>
                <a:highlight>
                  <a:srgbClr val="F5F5F5"/>
                </a:highlight>
              </a:rPr>
              <a:t>also</a:t>
            </a:r>
            <a:r>
              <a:rPr lang="cs-CZ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 visit </a:t>
            </a:r>
            <a:r>
              <a:rPr lang="en-US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Austria</a:t>
            </a:r>
            <a:r>
              <a:rPr lang="en-US" sz="3000" dirty="0">
                <a:solidFill>
                  <a:schemeClr val="dk1"/>
                </a:solidFill>
                <a:highlight>
                  <a:srgbClr val="F5F5F5"/>
                </a:highlight>
              </a:rPr>
              <a:t>, England, France, Spain, </a:t>
            </a:r>
            <a:r>
              <a:rPr lang="en-US" sz="3000" dirty="0" smtClean="0">
                <a:solidFill>
                  <a:schemeClr val="dk1"/>
                </a:solidFill>
                <a:highlight>
                  <a:srgbClr val="F5F5F5"/>
                </a:highlight>
              </a:rPr>
              <a:t>Switzerland</a:t>
            </a:r>
            <a:r>
              <a:rPr lang="cs-CZ" sz="3000" dirty="0">
                <a:solidFill>
                  <a:schemeClr val="dk1"/>
                </a:solidFill>
                <a:highlight>
                  <a:srgbClr val="F5F5F5"/>
                </a:highlight>
              </a:rPr>
              <a:t>.</a:t>
            </a:r>
            <a:endParaRPr lang="en-US" sz="3000" dirty="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highlight>
                <a:srgbClr val="F5F5F5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91875" y="209000"/>
            <a:ext cx="11142600" cy="19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dirty="0" err="1">
                <a:solidFill>
                  <a:srgbClr val="9B0B68"/>
                </a:solidFill>
                <a:highlight>
                  <a:srgbClr val="FFFFFF"/>
                </a:highlight>
              </a:rPr>
              <a:t>Gymnázium</a:t>
            </a:r>
            <a:r>
              <a:rPr lang="en-US" sz="5400" dirty="0">
                <a:solidFill>
                  <a:srgbClr val="9B0B68"/>
                </a:solidFill>
                <a:highlight>
                  <a:srgbClr val="FFFFFF"/>
                </a:highlight>
              </a:rPr>
              <a:t> </a:t>
            </a:r>
            <a:r>
              <a:rPr lang="en-US" sz="5400" dirty="0" err="1" smtClean="0">
                <a:solidFill>
                  <a:srgbClr val="9B0B68"/>
                </a:solidFill>
                <a:highlight>
                  <a:srgbClr val="FFFFFF"/>
                </a:highlight>
              </a:rPr>
              <a:t>Karviná</a:t>
            </a:r>
            <a:r>
              <a:rPr lang="cs-CZ" sz="5400" dirty="0" smtClean="0">
                <a:solidFill>
                  <a:srgbClr val="9B0B68"/>
                </a:solidFill>
                <a:highlight>
                  <a:srgbClr val="FFFFFF"/>
                </a:highlight>
              </a:rPr>
              <a:t> </a:t>
            </a:r>
            <a:r>
              <a:rPr lang="en-US" sz="5400" dirty="0" smtClean="0">
                <a:solidFill>
                  <a:srgbClr val="9B0B68"/>
                </a:solidFill>
                <a:highlight>
                  <a:srgbClr val="FFFFFF"/>
                </a:highlight>
              </a:rPr>
              <a:t>-</a:t>
            </a:r>
            <a:r>
              <a:rPr lang="cs-CZ" sz="5400" dirty="0" smtClean="0">
                <a:solidFill>
                  <a:srgbClr val="9B0B68"/>
                </a:solidFill>
                <a:highlight>
                  <a:srgbClr val="FFFFFF"/>
                </a:highlight>
              </a:rPr>
              <a:t> </a:t>
            </a:r>
            <a:r>
              <a:rPr lang="en-US" sz="5400" dirty="0" smtClean="0">
                <a:solidFill>
                  <a:srgbClr val="9B0B68"/>
                </a:solidFill>
                <a:highlight>
                  <a:srgbClr val="FFFFFF"/>
                </a:highlight>
              </a:rPr>
              <a:t>our </a:t>
            </a:r>
            <a:r>
              <a:rPr lang="en-US" sz="5400" dirty="0">
                <a:solidFill>
                  <a:srgbClr val="9B0B68"/>
                </a:solidFill>
                <a:highlight>
                  <a:srgbClr val="FFFFFF"/>
                </a:highlight>
              </a:rPr>
              <a:t>class 1.B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5400" dirty="0">
              <a:solidFill>
                <a:srgbClr val="9B0B68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5" name="Shape 155"/>
          <p:cNvSpPr txBox="1"/>
          <p:nvPr/>
        </p:nvSpPr>
        <p:spPr>
          <a:xfrm>
            <a:off x="692325" y="2142300"/>
            <a:ext cx="10842300" cy="44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solidFill>
                <a:srgbClr val="444444"/>
              </a:solidFill>
            </a:endParaRPr>
          </a:p>
        </p:txBody>
      </p:sp>
      <p:pic>
        <p:nvPicPr>
          <p:cNvPr id="156" name="Shape 156" descr="1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25" y="1095325"/>
            <a:ext cx="10500101" cy="5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200</Words>
  <Application>Microsoft Office PowerPoint</Application>
  <PresentationFormat>Širokoúhlá obrazovka</PresentationFormat>
  <Paragraphs>53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3</cp:revision>
  <dcterms:modified xsi:type="dcterms:W3CDTF">2017-05-03T07:34:44Z</dcterms:modified>
</cp:coreProperties>
</file>