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8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909A516-697A-497D-9F2F-EE2CCF413777}" type="datetimeFigureOut">
              <a:rPr lang="cs-CZ" smtClean="0"/>
              <a:t>19.5.2013</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99816D-55B5-4718-AEB4-5A07D8B4D7FF}" type="slidenum">
              <a:rPr lang="cs-CZ" smtClean="0"/>
              <a:t>‹#›</a:t>
            </a:fld>
            <a:endParaRPr lang="cs-CZ"/>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Kliknutím lze upravit styl předlohy.</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cs-CZ">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cs-CZ">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D3DBAF1-6BC3-472C-81F8-A48795C7447C}" type="slidenum">
              <a:rPr lang="cs-CZ">
                <a:solidFill>
                  <a:srgbClr val="000000"/>
                </a:solidFill>
              </a:rPr>
              <a:pPr>
                <a:defRPr/>
              </a:pPr>
              <a:t>‹#›</a:t>
            </a:fld>
            <a:endParaRPr lang="cs-CZ">
              <a:solidFill>
                <a:srgbClr val="000000"/>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cs-CZ">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cs-CZ">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56FF364-A244-4201-BD06-DF98B297EFBA}" type="slidenum">
              <a:rPr lang="cs-CZ">
                <a:solidFill>
                  <a:srgbClr val="000000"/>
                </a:solidFill>
              </a:rPr>
              <a:pPr>
                <a:defRPr/>
              </a:pPr>
              <a:t>‹#›</a:t>
            </a:fld>
            <a:endParaRPr lang="cs-CZ">
              <a:solidFill>
                <a:srgbClr val="000000"/>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cs-CZ">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cs-CZ">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205D761-FF60-4EC6-8CFD-0DC3ADE646FC}" type="slidenum">
              <a:rPr lang="cs-CZ">
                <a:solidFill>
                  <a:srgbClr val="000000"/>
                </a:solidFill>
              </a:rPr>
              <a:pPr>
                <a:defRPr/>
              </a:pPr>
              <a:t>‹#›</a:t>
            </a:fld>
            <a:endParaRPr lang="cs-CZ">
              <a:solidFill>
                <a:srgbClr val="000000"/>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Nadpis, text a obsah">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p>
            <a:r>
              <a:rPr lang="cs-CZ" smtClean="0"/>
              <a:t>Kliknutím lze upravit styl.</a:t>
            </a:r>
            <a:endParaRPr lang="cs-CZ"/>
          </a:p>
        </p:txBody>
      </p:sp>
      <p:sp>
        <p:nvSpPr>
          <p:cNvPr id="3" name="Zástupný symbol pro text 2"/>
          <p:cNvSpPr>
            <a:spLocks noGrp="1"/>
          </p:cNvSpPr>
          <p:nvPr>
            <p:ph type="body" sz="half" idx="1"/>
          </p:nvPr>
        </p:nvSpPr>
        <p:spPr>
          <a:xfrm>
            <a:off x="457200" y="1600200"/>
            <a:ext cx="4038600" cy="4525963"/>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4"/>
          <p:cNvSpPr>
            <a:spLocks noGrp="1" noChangeArrowheads="1"/>
          </p:cNvSpPr>
          <p:nvPr>
            <p:ph type="dt" sz="half" idx="10"/>
          </p:nvPr>
        </p:nvSpPr>
        <p:spPr>
          <a:ln/>
        </p:spPr>
        <p:txBody>
          <a:bodyPr/>
          <a:lstStyle>
            <a:lvl1pPr>
              <a:defRPr/>
            </a:lvl1pPr>
          </a:lstStyle>
          <a:p>
            <a:pPr>
              <a:defRPr/>
            </a:pPr>
            <a:endParaRPr lang="cs-CZ">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cs-CZ">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682D3FA-B49D-4736-9A5E-1F172130D552}" type="slidenum">
              <a:rPr lang="cs-CZ">
                <a:solidFill>
                  <a:srgbClr val="000000"/>
                </a:solidFill>
              </a:rPr>
              <a:pPr>
                <a:defRPr/>
              </a:pPr>
              <a:t>‹#›</a:t>
            </a:fld>
            <a:endParaRPr lang="cs-CZ">
              <a:solidFill>
                <a:srgbClr val="000000"/>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Nadpis, text a 2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p>
            <a:r>
              <a:rPr lang="cs-CZ" smtClean="0"/>
              <a:t>Kliknutím lze upravit styl.</a:t>
            </a:r>
            <a:endParaRPr lang="cs-CZ"/>
          </a:p>
        </p:txBody>
      </p:sp>
      <p:sp>
        <p:nvSpPr>
          <p:cNvPr id="3" name="Zástupný symbol pro text 2"/>
          <p:cNvSpPr>
            <a:spLocks noGrp="1"/>
          </p:cNvSpPr>
          <p:nvPr>
            <p:ph type="body" sz="half" idx="1"/>
          </p:nvPr>
        </p:nvSpPr>
        <p:spPr>
          <a:xfrm>
            <a:off x="457200" y="1600200"/>
            <a:ext cx="4038600" cy="4525963"/>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quarter" idx="2"/>
          </p:nvPr>
        </p:nvSpPr>
        <p:spPr>
          <a:xfrm>
            <a:off x="4648200" y="1600200"/>
            <a:ext cx="4038600" cy="21859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obsah 4"/>
          <p:cNvSpPr>
            <a:spLocks noGrp="1"/>
          </p:cNvSpPr>
          <p:nvPr>
            <p:ph sz="quarter" idx="3"/>
          </p:nvPr>
        </p:nvSpPr>
        <p:spPr>
          <a:xfrm>
            <a:off x="4648200" y="3938588"/>
            <a:ext cx="4038600" cy="2187575"/>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Rectangle 4"/>
          <p:cNvSpPr>
            <a:spLocks noGrp="1" noChangeArrowheads="1"/>
          </p:cNvSpPr>
          <p:nvPr>
            <p:ph type="dt" sz="half" idx="10"/>
          </p:nvPr>
        </p:nvSpPr>
        <p:spPr>
          <a:ln/>
        </p:spPr>
        <p:txBody>
          <a:bodyPr/>
          <a:lstStyle>
            <a:lvl1pPr>
              <a:defRPr/>
            </a:lvl1pPr>
          </a:lstStyle>
          <a:p>
            <a:pPr>
              <a:defRPr/>
            </a:pPr>
            <a:endParaRPr lang="cs-CZ">
              <a:solidFill>
                <a:srgbClr val="000000"/>
              </a:solidFill>
            </a:endParaRPr>
          </a:p>
        </p:txBody>
      </p:sp>
      <p:sp>
        <p:nvSpPr>
          <p:cNvPr id="7" name="Rectangle 5"/>
          <p:cNvSpPr>
            <a:spLocks noGrp="1" noChangeArrowheads="1"/>
          </p:cNvSpPr>
          <p:nvPr>
            <p:ph type="ftr" sz="quarter" idx="11"/>
          </p:nvPr>
        </p:nvSpPr>
        <p:spPr>
          <a:ln/>
        </p:spPr>
        <p:txBody>
          <a:bodyPr/>
          <a:lstStyle>
            <a:lvl1pPr>
              <a:defRPr/>
            </a:lvl1pPr>
          </a:lstStyle>
          <a:p>
            <a:pPr>
              <a:defRPr/>
            </a:pPr>
            <a:endParaRPr lang="cs-CZ">
              <a:solidFill>
                <a:srgbClr val="000000"/>
              </a:solidFill>
            </a:endParaRPr>
          </a:p>
        </p:txBody>
      </p:sp>
      <p:sp>
        <p:nvSpPr>
          <p:cNvPr id="8" name="Rectangle 6"/>
          <p:cNvSpPr>
            <a:spLocks noGrp="1" noChangeArrowheads="1"/>
          </p:cNvSpPr>
          <p:nvPr>
            <p:ph type="sldNum" sz="quarter" idx="12"/>
          </p:nvPr>
        </p:nvSpPr>
        <p:spPr>
          <a:ln/>
        </p:spPr>
        <p:txBody>
          <a:bodyPr/>
          <a:lstStyle>
            <a:lvl1pPr>
              <a:defRPr/>
            </a:lvl1pPr>
          </a:lstStyle>
          <a:p>
            <a:pPr>
              <a:defRPr/>
            </a:pPr>
            <a:fld id="{074214D2-2536-4F29-ACBA-8B1496F7932C}" type="slidenum">
              <a:rPr lang="cs-CZ">
                <a:solidFill>
                  <a:srgbClr val="000000"/>
                </a:solidFill>
              </a:rPr>
              <a:pPr>
                <a:defRPr/>
              </a:pPr>
              <a:t>‹#›</a:t>
            </a:fld>
            <a:endParaRPr lang="cs-CZ">
              <a:solidFill>
                <a:srgbClr val="000000"/>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fourObj" preserve="1">
  <p:cSld name="Nadpis a 4 obsahy">
    <p:spTree>
      <p:nvGrpSpPr>
        <p:cNvPr id="1" name=""/>
        <p:cNvGrpSpPr/>
        <p:nvPr/>
      </p:nvGrpSpPr>
      <p:grpSpPr>
        <a:xfrm>
          <a:off x="0" y="0"/>
          <a:ext cx="0" cy="0"/>
          <a:chOff x="0" y="0"/>
          <a:chExt cx="0" cy="0"/>
        </a:xfrm>
      </p:grpSpPr>
      <p:sp>
        <p:nvSpPr>
          <p:cNvPr id="2" name="Nadpis 1"/>
          <p:cNvSpPr>
            <a:spLocks noGrp="1"/>
          </p:cNvSpPr>
          <p:nvPr>
            <p:ph type="title" sz="quarter"/>
          </p:nvPr>
        </p:nvSpPr>
        <p:spPr>
          <a:xfrm>
            <a:off x="457200" y="274638"/>
            <a:ext cx="8229600" cy="1143000"/>
          </a:xfrm>
        </p:spPr>
        <p:txBody>
          <a:bodyPr/>
          <a:lstStyle/>
          <a:p>
            <a:r>
              <a:rPr lang="cs-CZ" smtClean="0"/>
              <a:t>Kliknutím lze upravit styl.</a:t>
            </a:r>
            <a:endParaRPr lang="cs-CZ"/>
          </a:p>
        </p:txBody>
      </p:sp>
      <p:sp>
        <p:nvSpPr>
          <p:cNvPr id="3" name="Zástupný symbol pro obsah 2"/>
          <p:cNvSpPr>
            <a:spLocks noGrp="1"/>
          </p:cNvSpPr>
          <p:nvPr>
            <p:ph sz="quarter" idx="1"/>
          </p:nvPr>
        </p:nvSpPr>
        <p:spPr>
          <a:xfrm>
            <a:off x="457200" y="1600200"/>
            <a:ext cx="4038600" cy="21859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quarter" idx="2"/>
          </p:nvPr>
        </p:nvSpPr>
        <p:spPr>
          <a:xfrm>
            <a:off x="4648200" y="1600200"/>
            <a:ext cx="4038600" cy="21859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obsah 4"/>
          <p:cNvSpPr>
            <a:spLocks noGrp="1"/>
          </p:cNvSpPr>
          <p:nvPr>
            <p:ph sz="quarter" idx="3"/>
          </p:nvPr>
        </p:nvSpPr>
        <p:spPr>
          <a:xfrm>
            <a:off x="457200" y="3938588"/>
            <a:ext cx="4038600" cy="2187575"/>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obsah 5"/>
          <p:cNvSpPr>
            <a:spLocks noGrp="1"/>
          </p:cNvSpPr>
          <p:nvPr>
            <p:ph sz="quarter" idx="4"/>
          </p:nvPr>
        </p:nvSpPr>
        <p:spPr>
          <a:xfrm>
            <a:off x="4648200" y="3938588"/>
            <a:ext cx="4038600" cy="2187575"/>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4"/>
          <p:cNvSpPr>
            <a:spLocks noGrp="1" noChangeArrowheads="1"/>
          </p:cNvSpPr>
          <p:nvPr>
            <p:ph type="dt" sz="half" idx="10"/>
          </p:nvPr>
        </p:nvSpPr>
        <p:spPr>
          <a:ln/>
        </p:spPr>
        <p:txBody>
          <a:bodyPr/>
          <a:lstStyle>
            <a:lvl1pPr>
              <a:defRPr/>
            </a:lvl1pPr>
          </a:lstStyle>
          <a:p>
            <a:pPr>
              <a:defRPr/>
            </a:pPr>
            <a:endParaRPr lang="cs-CZ">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cs-CZ">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8572B7C9-EE5D-4328-BE66-E691EA4803C1}" type="slidenum">
              <a:rPr lang="cs-CZ">
                <a:solidFill>
                  <a:srgbClr val="000000"/>
                </a:solidFill>
              </a:rPr>
              <a:pPr>
                <a:defRPr/>
              </a:pPr>
              <a:t>‹#›</a:t>
            </a:fld>
            <a:endParaRPr lang="cs-CZ">
              <a:solidFill>
                <a:srgbClr val="000000"/>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AndTwoObj" preserve="1">
  <p:cSld name="Nadpis, 1 velký a 2 malé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quarter" idx="2"/>
          </p:nvPr>
        </p:nvSpPr>
        <p:spPr>
          <a:xfrm>
            <a:off x="4648200" y="1600200"/>
            <a:ext cx="4038600" cy="21859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obsah 4"/>
          <p:cNvSpPr>
            <a:spLocks noGrp="1"/>
          </p:cNvSpPr>
          <p:nvPr>
            <p:ph sz="quarter" idx="3"/>
          </p:nvPr>
        </p:nvSpPr>
        <p:spPr>
          <a:xfrm>
            <a:off x="4648200" y="3938588"/>
            <a:ext cx="4038600" cy="2187575"/>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Rectangle 4"/>
          <p:cNvSpPr>
            <a:spLocks noGrp="1" noChangeArrowheads="1"/>
          </p:cNvSpPr>
          <p:nvPr>
            <p:ph type="dt" sz="half" idx="10"/>
          </p:nvPr>
        </p:nvSpPr>
        <p:spPr>
          <a:ln/>
        </p:spPr>
        <p:txBody>
          <a:bodyPr/>
          <a:lstStyle>
            <a:lvl1pPr>
              <a:defRPr/>
            </a:lvl1pPr>
          </a:lstStyle>
          <a:p>
            <a:pPr>
              <a:defRPr/>
            </a:pPr>
            <a:endParaRPr lang="cs-CZ">
              <a:solidFill>
                <a:srgbClr val="000000"/>
              </a:solidFill>
            </a:endParaRPr>
          </a:p>
        </p:txBody>
      </p:sp>
      <p:sp>
        <p:nvSpPr>
          <p:cNvPr id="7" name="Rectangle 5"/>
          <p:cNvSpPr>
            <a:spLocks noGrp="1" noChangeArrowheads="1"/>
          </p:cNvSpPr>
          <p:nvPr>
            <p:ph type="ftr" sz="quarter" idx="11"/>
          </p:nvPr>
        </p:nvSpPr>
        <p:spPr>
          <a:ln/>
        </p:spPr>
        <p:txBody>
          <a:bodyPr/>
          <a:lstStyle>
            <a:lvl1pPr>
              <a:defRPr/>
            </a:lvl1pPr>
          </a:lstStyle>
          <a:p>
            <a:pPr>
              <a:defRPr/>
            </a:pPr>
            <a:endParaRPr lang="cs-CZ">
              <a:solidFill>
                <a:srgbClr val="000000"/>
              </a:solidFill>
            </a:endParaRPr>
          </a:p>
        </p:txBody>
      </p:sp>
      <p:sp>
        <p:nvSpPr>
          <p:cNvPr id="8" name="Rectangle 6"/>
          <p:cNvSpPr>
            <a:spLocks noGrp="1" noChangeArrowheads="1"/>
          </p:cNvSpPr>
          <p:nvPr>
            <p:ph type="sldNum" sz="quarter" idx="12"/>
          </p:nvPr>
        </p:nvSpPr>
        <p:spPr>
          <a:ln/>
        </p:spPr>
        <p:txBody>
          <a:bodyPr/>
          <a:lstStyle>
            <a:lvl1pPr>
              <a:defRPr/>
            </a:lvl1pPr>
          </a:lstStyle>
          <a:p>
            <a:pPr>
              <a:defRPr/>
            </a:pPr>
            <a:fld id="{FCB96150-142F-44C5-A221-C5CC09193957}" type="slidenum">
              <a:rPr lang="cs-CZ">
                <a:solidFill>
                  <a:srgbClr val="000000"/>
                </a:solidFill>
              </a:rPr>
              <a:pPr>
                <a:defRPr/>
              </a:pPr>
              <a:t>‹#›</a:t>
            </a:fld>
            <a:endParaRPr lang="cs-CZ">
              <a:solidFill>
                <a:srgbClr val="000000"/>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Only" preserve="1">
  <p:cSld name="Obsah">
    <p:spTree>
      <p:nvGrpSpPr>
        <p:cNvPr id="1" name=""/>
        <p:cNvGrpSpPr/>
        <p:nvPr/>
      </p:nvGrpSpPr>
      <p:grpSpPr>
        <a:xfrm>
          <a:off x="0" y="0"/>
          <a:ext cx="0" cy="0"/>
          <a:chOff x="0" y="0"/>
          <a:chExt cx="0" cy="0"/>
        </a:xfrm>
      </p:grpSpPr>
      <p:sp>
        <p:nvSpPr>
          <p:cNvPr id="2" name="Zástupný symbol pro obsah 1"/>
          <p:cNvSpPr>
            <a:spLocks noGrp="1"/>
          </p:cNvSpPr>
          <p:nvPr>
            <p:ph/>
          </p:nvPr>
        </p:nvSpPr>
        <p:spPr>
          <a:xfrm>
            <a:off x="457200" y="274638"/>
            <a:ext cx="8229600" cy="5851525"/>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3" name="Rectangle 4"/>
          <p:cNvSpPr>
            <a:spLocks noGrp="1" noChangeArrowheads="1"/>
          </p:cNvSpPr>
          <p:nvPr>
            <p:ph type="dt" sz="half" idx="10"/>
          </p:nvPr>
        </p:nvSpPr>
        <p:spPr>
          <a:ln/>
        </p:spPr>
        <p:txBody>
          <a:bodyPr/>
          <a:lstStyle>
            <a:lvl1pPr>
              <a:defRPr/>
            </a:lvl1pPr>
          </a:lstStyle>
          <a:p>
            <a:pPr>
              <a:defRPr/>
            </a:pPr>
            <a:endParaRPr lang="cs-CZ">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cs-CZ">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597C183C-B0DF-4F6F-99BA-7A68FF294A85}" type="slidenum">
              <a:rPr lang="cs-CZ">
                <a:solidFill>
                  <a:srgbClr val="000000"/>
                </a:solidFill>
              </a:rPr>
              <a:pPr>
                <a:defRPr/>
              </a:pPr>
              <a:t>‹#›</a:t>
            </a:fld>
            <a:endParaRPr lang="cs-CZ">
              <a:solidFill>
                <a:srgbClr val="000000"/>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OverTx" preserve="1">
  <p:cSld name="Nadpis a obsah nad text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8229600" cy="21859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3938588"/>
            <a:ext cx="8229600" cy="2187575"/>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4"/>
          <p:cNvSpPr>
            <a:spLocks noGrp="1" noChangeArrowheads="1"/>
          </p:cNvSpPr>
          <p:nvPr>
            <p:ph type="dt" sz="half" idx="10"/>
          </p:nvPr>
        </p:nvSpPr>
        <p:spPr>
          <a:ln/>
        </p:spPr>
        <p:txBody>
          <a:bodyPr/>
          <a:lstStyle>
            <a:lvl1pPr>
              <a:defRPr/>
            </a:lvl1pPr>
          </a:lstStyle>
          <a:p>
            <a:pPr>
              <a:defRPr/>
            </a:pPr>
            <a:endParaRPr lang="cs-CZ">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cs-CZ">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E423409-606C-4D09-A835-8389BE5B97EA}" type="slidenum">
              <a:rPr lang="cs-CZ">
                <a:solidFill>
                  <a:srgbClr val="000000"/>
                </a:solidFill>
              </a:rPr>
              <a:pPr>
                <a:defRPr/>
              </a:pPr>
              <a:t>‹#›</a:t>
            </a:fld>
            <a:endParaRPr lang="cs-CZ">
              <a:solidFill>
                <a:srgbClr val="000000"/>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OverTx" preserve="1">
  <p:cSld name="Nadpis a 2 obsahy nad text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p>
            <a:r>
              <a:rPr lang="cs-CZ" smtClean="0"/>
              <a:t>Kliknutím lze upravit styl.</a:t>
            </a:r>
            <a:endParaRPr lang="cs-CZ"/>
          </a:p>
        </p:txBody>
      </p:sp>
      <p:sp>
        <p:nvSpPr>
          <p:cNvPr id="3" name="Zástupný symbol pro obsah 2"/>
          <p:cNvSpPr>
            <a:spLocks noGrp="1"/>
          </p:cNvSpPr>
          <p:nvPr>
            <p:ph sz="quarter" idx="1"/>
          </p:nvPr>
        </p:nvSpPr>
        <p:spPr>
          <a:xfrm>
            <a:off x="457200" y="1600200"/>
            <a:ext cx="4038600" cy="21859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quarter" idx="2"/>
          </p:nvPr>
        </p:nvSpPr>
        <p:spPr>
          <a:xfrm>
            <a:off x="4648200" y="1600200"/>
            <a:ext cx="4038600" cy="21859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half" idx="3"/>
          </p:nvPr>
        </p:nvSpPr>
        <p:spPr>
          <a:xfrm>
            <a:off x="457200" y="3938588"/>
            <a:ext cx="8229600" cy="2187575"/>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Rectangle 4"/>
          <p:cNvSpPr>
            <a:spLocks noGrp="1" noChangeArrowheads="1"/>
          </p:cNvSpPr>
          <p:nvPr>
            <p:ph type="dt" sz="half" idx="10"/>
          </p:nvPr>
        </p:nvSpPr>
        <p:spPr>
          <a:ln/>
        </p:spPr>
        <p:txBody>
          <a:bodyPr/>
          <a:lstStyle>
            <a:lvl1pPr>
              <a:defRPr/>
            </a:lvl1pPr>
          </a:lstStyle>
          <a:p>
            <a:pPr>
              <a:defRPr/>
            </a:pPr>
            <a:endParaRPr lang="cs-CZ">
              <a:solidFill>
                <a:srgbClr val="000000"/>
              </a:solidFill>
            </a:endParaRPr>
          </a:p>
        </p:txBody>
      </p:sp>
      <p:sp>
        <p:nvSpPr>
          <p:cNvPr id="7" name="Rectangle 5"/>
          <p:cNvSpPr>
            <a:spLocks noGrp="1" noChangeArrowheads="1"/>
          </p:cNvSpPr>
          <p:nvPr>
            <p:ph type="ftr" sz="quarter" idx="11"/>
          </p:nvPr>
        </p:nvSpPr>
        <p:spPr>
          <a:ln/>
        </p:spPr>
        <p:txBody>
          <a:bodyPr/>
          <a:lstStyle>
            <a:lvl1pPr>
              <a:defRPr/>
            </a:lvl1pPr>
          </a:lstStyle>
          <a:p>
            <a:pPr>
              <a:defRPr/>
            </a:pPr>
            <a:endParaRPr lang="cs-CZ">
              <a:solidFill>
                <a:srgbClr val="000000"/>
              </a:solidFill>
            </a:endParaRPr>
          </a:p>
        </p:txBody>
      </p:sp>
      <p:sp>
        <p:nvSpPr>
          <p:cNvPr id="8" name="Rectangle 6"/>
          <p:cNvSpPr>
            <a:spLocks noGrp="1" noChangeArrowheads="1"/>
          </p:cNvSpPr>
          <p:nvPr>
            <p:ph type="sldNum" sz="quarter" idx="12"/>
          </p:nvPr>
        </p:nvSpPr>
        <p:spPr>
          <a:ln/>
        </p:spPr>
        <p:txBody>
          <a:bodyPr/>
          <a:lstStyle>
            <a:lvl1pPr>
              <a:defRPr/>
            </a:lvl1pPr>
          </a:lstStyle>
          <a:p>
            <a:pPr>
              <a:defRPr/>
            </a:pPr>
            <a:fld id="{EDB92FD4-515A-41EC-9CF7-3455C92E853B}" type="slidenum">
              <a:rPr lang="cs-CZ">
                <a:solidFill>
                  <a:srgbClr val="000000"/>
                </a:solidFill>
              </a:rPr>
              <a:pPr>
                <a:defRPr/>
              </a:pPr>
              <a:t>‹#›</a:t>
            </a:fld>
            <a:endParaRPr lang="cs-CZ">
              <a:solidFill>
                <a:srgbClr val="000000"/>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xOverObj" preserve="1">
  <p:cSld name="Nadpis a text nad obsah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p>
            <a:r>
              <a:rPr lang="cs-CZ" smtClean="0"/>
              <a:t>Kliknutím lze upravit styl.</a:t>
            </a:r>
            <a:endParaRPr lang="cs-CZ"/>
          </a:p>
        </p:txBody>
      </p:sp>
      <p:sp>
        <p:nvSpPr>
          <p:cNvPr id="3" name="Zástupný symbol pro text 2"/>
          <p:cNvSpPr>
            <a:spLocks noGrp="1"/>
          </p:cNvSpPr>
          <p:nvPr>
            <p:ph type="body" sz="half" idx="1"/>
          </p:nvPr>
        </p:nvSpPr>
        <p:spPr>
          <a:xfrm>
            <a:off x="457200" y="1600200"/>
            <a:ext cx="8229600" cy="21859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57200" y="3938588"/>
            <a:ext cx="8229600" cy="2187575"/>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4"/>
          <p:cNvSpPr>
            <a:spLocks noGrp="1" noChangeArrowheads="1"/>
          </p:cNvSpPr>
          <p:nvPr>
            <p:ph type="dt" sz="half" idx="10"/>
          </p:nvPr>
        </p:nvSpPr>
        <p:spPr>
          <a:ln/>
        </p:spPr>
        <p:txBody>
          <a:bodyPr/>
          <a:lstStyle>
            <a:lvl1pPr>
              <a:defRPr/>
            </a:lvl1pPr>
          </a:lstStyle>
          <a:p>
            <a:pPr>
              <a:defRPr/>
            </a:pPr>
            <a:endParaRPr lang="cs-CZ">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cs-CZ">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61551D9-3427-423C-89DC-03239D67C53C}" type="slidenum">
              <a:rPr lang="cs-CZ">
                <a:solidFill>
                  <a:srgbClr val="000000"/>
                </a:solidFill>
              </a:rPr>
              <a:pPr>
                <a:defRPr/>
              </a:pPr>
              <a:t>‹#›</a:t>
            </a:fld>
            <a:endParaRPr lang="cs-CZ">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cs-CZ">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cs-CZ">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283EBFA-D539-4D7F-BDE7-49969BF9B56D}" type="slidenum">
              <a:rPr lang="cs-CZ">
                <a:solidFill>
                  <a:srgbClr val="000000"/>
                </a:solidFill>
              </a:rPr>
              <a:pPr>
                <a:defRPr/>
              </a:pPr>
              <a:t>‹#›</a:t>
            </a:fld>
            <a:endParaRPr lang="cs-CZ">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Kliknutím lze upravit styly předlohy textu.</a:t>
            </a:r>
          </a:p>
        </p:txBody>
      </p:sp>
      <p:sp>
        <p:nvSpPr>
          <p:cNvPr id="4" name="Rectangle 4"/>
          <p:cNvSpPr>
            <a:spLocks noGrp="1" noChangeArrowheads="1"/>
          </p:cNvSpPr>
          <p:nvPr>
            <p:ph type="dt" sz="half" idx="10"/>
          </p:nvPr>
        </p:nvSpPr>
        <p:spPr>
          <a:ln/>
        </p:spPr>
        <p:txBody>
          <a:bodyPr/>
          <a:lstStyle>
            <a:lvl1pPr>
              <a:defRPr/>
            </a:lvl1pPr>
          </a:lstStyle>
          <a:p>
            <a:pPr>
              <a:defRPr/>
            </a:pPr>
            <a:endParaRPr lang="cs-CZ">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cs-CZ">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B809F3C-3633-42E6-B72D-EAE30616A906}" type="slidenum">
              <a:rPr lang="cs-CZ">
                <a:solidFill>
                  <a:srgbClr val="000000"/>
                </a:solidFill>
              </a:rPr>
              <a:pPr>
                <a:defRPr/>
              </a:pPr>
              <a:t>‹#›</a:t>
            </a:fld>
            <a:endParaRPr lang="cs-CZ">
              <a:solidFill>
                <a:srgbClr val="000000"/>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4"/>
          <p:cNvSpPr>
            <a:spLocks noGrp="1" noChangeArrowheads="1"/>
          </p:cNvSpPr>
          <p:nvPr>
            <p:ph type="dt" sz="half" idx="10"/>
          </p:nvPr>
        </p:nvSpPr>
        <p:spPr>
          <a:ln/>
        </p:spPr>
        <p:txBody>
          <a:bodyPr/>
          <a:lstStyle>
            <a:lvl1pPr>
              <a:defRPr/>
            </a:lvl1pPr>
          </a:lstStyle>
          <a:p>
            <a:pPr>
              <a:defRPr/>
            </a:pPr>
            <a:endParaRPr lang="cs-CZ">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cs-CZ">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7C28616-5CE4-48B6-B81B-C89A5D062593}" type="slidenum">
              <a:rPr lang="cs-CZ">
                <a:solidFill>
                  <a:srgbClr val="000000"/>
                </a:solidFill>
              </a:rPr>
              <a:pPr>
                <a:defRPr/>
              </a:pPr>
              <a:t>‹#›</a:t>
            </a:fld>
            <a:endParaRPr lang="cs-CZ">
              <a:solidFill>
                <a:srgbClr val="000000"/>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4"/>
          <p:cNvSpPr>
            <a:spLocks noGrp="1" noChangeArrowheads="1"/>
          </p:cNvSpPr>
          <p:nvPr>
            <p:ph type="dt" sz="half" idx="10"/>
          </p:nvPr>
        </p:nvSpPr>
        <p:spPr>
          <a:ln/>
        </p:spPr>
        <p:txBody>
          <a:bodyPr/>
          <a:lstStyle>
            <a:lvl1pPr>
              <a:defRPr/>
            </a:lvl1pPr>
          </a:lstStyle>
          <a:p>
            <a:pPr>
              <a:defRPr/>
            </a:pPr>
            <a:endParaRPr lang="cs-CZ">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cs-CZ">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53C8AAE9-5AEA-4DDE-AE81-5E5ADCB8B0C1}" type="slidenum">
              <a:rPr lang="cs-CZ">
                <a:solidFill>
                  <a:srgbClr val="000000"/>
                </a:solidFill>
              </a:rPr>
              <a:pPr>
                <a:defRPr/>
              </a:pPr>
              <a:t>‹#›</a:t>
            </a:fld>
            <a:endParaRPr lang="cs-CZ">
              <a:solidFill>
                <a:srgbClr val="000000"/>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Rectangle 4"/>
          <p:cNvSpPr>
            <a:spLocks noGrp="1" noChangeArrowheads="1"/>
          </p:cNvSpPr>
          <p:nvPr>
            <p:ph type="dt" sz="half" idx="10"/>
          </p:nvPr>
        </p:nvSpPr>
        <p:spPr>
          <a:ln/>
        </p:spPr>
        <p:txBody>
          <a:bodyPr/>
          <a:lstStyle>
            <a:lvl1pPr>
              <a:defRPr/>
            </a:lvl1pPr>
          </a:lstStyle>
          <a:p>
            <a:pPr>
              <a:defRPr/>
            </a:pPr>
            <a:endParaRPr lang="cs-CZ">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cs-CZ">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F2B244D5-E278-4602-8FC9-0AB78308150C}" type="slidenum">
              <a:rPr lang="cs-CZ">
                <a:solidFill>
                  <a:srgbClr val="000000"/>
                </a:solidFill>
              </a:rPr>
              <a:pPr>
                <a:defRPr/>
              </a:pPr>
              <a:t>‹#›</a:t>
            </a:fld>
            <a:endParaRPr lang="cs-CZ">
              <a:solidFill>
                <a:srgbClr val="000000"/>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cs-CZ">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cs-CZ">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0AD88955-C6C6-488E-998D-C9D27CCEF9DA}" type="slidenum">
              <a:rPr lang="cs-CZ">
                <a:solidFill>
                  <a:srgbClr val="000000"/>
                </a:solidFill>
              </a:rPr>
              <a:pPr>
                <a:defRPr/>
              </a:pPr>
              <a:t>‹#›</a:t>
            </a:fld>
            <a:endParaRPr lang="cs-CZ">
              <a:solidFill>
                <a:srgbClr val="000000"/>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endParaRPr lang="cs-CZ">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cs-CZ">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9E310F0-4DDD-41FD-90D7-7FC1314126C4}" type="slidenum">
              <a:rPr lang="cs-CZ">
                <a:solidFill>
                  <a:srgbClr val="000000"/>
                </a:solidFill>
              </a:rPr>
              <a:pPr>
                <a:defRPr/>
              </a:pPr>
              <a:t>‹#›</a:t>
            </a:fld>
            <a:endParaRPr lang="cs-CZ">
              <a:solidFill>
                <a:srgbClr val="000000"/>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smtClean="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endParaRPr lang="cs-CZ">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cs-CZ">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B62F427-3367-4407-A22B-624A39E322DF}" type="slidenum">
              <a:rPr lang="cs-CZ">
                <a:solidFill>
                  <a:srgbClr val="000000"/>
                </a:solidFill>
              </a:rPr>
              <a:pPr>
                <a:defRPr/>
              </a:pPr>
              <a:t>‹#›</a:t>
            </a:fld>
            <a:endParaRPr lang="cs-CZ">
              <a:solidFill>
                <a:srgbClr val="000000"/>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s-CZ" smtClean="0"/>
              <a:t>Klepnutím lze upravit styl předlohy nadpisů.</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cs-CZ">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cs-CZ">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BC1AD935-097F-4B1C-BF96-60C55D9F3E73}" type="slidenum">
              <a:rPr lang="cs-CZ">
                <a:solidFill>
                  <a:srgbClr val="000000"/>
                </a:solidFill>
              </a:rPr>
              <a:pPr fontAlgn="base">
                <a:spcBef>
                  <a:spcPct val="0"/>
                </a:spcBef>
                <a:spcAft>
                  <a:spcPct val="0"/>
                </a:spcAft>
                <a:defRPr/>
              </a:pPr>
              <a:t>‹#›</a:t>
            </a:fld>
            <a:endParaRPr lang="cs-CZ">
              <a:solidFill>
                <a:srgbClr val="000000"/>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wikiskripta.eu/images/b/b0/Mendel_nezavisla_segregace.pn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66FFCC"/>
        </a:solidFill>
        <a:effectLst/>
      </p:bgPr>
    </p:bg>
    <p:spTree>
      <p:nvGrpSpPr>
        <p:cNvPr id="1" name=""/>
        <p:cNvGrpSpPr/>
        <p:nvPr/>
      </p:nvGrpSpPr>
      <p:grpSpPr>
        <a:xfrm>
          <a:off x="0" y="0"/>
          <a:ext cx="0" cy="0"/>
          <a:chOff x="0" y="0"/>
          <a:chExt cx="0" cy="0"/>
        </a:xfrm>
      </p:grpSpPr>
      <p:sp>
        <p:nvSpPr>
          <p:cNvPr id="603138" name="Nadpis 1"/>
          <p:cNvSpPr>
            <a:spLocks noGrp="1"/>
          </p:cNvSpPr>
          <p:nvPr>
            <p:ph type="ctrTitle" idx="4294967295"/>
          </p:nvPr>
        </p:nvSpPr>
        <p:spPr>
          <a:xfrm>
            <a:off x="685800" y="2130425"/>
            <a:ext cx="7772400" cy="1470025"/>
          </a:xfrm>
        </p:spPr>
        <p:txBody>
          <a:bodyPr/>
          <a:lstStyle/>
          <a:p>
            <a:pPr eaLnBrk="1" hangingPunct="1"/>
            <a:r>
              <a:rPr lang="cs-CZ" smtClean="0">
                <a:solidFill>
                  <a:schemeClr val="accent2"/>
                </a:solidFill>
              </a:rPr>
              <a:t>Dědičnost monogenní znaků</a:t>
            </a:r>
          </a:p>
        </p:txBody>
      </p:sp>
      <p:sp>
        <p:nvSpPr>
          <p:cNvPr id="3" name="Podnadpis 2"/>
          <p:cNvSpPr>
            <a:spLocks noGrp="1"/>
          </p:cNvSpPr>
          <p:nvPr>
            <p:ph type="subTitle" idx="4294967295"/>
          </p:nvPr>
        </p:nvSpPr>
        <p:spPr>
          <a:xfrm>
            <a:off x="1371600" y="3886200"/>
            <a:ext cx="6400800" cy="1752600"/>
          </a:xfrm>
        </p:spPr>
        <p:txBody>
          <a:bodyPr>
            <a:normAutofit/>
          </a:bodyPr>
          <a:lstStyle/>
          <a:p>
            <a:pPr marL="0" indent="0" algn="ctr" eaLnBrk="1" hangingPunct="1">
              <a:buFontTx/>
              <a:buNone/>
            </a:pPr>
            <a:r>
              <a:rPr lang="cs-CZ" sz="2800" smtClean="0">
                <a:solidFill>
                  <a:schemeClr val="bg2"/>
                </a:solidFill>
              </a:rPr>
              <a:t>Autozomální dědičnost kvalitativních znaků, III. Mendelův zákon</a:t>
            </a:r>
          </a:p>
        </p:txBody>
      </p:sp>
      <p:sp>
        <p:nvSpPr>
          <p:cNvPr id="2" name="TextovéPole 1"/>
          <p:cNvSpPr txBox="1"/>
          <p:nvPr/>
        </p:nvSpPr>
        <p:spPr>
          <a:xfrm>
            <a:off x="7150100" y="115888"/>
            <a:ext cx="1881188" cy="274637"/>
          </a:xfrm>
          <a:prstGeom prst="rect">
            <a:avLst/>
          </a:prstGeom>
          <a:noFill/>
        </p:spPr>
        <p:txBody>
          <a:bodyPr wrap="none">
            <a:spAutoFit/>
          </a:bodyPr>
          <a:lstStyle/>
          <a:p>
            <a:pPr fontAlgn="base">
              <a:spcBef>
                <a:spcPct val="0"/>
              </a:spcBef>
              <a:spcAft>
                <a:spcPct val="0"/>
              </a:spcAft>
            </a:pPr>
            <a:r>
              <a:rPr lang="cs-CZ" sz="1200">
                <a:solidFill>
                  <a:srgbClr val="A6A6A6"/>
                </a:solidFill>
                <a:cs typeface="Arial" charset="0"/>
              </a:rPr>
              <a:t>VY_32_INOVACE_04-09</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CCFFCC"/>
        </a:solidFill>
        <a:effectLst/>
      </p:bgPr>
    </p:bg>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lstStyle/>
          <a:p>
            <a:pPr eaLnBrk="1" hangingPunct="1"/>
            <a:r>
              <a:rPr lang="cs-CZ" smtClean="0"/>
              <a:t>Příklad </a:t>
            </a:r>
          </a:p>
        </p:txBody>
      </p:sp>
      <p:sp>
        <p:nvSpPr>
          <p:cNvPr id="113667" name="Rectangle 3"/>
          <p:cNvSpPr>
            <a:spLocks noGrp="1" noChangeArrowheads="1"/>
          </p:cNvSpPr>
          <p:nvPr>
            <p:ph type="body" idx="1"/>
          </p:nvPr>
        </p:nvSpPr>
        <p:spPr/>
        <p:txBody>
          <a:bodyPr/>
          <a:lstStyle/>
          <a:p>
            <a:pPr eaLnBrk="1" hangingPunct="1">
              <a:lnSpc>
                <a:spcPct val="80000"/>
              </a:lnSpc>
            </a:pPr>
            <a:r>
              <a:rPr lang="cs-CZ" smtClean="0">
                <a:solidFill>
                  <a:schemeClr val="accent2"/>
                </a:solidFill>
              </a:rPr>
              <a:t>Opeření nohou je u slepic dominantní nad holýma nohama a hráškovitý tvar hřebenu je dominantní nad normálním tvarem.</a:t>
            </a:r>
          </a:p>
          <a:p>
            <a:pPr eaLnBrk="1" hangingPunct="1">
              <a:lnSpc>
                <a:spcPct val="80000"/>
              </a:lnSpc>
            </a:pPr>
            <a:endParaRPr lang="cs-CZ" smtClean="0">
              <a:solidFill>
                <a:schemeClr val="accent2"/>
              </a:solidFill>
            </a:endParaRPr>
          </a:p>
          <a:p>
            <a:pPr eaLnBrk="1" hangingPunct="1">
              <a:lnSpc>
                <a:spcPct val="80000"/>
              </a:lnSpc>
            </a:pPr>
            <a:r>
              <a:rPr lang="cs-CZ" sz="2400" smtClean="0"/>
              <a:t>Jaký fenotyp budou vykazovat kříženci, získaní zkřížením slepic s hráškovitým hřebenem a opeřenýma nohama a normálním tvarem hřebínku s holýma nohama? Předpokládejme, že obě výchozí rodičovské formy byly v obou genech homozygotní.</a:t>
            </a:r>
          </a:p>
          <a:p>
            <a:pPr eaLnBrk="1" hangingPunct="1">
              <a:lnSpc>
                <a:spcPct val="80000"/>
              </a:lnSpc>
              <a:buFontTx/>
              <a:buNone/>
            </a:pPr>
            <a:endParaRPr lang="cs-CZ" sz="2400" smtClean="0"/>
          </a:p>
          <a:p>
            <a:pPr eaLnBrk="1" hangingPunct="1">
              <a:lnSpc>
                <a:spcPct val="80000"/>
              </a:lnSpc>
            </a:pPr>
            <a:r>
              <a:rPr lang="cs-CZ" sz="2400" smtClean="0"/>
              <a:t>Jak velký podíl v potomstvu F2 budou tvořit slepice s hráškovitým hřebenem a holýma nohama?</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CCFFCC"/>
        </a:solidFill>
        <a:effectLst/>
      </p:bgPr>
    </p:bg>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a:lstStyle/>
          <a:p>
            <a:pPr eaLnBrk="1" hangingPunct="1"/>
            <a:r>
              <a:rPr lang="cs-CZ" smtClean="0"/>
              <a:t>III. Mendelův zákon</a:t>
            </a:r>
          </a:p>
        </p:txBody>
      </p:sp>
      <p:sp>
        <p:nvSpPr>
          <p:cNvPr id="114691" name="Rectangle 3"/>
          <p:cNvSpPr>
            <a:spLocks noGrp="1" noChangeArrowheads="1"/>
          </p:cNvSpPr>
          <p:nvPr>
            <p:ph type="body" idx="1"/>
          </p:nvPr>
        </p:nvSpPr>
        <p:spPr/>
        <p:txBody>
          <a:bodyPr/>
          <a:lstStyle/>
          <a:p>
            <a:pPr eaLnBrk="1" hangingPunct="1"/>
            <a:r>
              <a:rPr lang="cs-CZ" smtClean="0">
                <a:solidFill>
                  <a:srgbClr val="FF0000"/>
                </a:solidFill>
              </a:rPr>
              <a:t>O volné kombinovatelnosti alel</a:t>
            </a:r>
          </a:p>
          <a:p>
            <a:pPr eaLnBrk="1" hangingPunct="1"/>
            <a:r>
              <a:rPr lang="cs-CZ" smtClean="0"/>
              <a:t>Geny (páry alel) leží na dvou různých chromozomech</a:t>
            </a:r>
          </a:p>
          <a:p>
            <a:pPr eaLnBrk="1" hangingPunct="1"/>
            <a:r>
              <a:rPr lang="cs-CZ" smtClean="0"/>
              <a:t>Jejich alely se rozcházejí do gamet nezávisle na sobě</a:t>
            </a:r>
            <a:r>
              <a:rPr lang="cs-CZ" smtClean="0">
                <a:cs typeface="Arial" charset="0"/>
              </a:rPr>
              <a:t>→jsou volně kombinovatelné </a:t>
            </a:r>
            <a:r>
              <a:rPr lang="cs-CZ" sz="2400" smtClean="0">
                <a:cs typeface="Arial" charset="0"/>
              </a:rPr>
              <a:t>(tolik kombinací,kolik je teoreticky možných matematických kombinací mezi vzájemně nezávislými veličinami)</a:t>
            </a:r>
            <a:endParaRPr lang="cs-CZ" smtClean="0">
              <a:cs typeface="Arial" charset="0"/>
            </a:endParaRPr>
          </a:p>
          <a:p>
            <a:pPr eaLnBrk="1" hangingPunct="1"/>
            <a:r>
              <a:rPr lang="cs-CZ" smtClean="0">
                <a:cs typeface="Arial" charset="0"/>
              </a:rPr>
              <a:t>Tento zákon neplatí, jsou-li geny ve vazbě</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CCFFCC"/>
        </a:solidFill>
        <a:effectLst/>
      </p:bgPr>
    </p:bg>
    <p:spTree>
      <p:nvGrpSpPr>
        <p:cNvPr id="1" name=""/>
        <p:cNvGrpSpPr/>
        <p:nvPr/>
      </p:nvGrpSpPr>
      <p:grpSpPr>
        <a:xfrm>
          <a:off x="0" y="0"/>
          <a:ext cx="0" cy="0"/>
          <a:chOff x="0" y="0"/>
          <a:chExt cx="0" cy="0"/>
        </a:xfrm>
      </p:grpSpPr>
      <p:sp>
        <p:nvSpPr>
          <p:cNvPr id="703490" name="Rectangle 2"/>
          <p:cNvSpPr>
            <a:spLocks noGrp="1" noChangeArrowheads="1"/>
          </p:cNvSpPr>
          <p:nvPr>
            <p:ph type="title"/>
          </p:nvPr>
        </p:nvSpPr>
        <p:spPr/>
        <p:txBody>
          <a:bodyPr/>
          <a:lstStyle/>
          <a:p>
            <a:r>
              <a:rPr lang="cs-CZ" smtClean="0"/>
              <a:t>Otázky </a:t>
            </a:r>
          </a:p>
        </p:txBody>
      </p:sp>
      <p:sp>
        <p:nvSpPr>
          <p:cNvPr id="703491" name="Rectangle 3"/>
          <p:cNvSpPr>
            <a:spLocks noGrp="1" noChangeArrowheads="1"/>
          </p:cNvSpPr>
          <p:nvPr>
            <p:ph type="body" idx="1"/>
          </p:nvPr>
        </p:nvSpPr>
        <p:spPr/>
        <p:txBody>
          <a:bodyPr/>
          <a:lstStyle/>
          <a:p>
            <a:pPr marL="609600" indent="-609600">
              <a:buFontTx/>
              <a:buAutoNum type="arabicParenR"/>
            </a:pPr>
            <a:r>
              <a:rPr lang="cs-CZ" smtClean="0"/>
              <a:t>Co je to dihybridismus?</a:t>
            </a:r>
          </a:p>
          <a:p>
            <a:pPr marL="609600" indent="-609600">
              <a:buFontTx/>
              <a:buAutoNum type="arabicParenR"/>
            </a:pPr>
            <a:r>
              <a:rPr lang="cs-CZ" smtClean="0"/>
              <a:t>Jak zní III. Mendelův zákon?</a:t>
            </a:r>
          </a:p>
          <a:p>
            <a:pPr marL="609600" indent="-609600">
              <a:buFontTx/>
              <a:buAutoNum type="arabicParenR"/>
            </a:pPr>
            <a:r>
              <a:rPr lang="cs-CZ" smtClean="0"/>
              <a:t>Kdy neplatí Mendelovy zákony?</a:t>
            </a:r>
          </a:p>
          <a:p>
            <a:pPr marL="609600" indent="-609600">
              <a:buFontTx/>
              <a:buAutoNum type="arabicParenR"/>
            </a:pPr>
            <a:r>
              <a:rPr lang="cs-CZ" smtClean="0"/>
              <a:t>Co jsou to šlechtitelské novinky?</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CCFFCC"/>
        </a:solidFill>
        <a:effectLst/>
      </p:bgPr>
    </p:bg>
    <p:spTree>
      <p:nvGrpSpPr>
        <p:cNvPr id="1" name=""/>
        <p:cNvGrpSpPr/>
        <p:nvPr/>
      </p:nvGrpSpPr>
      <p:grpSpPr>
        <a:xfrm>
          <a:off x="0" y="0"/>
          <a:ext cx="0" cy="0"/>
          <a:chOff x="0" y="0"/>
          <a:chExt cx="0" cy="0"/>
        </a:xfrm>
      </p:grpSpPr>
      <p:sp>
        <p:nvSpPr>
          <p:cNvPr id="605186" name="Rectangle 2"/>
          <p:cNvSpPr>
            <a:spLocks noGrp="1" noChangeArrowheads="1"/>
          </p:cNvSpPr>
          <p:nvPr>
            <p:ph type="ctrTitle"/>
          </p:nvPr>
        </p:nvSpPr>
        <p:spPr/>
        <p:txBody>
          <a:bodyPr/>
          <a:lstStyle/>
          <a:p>
            <a:r>
              <a:rPr lang="cs-CZ" smtClean="0">
                <a:solidFill>
                  <a:schemeClr val="accent2"/>
                </a:solidFill>
              </a:rPr>
              <a:t>Děkuji za pozornost</a:t>
            </a:r>
          </a:p>
        </p:txBody>
      </p:sp>
      <p:sp>
        <p:nvSpPr>
          <p:cNvPr id="605187" name="Rectangle 3"/>
          <p:cNvSpPr>
            <a:spLocks noGrp="1" noChangeArrowheads="1"/>
          </p:cNvSpPr>
          <p:nvPr>
            <p:ph type="subTitle" idx="1"/>
          </p:nvPr>
        </p:nvSpPr>
        <p:spPr/>
        <p:txBody>
          <a:bodyPr/>
          <a:lstStyle/>
          <a:p>
            <a:r>
              <a:rPr lang="cs-CZ" smtClean="0">
                <a:solidFill>
                  <a:schemeClr val="bg2"/>
                </a:solidFill>
              </a:rPr>
              <a:t>Autor DUM: Kateřina Turoňová</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CCFFCC"/>
        </a:solidFill>
        <a:effectLst/>
      </p:bgPr>
    </p:bg>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pPr eaLnBrk="1" hangingPunct="1"/>
            <a:r>
              <a:rPr lang="cs-CZ" sz="4000" smtClean="0"/>
              <a:t>Autozomální dědičnost – kvalitativní znaky</a:t>
            </a:r>
          </a:p>
        </p:txBody>
      </p:sp>
      <p:sp>
        <p:nvSpPr>
          <p:cNvPr id="105475" name="Rectangle 3"/>
          <p:cNvSpPr>
            <a:spLocks noGrp="1" noChangeArrowheads="1"/>
          </p:cNvSpPr>
          <p:nvPr>
            <p:ph type="body" idx="1"/>
          </p:nvPr>
        </p:nvSpPr>
        <p:spPr/>
        <p:txBody>
          <a:bodyPr/>
          <a:lstStyle/>
          <a:p>
            <a:pPr eaLnBrk="1" hangingPunct="1"/>
            <a:r>
              <a:rPr lang="cs-CZ" sz="2800" smtClean="0">
                <a:solidFill>
                  <a:srgbClr val="FF0000"/>
                </a:solidFill>
              </a:rPr>
              <a:t>Dihybridismus s úplnou dominancí</a:t>
            </a:r>
          </a:p>
          <a:p>
            <a:pPr lvl="1" eaLnBrk="1" hangingPunct="1"/>
            <a:r>
              <a:rPr lang="cs-CZ" sz="2400" smtClean="0"/>
              <a:t>Sleduji dva znaky, každý monogenně podmíněný</a:t>
            </a:r>
            <a:endParaRPr lang="cs-CZ" sz="2400" smtClean="0">
              <a:solidFill>
                <a:srgbClr val="FF0000"/>
              </a:solidFill>
            </a:endParaRPr>
          </a:p>
          <a:p>
            <a:pPr lvl="1" eaLnBrk="1" hangingPunct="1"/>
            <a:r>
              <a:rPr lang="cs-CZ" sz="2400" smtClean="0"/>
              <a:t>Křížení dvou jedinců, sleduji dědičnost dvou genů „A“ a „B“</a:t>
            </a:r>
          </a:p>
          <a:p>
            <a:pPr lvl="1" eaLnBrk="1" hangingPunct="1"/>
            <a:endParaRPr lang="cs-CZ" sz="2400" smtClean="0"/>
          </a:p>
          <a:p>
            <a:pPr lvl="1" eaLnBrk="1" hangingPunct="1">
              <a:buFontTx/>
              <a:buNone/>
            </a:pPr>
            <a:r>
              <a:rPr lang="cs-CZ" sz="2400" smtClean="0"/>
              <a:t>   rodiče (parentes)   P: AABB x aabb</a:t>
            </a:r>
          </a:p>
          <a:p>
            <a:pPr lvl="1" eaLnBrk="1" hangingPunct="1">
              <a:buFontTx/>
              <a:buNone/>
            </a:pPr>
            <a:r>
              <a:rPr lang="cs-CZ" sz="2400" smtClean="0"/>
              <a:t>   gamety                     :   AB        ab</a:t>
            </a:r>
          </a:p>
          <a:p>
            <a:pPr lvl="1" eaLnBrk="1" hangingPunct="1">
              <a:buFontTx/>
              <a:buNone/>
            </a:pPr>
            <a:r>
              <a:rPr lang="cs-CZ" sz="2400" smtClean="0"/>
              <a:t>   potomci (filia)       F1:  AaBb  (100 %)</a:t>
            </a:r>
          </a:p>
          <a:p>
            <a:pPr lvl="1" eaLnBrk="1" hangingPunct="1">
              <a:buFontTx/>
              <a:buNone/>
            </a:pPr>
            <a:endParaRPr lang="cs-CZ" sz="2400" smtClean="0"/>
          </a:p>
          <a:p>
            <a:pPr lvl="1" eaLnBrk="1" hangingPunct="1">
              <a:buFontTx/>
              <a:buNone/>
            </a:pPr>
            <a:r>
              <a:rPr lang="cs-CZ" sz="2400" smtClean="0"/>
              <a:t>  Všichni potomci heterozygoti – </a:t>
            </a:r>
            <a:r>
              <a:rPr lang="cs-CZ" sz="2400" smtClean="0">
                <a:solidFill>
                  <a:srgbClr val="FF0000"/>
                </a:solidFill>
              </a:rPr>
              <a:t>uniformní</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CFFCC"/>
        </a:solidFill>
        <a:effectLst/>
      </p:bgPr>
    </p:bg>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pPr eaLnBrk="1" hangingPunct="1"/>
            <a:r>
              <a:rPr lang="cs-CZ" sz="4000" smtClean="0"/>
              <a:t>Autozomální dědičnost – kvalitativní znaky</a:t>
            </a:r>
          </a:p>
        </p:txBody>
      </p:sp>
      <p:sp>
        <p:nvSpPr>
          <p:cNvPr id="106499" name="Rectangle 3"/>
          <p:cNvSpPr>
            <a:spLocks noGrp="1" noChangeArrowheads="1"/>
          </p:cNvSpPr>
          <p:nvPr>
            <p:ph type="body" idx="1"/>
          </p:nvPr>
        </p:nvSpPr>
        <p:spPr/>
        <p:txBody>
          <a:bodyPr/>
          <a:lstStyle/>
          <a:p>
            <a:pPr eaLnBrk="1" hangingPunct="1"/>
            <a:r>
              <a:rPr lang="cs-CZ" smtClean="0">
                <a:solidFill>
                  <a:srgbClr val="FF0000"/>
                </a:solidFill>
              </a:rPr>
              <a:t>Dihybridismus s úplnou dominancí</a:t>
            </a:r>
          </a:p>
          <a:p>
            <a:pPr eaLnBrk="1" hangingPunct="1">
              <a:buFontTx/>
              <a:buNone/>
            </a:pPr>
            <a:endParaRPr lang="cs-CZ" smtClean="0">
              <a:solidFill>
                <a:srgbClr val="FF0000"/>
              </a:solidFill>
            </a:endParaRPr>
          </a:p>
          <a:p>
            <a:pPr lvl="1" eaLnBrk="1" hangingPunct="1">
              <a:buFontTx/>
              <a:buNone/>
            </a:pPr>
            <a:r>
              <a:rPr lang="cs-CZ" smtClean="0"/>
              <a:t>   F1:          AaBb x AaBb</a:t>
            </a:r>
          </a:p>
          <a:p>
            <a:pPr lvl="1" eaLnBrk="1" hangingPunct="1">
              <a:buFontTx/>
              <a:buNone/>
            </a:pPr>
            <a:r>
              <a:rPr lang="cs-CZ" smtClean="0"/>
              <a:t>   gamety:  AB Ab aB ab</a:t>
            </a:r>
          </a:p>
          <a:p>
            <a:pPr eaLnBrk="1" hangingPunct="1">
              <a:buFontTx/>
              <a:buNone/>
            </a:pPr>
            <a:r>
              <a:rPr lang="cs-CZ" sz="2800" smtClean="0"/>
              <a:t>        F2: </a:t>
            </a:r>
          </a:p>
          <a:p>
            <a:pPr eaLnBrk="1" hangingPunct="1">
              <a:buFontTx/>
              <a:buNone/>
            </a:pPr>
            <a:r>
              <a:rPr lang="cs-CZ" sz="2800" smtClean="0"/>
              <a:t>	    fenotypový štěpný poměr: 9:3:3:1</a:t>
            </a:r>
          </a:p>
          <a:p>
            <a:pPr eaLnBrk="1" hangingPunct="1">
              <a:buFontTx/>
              <a:buNone/>
            </a:pPr>
            <a:r>
              <a:rPr lang="cs-CZ" sz="2800" smtClean="0"/>
              <a:t>	    genotypový štěpný poměr: 1:2:1:2:4:2:1:2:1</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CCFFCC"/>
        </a:solidFill>
        <a:effectLst/>
      </p:bgPr>
    </p:bg>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a:xfrm>
            <a:off x="457200" y="274638"/>
            <a:ext cx="8229600" cy="563562"/>
          </a:xfrm>
        </p:spPr>
        <p:txBody>
          <a:bodyPr/>
          <a:lstStyle/>
          <a:p>
            <a:pPr eaLnBrk="1" hangingPunct="1"/>
            <a:r>
              <a:rPr lang="cs-CZ" sz="4000" smtClean="0"/>
              <a:t>F2</a:t>
            </a:r>
          </a:p>
        </p:txBody>
      </p:sp>
      <p:sp>
        <p:nvSpPr>
          <p:cNvPr id="107523" name="Rectangle 3"/>
          <p:cNvSpPr>
            <a:spLocks noGrp="1" noChangeArrowheads="1"/>
          </p:cNvSpPr>
          <p:nvPr>
            <p:ph type="body" idx="1"/>
          </p:nvPr>
        </p:nvSpPr>
        <p:spPr>
          <a:xfrm>
            <a:off x="457200" y="6248400"/>
            <a:ext cx="8229600" cy="381000"/>
          </a:xfrm>
        </p:spPr>
        <p:txBody>
          <a:bodyPr/>
          <a:lstStyle/>
          <a:p>
            <a:pPr algn="ctr" eaLnBrk="1" hangingPunct="1">
              <a:lnSpc>
                <a:spcPct val="90000"/>
              </a:lnSpc>
              <a:buFontTx/>
              <a:buNone/>
            </a:pPr>
            <a:r>
              <a:rPr lang="cs-CZ" sz="1200" smtClean="0">
                <a:solidFill>
                  <a:schemeClr val="bg2"/>
                </a:solidFill>
              </a:rPr>
              <a:t>	Autor:LadyofHats,  Název: Mendel nezavisla segregace.png Zdroj:http://www.wikiskripta.eu/index.php/Soubor:Mendel_nezavisla_segregace.png</a:t>
            </a:r>
          </a:p>
        </p:txBody>
      </p:sp>
      <p:pic>
        <p:nvPicPr>
          <p:cNvPr id="107524" name="Picture 5" descr="Soubor:Mendel nezavisla segregace.png">
            <a:hlinkClick r:id="rId3"/>
          </p:cNvPr>
          <p:cNvPicPr>
            <a:picLocks noChangeAspect="1" noChangeArrowheads="1"/>
          </p:cNvPicPr>
          <p:nvPr/>
        </p:nvPicPr>
        <p:blipFill>
          <a:blip r:embed="rId4" cstate="print"/>
          <a:srcRect/>
          <a:stretch>
            <a:fillRect/>
          </a:stretch>
        </p:blipFill>
        <p:spPr bwMode="auto">
          <a:xfrm>
            <a:off x="1295400" y="838200"/>
            <a:ext cx="7162800" cy="5430838"/>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CCFFCC"/>
        </a:solidFill>
        <a:effectLst/>
      </p:bgPr>
    </p:bg>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pPr eaLnBrk="1" hangingPunct="1"/>
            <a:r>
              <a:rPr lang="cs-CZ" smtClean="0"/>
              <a:t>F2 - vyznač</a:t>
            </a:r>
          </a:p>
        </p:txBody>
      </p:sp>
      <p:sp>
        <p:nvSpPr>
          <p:cNvPr id="108547" name="Rectangle 3"/>
          <p:cNvSpPr>
            <a:spLocks noGrp="1" noChangeArrowheads="1"/>
          </p:cNvSpPr>
          <p:nvPr>
            <p:ph type="body" idx="1"/>
          </p:nvPr>
        </p:nvSpPr>
        <p:spPr/>
        <p:txBody>
          <a:bodyPr/>
          <a:lstStyle/>
          <a:p>
            <a:pPr eaLnBrk="1" hangingPunct="1"/>
            <a:r>
              <a:rPr lang="cs-CZ" smtClean="0"/>
              <a:t>Uhlopříčka heterozygotů</a:t>
            </a:r>
          </a:p>
          <a:p>
            <a:pPr eaLnBrk="1" hangingPunct="1"/>
            <a:r>
              <a:rPr lang="cs-CZ" smtClean="0"/>
              <a:t>Uhlopříčka homozygotů</a:t>
            </a:r>
          </a:p>
          <a:p>
            <a:pPr eaLnBrk="1" hangingPunct="1"/>
            <a:r>
              <a:rPr lang="cs-CZ" smtClean="0"/>
              <a:t>Šlechtitelské novinky (nová homozygotní kombinace)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CCFFCC"/>
        </a:solidFill>
        <a:effectLst/>
      </p:bgPr>
    </p:bg>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pPr eaLnBrk="1" hangingPunct="1"/>
            <a:r>
              <a:rPr lang="cs-CZ" smtClean="0"/>
              <a:t>Příklad </a:t>
            </a:r>
          </a:p>
        </p:txBody>
      </p:sp>
      <p:sp>
        <p:nvSpPr>
          <p:cNvPr id="109571" name="Rectangle 3"/>
          <p:cNvSpPr>
            <a:spLocks noGrp="1" noChangeArrowheads="1"/>
          </p:cNvSpPr>
          <p:nvPr>
            <p:ph type="body" idx="1"/>
          </p:nvPr>
        </p:nvSpPr>
        <p:spPr/>
        <p:txBody>
          <a:bodyPr/>
          <a:lstStyle/>
          <a:p>
            <a:pPr eaLnBrk="1" hangingPunct="1">
              <a:lnSpc>
                <a:spcPct val="90000"/>
              </a:lnSpc>
            </a:pPr>
            <a:r>
              <a:rPr lang="cs-CZ" smtClean="0"/>
              <a:t>Čistokrevný černý bezrohý býk je křížen s červenými rohatými kravami. Alelické páry těchto znaků jsou v různých párech homologních chromozomů. Jak budou fenotypově vypadat kříženci? Jaké bude složení potomstva v další generaci získané křížením těchto hybridů mezi sebou, jestliže víme, že bezrohost je dominantní nad rohatostí a černá barva srsti nad červenou?</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CCFFCC"/>
        </a:solidFill>
        <a:effectLst/>
      </p:bgPr>
    </p:bg>
    <p:spTree>
      <p:nvGrpSpPr>
        <p:cNvPr id="1" name=""/>
        <p:cNvGrpSpPr/>
        <p:nvPr/>
      </p:nvGrpSpPr>
      <p:grpSpPr>
        <a:xfrm>
          <a:off x="0" y="0"/>
          <a:ext cx="0" cy="0"/>
          <a:chOff x="0" y="0"/>
          <a:chExt cx="0" cy="0"/>
        </a:xfrm>
      </p:grpSpPr>
      <p:sp>
        <p:nvSpPr>
          <p:cNvPr id="530435" name="Rectangle 3"/>
          <p:cNvSpPr>
            <a:spLocks noGrp="1" noChangeArrowheads="1"/>
          </p:cNvSpPr>
          <p:nvPr>
            <p:ph type="body" idx="1"/>
          </p:nvPr>
        </p:nvSpPr>
        <p:spPr>
          <a:xfrm>
            <a:off x="457200" y="609600"/>
            <a:ext cx="8229600" cy="5516563"/>
          </a:xfrm>
        </p:spPr>
        <p:txBody>
          <a:bodyPr/>
          <a:lstStyle/>
          <a:p>
            <a:pPr>
              <a:buFontTx/>
              <a:buNone/>
            </a:pPr>
            <a:r>
              <a:rPr lang="cs-CZ" sz="2800" smtClean="0"/>
              <a:t>Černá barva…A	           Bezrohost…….B</a:t>
            </a:r>
          </a:p>
          <a:p>
            <a:pPr>
              <a:buFontTx/>
              <a:buNone/>
            </a:pPr>
            <a:r>
              <a:rPr lang="cs-CZ" sz="2800" smtClean="0"/>
              <a:t>Červená….…..a	           Rohatost………b</a:t>
            </a:r>
          </a:p>
          <a:p>
            <a:pPr>
              <a:buFontTx/>
              <a:buNone/>
            </a:pPr>
            <a:endParaRPr lang="cs-CZ" sz="2800" smtClean="0"/>
          </a:p>
          <a:p>
            <a:pPr>
              <a:buFontTx/>
              <a:buNone/>
            </a:pPr>
            <a:r>
              <a:rPr lang="cs-CZ" sz="2800" smtClean="0"/>
              <a:t>Černý bezrohý býk (čistokrevný)…..AABB</a:t>
            </a:r>
          </a:p>
          <a:p>
            <a:pPr>
              <a:buFontTx/>
              <a:buNone/>
            </a:pPr>
            <a:r>
              <a:rPr lang="cs-CZ" sz="2800" smtClean="0"/>
              <a:t>Červená rohatá kráva……………….aabb</a:t>
            </a:r>
          </a:p>
          <a:p>
            <a:pPr>
              <a:buFontTx/>
              <a:buNone/>
            </a:pPr>
            <a:endParaRPr lang="cs-CZ" sz="2800" smtClean="0"/>
          </a:p>
          <a:p>
            <a:pPr>
              <a:buFontTx/>
              <a:buNone/>
            </a:pPr>
            <a:r>
              <a:rPr lang="cs-CZ" sz="2800" smtClean="0"/>
              <a:t>P: AABB x aabb</a:t>
            </a:r>
          </a:p>
          <a:p>
            <a:pPr>
              <a:buFontTx/>
              <a:buNone/>
            </a:pPr>
            <a:r>
              <a:rPr lang="cs-CZ" sz="2800" smtClean="0"/>
              <a:t>F1: AaBb</a:t>
            </a:r>
          </a:p>
          <a:p>
            <a:pPr>
              <a:buFontTx/>
              <a:buNone/>
            </a:pPr>
            <a:r>
              <a:rPr lang="cs-CZ" sz="2800" smtClean="0"/>
              <a:t>F2: fenotypový štěpný poměr: 9:3:3:1</a:t>
            </a:r>
          </a:p>
          <a:p>
            <a:pPr eaLnBrk="1" hangingPunct="1">
              <a:buFontTx/>
              <a:buNone/>
            </a:pPr>
            <a:r>
              <a:rPr lang="cs-CZ" sz="2800" smtClean="0"/>
              <a:t>	   genotypový štěpný poměr: 1:2:1:2:4:2:1:2:1</a:t>
            </a:r>
          </a:p>
          <a:p>
            <a:pPr eaLnBrk="1" hangingPunct="1">
              <a:buFontTx/>
              <a:buNone/>
            </a:pPr>
            <a:endParaRPr lang="cs-CZ" sz="280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CCFFCC"/>
        </a:solidFill>
        <a:effectLst/>
      </p:bgPr>
    </p:bg>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pPr eaLnBrk="1" hangingPunct="1"/>
            <a:r>
              <a:rPr lang="cs-CZ" smtClean="0"/>
              <a:t>Příklad </a:t>
            </a:r>
          </a:p>
        </p:txBody>
      </p:sp>
      <p:sp>
        <p:nvSpPr>
          <p:cNvPr id="110595" name="Rectangle 3"/>
          <p:cNvSpPr>
            <a:spLocks noGrp="1" noChangeArrowheads="1"/>
          </p:cNvSpPr>
          <p:nvPr>
            <p:ph type="body" idx="1"/>
          </p:nvPr>
        </p:nvSpPr>
        <p:spPr/>
        <p:txBody>
          <a:bodyPr/>
          <a:lstStyle/>
          <a:p>
            <a:pPr eaLnBrk="1" hangingPunct="1">
              <a:lnSpc>
                <a:spcPct val="90000"/>
              </a:lnSpc>
            </a:pPr>
            <a:r>
              <a:rPr lang="cs-CZ" smtClean="0">
                <a:solidFill>
                  <a:schemeClr val="accent2"/>
                </a:solidFill>
              </a:rPr>
              <a:t>Červená barva plodů rajčat je dominantní nad žlutou barvou. Zakrslost je recesivní vůči normálnímu vzrůstu.</a:t>
            </a:r>
            <a:r>
              <a:rPr lang="cs-CZ" smtClean="0"/>
              <a:t> Jaký bude fenotyp hybridních rajčat získaná křížením červenoplodých rostlin normálního vzrůstu se žlutoplodými zakrslými rostlinami? Jaký výsledek dostaneme při následném křížení hybridů mezi sebou?Obě výchozí formy jsou homozygotní. Geny znaků leží v různých chromozomech.</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CCFFCC"/>
        </a:solidFill>
        <a:effectLst/>
      </p:bgPr>
    </p:bg>
    <p:spTree>
      <p:nvGrpSpPr>
        <p:cNvPr id="1" name=""/>
        <p:cNvGrpSpPr/>
        <p:nvPr/>
      </p:nvGrpSpPr>
      <p:grpSpPr>
        <a:xfrm>
          <a:off x="0" y="0"/>
          <a:ext cx="0" cy="0"/>
          <a:chOff x="0" y="0"/>
          <a:chExt cx="0" cy="0"/>
        </a:xfrm>
      </p:grpSpPr>
      <p:sp>
        <p:nvSpPr>
          <p:cNvPr id="111618" name="Rectangle 5"/>
          <p:cNvSpPr>
            <a:spLocks noGrp="1" noChangeArrowheads="1"/>
          </p:cNvSpPr>
          <p:nvPr>
            <p:ph type="title"/>
          </p:nvPr>
        </p:nvSpPr>
        <p:spPr/>
        <p:txBody>
          <a:bodyPr/>
          <a:lstStyle/>
          <a:p>
            <a:pPr eaLnBrk="1" hangingPunct="1"/>
            <a:r>
              <a:rPr lang="cs-CZ" smtClean="0"/>
              <a:t>Příklad </a:t>
            </a:r>
          </a:p>
        </p:txBody>
      </p:sp>
      <p:sp>
        <p:nvSpPr>
          <p:cNvPr id="111619" name="Rectangle 6"/>
          <p:cNvSpPr>
            <a:spLocks noGrp="1" noChangeArrowheads="1"/>
          </p:cNvSpPr>
          <p:nvPr>
            <p:ph type="body" idx="1"/>
          </p:nvPr>
        </p:nvSpPr>
        <p:spPr/>
        <p:txBody>
          <a:bodyPr/>
          <a:lstStyle/>
          <a:p>
            <a:pPr eaLnBrk="1" hangingPunct="1"/>
            <a:r>
              <a:rPr lang="cs-CZ" smtClean="0">
                <a:solidFill>
                  <a:schemeClr val="accent2"/>
                </a:solidFill>
              </a:rPr>
              <a:t>Normální vzrůst ovsa je dominantní nad gigantismem a ranost nad pozdní zralostí.</a:t>
            </a:r>
            <a:r>
              <a:rPr lang="cs-CZ" smtClean="0"/>
              <a:t> Jaký bude fenotyp kříženců raného ovsa normálního vzrůstu s pozdně dozrávajícím gigantickým ovšem? Jak budou vypadat následní hybridi?</a:t>
            </a:r>
          </a:p>
        </p:txBody>
      </p:sp>
    </p:spTree>
  </p:cSld>
  <p:clrMapOvr>
    <a:masterClrMapping/>
  </p:clrMapOvr>
</p:sld>
</file>

<file path=ppt/theme/theme1.xml><?xml version="1.0" encoding="utf-8"?>
<a:theme xmlns:a="http://schemas.openxmlformats.org/drawingml/2006/main" name="Výchozí návrh">
  <a:themeElements>
    <a:clrScheme name="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ýchozí návrh">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ýchozí návrh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ýchozí návrh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ýchozí návrh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ýchozí návrh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ýchozí návrh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ýchozí návrh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ýchozí návrh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ýchozí návrh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ýchozí návrh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ýchozí návrh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ýchozí návrh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422</Words>
  <Application>Microsoft Office PowerPoint</Application>
  <PresentationFormat>Předvádění na obrazovce (4:3)</PresentationFormat>
  <Paragraphs>61</Paragraphs>
  <Slides>13</Slides>
  <Notes>9</Notes>
  <HiddenSlides>0</HiddenSlides>
  <MMClips>0</MMClips>
  <ScaleCrop>false</ScaleCrop>
  <HeadingPairs>
    <vt:vector size="4" baseType="variant">
      <vt:variant>
        <vt:lpstr>Motiv</vt:lpstr>
      </vt:variant>
      <vt:variant>
        <vt:i4>1</vt:i4>
      </vt:variant>
      <vt:variant>
        <vt:lpstr>Nadpisy snímků</vt:lpstr>
      </vt:variant>
      <vt:variant>
        <vt:i4>13</vt:i4>
      </vt:variant>
    </vt:vector>
  </HeadingPairs>
  <TitlesOfParts>
    <vt:vector size="14" baseType="lpstr">
      <vt:lpstr>Výchozí návrh</vt:lpstr>
      <vt:lpstr>Dědičnost monogenní znaků</vt:lpstr>
      <vt:lpstr>Autozomální dědičnost – kvalitativní znaky</vt:lpstr>
      <vt:lpstr>Autozomální dědičnost – kvalitativní znaky</vt:lpstr>
      <vt:lpstr>F2</vt:lpstr>
      <vt:lpstr>F2 - vyznač</vt:lpstr>
      <vt:lpstr>Příklad </vt:lpstr>
      <vt:lpstr>Snímek 7</vt:lpstr>
      <vt:lpstr>Příklad </vt:lpstr>
      <vt:lpstr>Příklad </vt:lpstr>
      <vt:lpstr>Příklad </vt:lpstr>
      <vt:lpstr>III. Mendelův zákon</vt:lpstr>
      <vt:lpstr>Otázky </vt:lpstr>
      <vt:lpstr>Děkuji za pozornost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Dědičnost monogenní znaků</dc:title>
  <dc:creator>Lukas</dc:creator>
  <cp:lastModifiedBy>Lukas</cp:lastModifiedBy>
  <cp:revision>1</cp:revision>
  <dcterms:created xsi:type="dcterms:W3CDTF">2013-05-19T17:07:27Z</dcterms:created>
  <dcterms:modified xsi:type="dcterms:W3CDTF">2013-05-19T17:08:19Z</dcterms:modified>
</cp:coreProperties>
</file>