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7" r:id="rId3"/>
    <p:sldId id="294" r:id="rId4"/>
    <p:sldId id="288" r:id="rId5"/>
    <p:sldId id="295" r:id="rId6"/>
    <p:sldId id="279" r:id="rId7"/>
    <p:sldId id="267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719A-F83D-4DBC-B287-7B163CD738A4}" type="datetimeFigureOut">
              <a:rPr lang="cs-CZ" smtClean="0"/>
              <a:t>30.8.2012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907A-02F1-4483-8D2B-24DAC6C7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Skládání pohybů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VY_32_INOVACE_10-09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véPole 28"/>
          <p:cNvSpPr txBox="1"/>
          <p:nvPr/>
        </p:nvSpPr>
        <p:spPr>
          <a:xfrm>
            <a:off x="683568" y="7647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Hmotný bod může konat </a:t>
            </a:r>
            <a:r>
              <a:rPr lang="cs-CZ" b="1" dirty="0" smtClean="0">
                <a:solidFill>
                  <a:schemeClr val="accent1"/>
                </a:solidFill>
              </a:rPr>
              <a:t>současně několik pohybů.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42243" y="2167696"/>
            <a:ext cx="75021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 skládání pohybů platí:</a:t>
            </a:r>
          </a:p>
          <a:p>
            <a:endParaRPr lang="cs-CZ" dirty="0" smtClean="0"/>
          </a:p>
          <a:p>
            <a:r>
              <a:rPr lang="cs-CZ" dirty="0" smtClean="0"/>
              <a:t>Koná-li hmotný bod </a:t>
            </a:r>
            <a:r>
              <a:rPr lang="cs-CZ" b="1" dirty="0" smtClean="0">
                <a:solidFill>
                  <a:schemeClr val="accent1"/>
                </a:solidFill>
              </a:rPr>
              <a:t>současně </a:t>
            </a:r>
            <a:r>
              <a:rPr lang="cs-CZ" b="1" dirty="0">
                <a:solidFill>
                  <a:schemeClr val="accent1"/>
                </a:solidFill>
              </a:rPr>
              <a:t>více </a:t>
            </a:r>
            <a:r>
              <a:rPr lang="cs-CZ" b="1" dirty="0" smtClean="0">
                <a:solidFill>
                  <a:schemeClr val="accent1"/>
                </a:solidFill>
              </a:rPr>
              <a:t>pohybů</a:t>
            </a:r>
            <a:r>
              <a:rPr lang="cs-CZ" dirty="0" smtClean="0"/>
              <a:t>, pak jeho výsledná poloha je stejná, </a:t>
            </a:r>
            <a:r>
              <a:rPr lang="cs-CZ" dirty="0"/>
              <a:t>jako by vykonal všechny </a:t>
            </a:r>
            <a:r>
              <a:rPr lang="cs-CZ" dirty="0" smtClean="0"/>
              <a:t>pohyby </a:t>
            </a:r>
            <a:r>
              <a:rPr lang="cs-CZ" b="1" dirty="0" smtClean="0">
                <a:solidFill>
                  <a:schemeClr val="accent1"/>
                </a:solidFill>
              </a:rPr>
              <a:t>postupně</a:t>
            </a:r>
            <a:r>
              <a:rPr lang="cs-CZ" dirty="0" smtClean="0"/>
              <a:t> nezávisle </a:t>
            </a:r>
            <a:r>
              <a:rPr lang="cs-CZ" dirty="0"/>
              <a:t>na sobě </a:t>
            </a:r>
            <a:r>
              <a:rPr lang="cs-CZ" dirty="0" smtClean="0"/>
              <a:t>a to v </a:t>
            </a:r>
            <a:r>
              <a:rPr lang="cs-CZ" dirty="0"/>
              <a:t>libovolném </a:t>
            </a:r>
            <a:r>
              <a:rPr lang="cs-CZ" dirty="0" smtClean="0"/>
              <a:t>pořadí.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55576" y="407707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Toto pravidlo nazýváme </a:t>
            </a:r>
            <a:r>
              <a:rPr lang="cs-CZ" b="1" dirty="0" smtClean="0">
                <a:solidFill>
                  <a:srgbClr val="FF0000"/>
                </a:solidFill>
              </a:rPr>
              <a:t>principem nezávislosti pohybů.</a:t>
            </a:r>
            <a:endParaRPr lang="cs-CZ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755576" y="5013176"/>
                <a:ext cx="727280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Pro výslednou rychlost hmotného bodu platí:</a:t>
                </a:r>
              </a:p>
              <a:p>
                <a:endParaRPr lang="cs-CZ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</a:rPr>
                        <m:t>𝒗</m:t>
                      </m:r>
                      <m:r>
                        <a:rPr lang="cs-CZ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cs-CZ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cs-CZ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b="1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1" i="1" smtClean="0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cs-CZ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cs-CZ" b="1" i="1" smtClean="0">
                          <a:latin typeface="Cambria Math"/>
                        </a:rPr>
                        <m:t>+ </m:t>
                      </m:r>
                      <m:r>
                        <a:rPr lang="cs-CZ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013176"/>
                <a:ext cx="7272808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754" t="-32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ovéPole 16"/>
          <p:cNvSpPr txBox="1"/>
          <p:nvPr/>
        </p:nvSpPr>
        <p:spPr>
          <a:xfrm>
            <a:off x="5652120" y="555454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VEKTORY !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881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kupina 29"/>
          <p:cNvGrpSpPr/>
          <p:nvPr/>
        </p:nvGrpSpPr>
        <p:grpSpPr>
          <a:xfrm>
            <a:off x="5434593" y="2708920"/>
            <a:ext cx="3456384" cy="1749458"/>
            <a:chOff x="827584" y="1247494"/>
            <a:chExt cx="3456384" cy="1749458"/>
          </a:xfrm>
        </p:grpSpPr>
        <p:sp>
          <p:nvSpPr>
            <p:cNvPr id="33" name="Obdélník se zakulaceným rohem na stejné straně 32"/>
            <p:cNvSpPr/>
            <p:nvPr/>
          </p:nvSpPr>
          <p:spPr>
            <a:xfrm>
              <a:off x="827584" y="1247494"/>
              <a:ext cx="3456384" cy="1440160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2" name="Skupina 31"/>
            <p:cNvGrpSpPr/>
            <p:nvPr/>
          </p:nvGrpSpPr>
          <p:grpSpPr>
            <a:xfrm>
              <a:off x="1187624" y="2708920"/>
              <a:ext cx="2808312" cy="288032"/>
              <a:chOff x="1187624" y="2708920"/>
              <a:chExt cx="2808312" cy="288032"/>
            </a:xfrm>
          </p:grpSpPr>
          <p:grpSp>
            <p:nvGrpSpPr>
              <p:cNvPr id="34" name="Skupina 33"/>
              <p:cNvGrpSpPr/>
              <p:nvPr/>
            </p:nvGrpSpPr>
            <p:grpSpPr>
              <a:xfrm>
                <a:off x="1187624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38" name="Ovál 37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9" name="Ovál 38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35" name="Skupina 34"/>
              <p:cNvGrpSpPr/>
              <p:nvPr/>
            </p:nvGrpSpPr>
            <p:grpSpPr>
              <a:xfrm>
                <a:off x="3275856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36" name="Ovál 35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7" name="Ovál 36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</p:grpSp>
      <p:sp>
        <p:nvSpPr>
          <p:cNvPr id="5" name="Obdélník 4"/>
          <p:cNvSpPr/>
          <p:nvPr/>
        </p:nvSpPr>
        <p:spPr>
          <a:xfrm>
            <a:off x="539552" y="2316981"/>
            <a:ext cx="8208912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kupina 13"/>
          <p:cNvGrpSpPr/>
          <p:nvPr/>
        </p:nvGrpSpPr>
        <p:grpSpPr>
          <a:xfrm>
            <a:off x="539552" y="548680"/>
            <a:ext cx="3456384" cy="1749458"/>
            <a:chOff x="827584" y="1247494"/>
            <a:chExt cx="3456384" cy="1749458"/>
          </a:xfrm>
        </p:grpSpPr>
        <p:grpSp>
          <p:nvGrpSpPr>
            <p:cNvPr id="12" name="Skupina 11"/>
            <p:cNvGrpSpPr/>
            <p:nvPr/>
          </p:nvGrpSpPr>
          <p:grpSpPr>
            <a:xfrm>
              <a:off x="1187624" y="2708920"/>
              <a:ext cx="2808312" cy="288032"/>
              <a:chOff x="1187624" y="2708920"/>
              <a:chExt cx="2808312" cy="288032"/>
            </a:xfrm>
          </p:grpSpPr>
          <p:grpSp>
            <p:nvGrpSpPr>
              <p:cNvPr id="8" name="Skupina 7"/>
              <p:cNvGrpSpPr/>
              <p:nvPr/>
            </p:nvGrpSpPr>
            <p:grpSpPr>
              <a:xfrm>
                <a:off x="1187624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6" name="Ovál 5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" name="Ovál 6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9" name="Skupina 8"/>
              <p:cNvGrpSpPr/>
              <p:nvPr/>
            </p:nvGrpSpPr>
            <p:grpSpPr>
              <a:xfrm>
                <a:off x="3275856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10" name="Ovál 9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" name="Ovál 10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sp>
          <p:nvSpPr>
            <p:cNvPr id="13" name="Obdélník se zakulaceným rohem na stejné straně 12"/>
            <p:cNvSpPr/>
            <p:nvPr/>
          </p:nvSpPr>
          <p:spPr>
            <a:xfrm>
              <a:off x="827584" y="1247494"/>
              <a:ext cx="3456384" cy="1440160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5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537" y="1114674"/>
            <a:ext cx="837590" cy="874166"/>
          </a:xfrm>
          <a:prstGeom prst="rect">
            <a:avLst/>
          </a:prstGeom>
          <a:noFill/>
        </p:spPr>
      </p:pic>
      <p:sp>
        <p:nvSpPr>
          <p:cNvPr id="16" name="Obdélník 15"/>
          <p:cNvSpPr/>
          <p:nvPr/>
        </p:nvSpPr>
        <p:spPr>
          <a:xfrm>
            <a:off x="539552" y="4479644"/>
            <a:ext cx="8208912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7" name="Skupina 26"/>
          <p:cNvGrpSpPr/>
          <p:nvPr/>
        </p:nvGrpSpPr>
        <p:grpSpPr>
          <a:xfrm>
            <a:off x="539552" y="2711343"/>
            <a:ext cx="3456384" cy="1749458"/>
            <a:chOff x="539552" y="3356992"/>
            <a:chExt cx="3456384" cy="1749458"/>
          </a:xfrm>
        </p:grpSpPr>
        <p:grpSp>
          <p:nvGrpSpPr>
            <p:cNvPr id="17" name="Skupina 16"/>
            <p:cNvGrpSpPr/>
            <p:nvPr/>
          </p:nvGrpSpPr>
          <p:grpSpPr>
            <a:xfrm>
              <a:off x="539552" y="3356992"/>
              <a:ext cx="3456384" cy="1749458"/>
              <a:chOff x="827584" y="1247494"/>
              <a:chExt cx="3456384" cy="1749458"/>
            </a:xfrm>
          </p:grpSpPr>
          <p:grpSp>
            <p:nvGrpSpPr>
              <p:cNvPr id="18" name="Skupina 17"/>
              <p:cNvGrpSpPr/>
              <p:nvPr/>
            </p:nvGrpSpPr>
            <p:grpSpPr>
              <a:xfrm>
                <a:off x="1187624" y="2708920"/>
                <a:ext cx="2808312" cy="288032"/>
                <a:chOff x="1187624" y="2708920"/>
                <a:chExt cx="2808312" cy="288032"/>
              </a:xfrm>
            </p:grpSpPr>
            <p:grpSp>
              <p:nvGrpSpPr>
                <p:cNvPr id="20" name="Skupina 19"/>
                <p:cNvGrpSpPr/>
                <p:nvPr/>
              </p:nvGrpSpPr>
              <p:grpSpPr>
                <a:xfrm>
                  <a:off x="1187624" y="2708920"/>
                  <a:ext cx="720080" cy="288032"/>
                  <a:chOff x="1187624" y="2708920"/>
                  <a:chExt cx="720080" cy="288032"/>
                </a:xfrm>
              </p:grpSpPr>
              <p:sp>
                <p:nvSpPr>
                  <p:cNvPr id="24" name="Ovál 23"/>
                  <p:cNvSpPr/>
                  <p:nvPr/>
                </p:nvSpPr>
                <p:spPr>
                  <a:xfrm>
                    <a:off x="1187624" y="2708920"/>
                    <a:ext cx="288032" cy="288032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25" name="Ovál 24"/>
                  <p:cNvSpPr/>
                  <p:nvPr/>
                </p:nvSpPr>
                <p:spPr>
                  <a:xfrm>
                    <a:off x="1619672" y="2708920"/>
                    <a:ext cx="288032" cy="288032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  <p:grpSp>
              <p:nvGrpSpPr>
                <p:cNvPr id="21" name="Skupina 20"/>
                <p:cNvGrpSpPr/>
                <p:nvPr/>
              </p:nvGrpSpPr>
              <p:grpSpPr>
                <a:xfrm>
                  <a:off x="3275856" y="2708920"/>
                  <a:ext cx="720080" cy="288032"/>
                  <a:chOff x="1187624" y="2708920"/>
                  <a:chExt cx="720080" cy="288032"/>
                </a:xfrm>
              </p:grpSpPr>
              <p:sp>
                <p:nvSpPr>
                  <p:cNvPr id="22" name="Ovál 21"/>
                  <p:cNvSpPr/>
                  <p:nvPr/>
                </p:nvSpPr>
                <p:spPr>
                  <a:xfrm>
                    <a:off x="1187624" y="2708920"/>
                    <a:ext cx="288032" cy="288032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23" name="Ovál 22"/>
                  <p:cNvSpPr/>
                  <p:nvPr/>
                </p:nvSpPr>
                <p:spPr>
                  <a:xfrm>
                    <a:off x="1619672" y="2708920"/>
                    <a:ext cx="288032" cy="288032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</p:grpSp>
          </p:grpSp>
          <p:sp>
            <p:nvSpPr>
              <p:cNvPr id="19" name="Obdélník se zakulaceným rohem na stejné straně 18"/>
              <p:cNvSpPr/>
              <p:nvPr/>
            </p:nvSpPr>
            <p:spPr>
              <a:xfrm>
                <a:off x="827584" y="1247494"/>
                <a:ext cx="3456384" cy="1440160"/>
              </a:xfrm>
              <a:prstGeom prst="round2Same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26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3537" y="3922986"/>
              <a:ext cx="837590" cy="874166"/>
            </a:xfrm>
            <a:prstGeom prst="rect">
              <a:avLst/>
            </a:prstGeom>
            <a:noFill/>
          </p:spPr>
        </p:pic>
      </p:grpSp>
      <p:pic>
        <p:nvPicPr>
          <p:cNvPr id="28" name="Picture 2" descr="C:\Documents and Settings\NB02\Local Settings\Temporary Internet Files\Content.IE5\Z2LTAANU\MC90039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3235" y="3266141"/>
            <a:ext cx="837590" cy="874166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03547" y="4941168"/>
                <a:ext cx="809939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Pro velikost rychlosti při skládání rovnoběžných pohybů platí:</a:t>
                </a:r>
                <a:endParaRPr lang="cs-CZ" b="0" i="1" dirty="0" smtClean="0">
                  <a:latin typeface="Cambria Math"/>
                </a:endParaRPr>
              </a:p>
              <a:p>
                <a:endParaRPr lang="cs-CZ" dirty="0" smtClean="0"/>
              </a:p>
              <a:p>
                <a:r>
                  <a:rPr lang="cs-CZ" dirty="0" smtClean="0"/>
                  <a:t>v případě stejného směru          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𝑣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algn="ctr"/>
                <a:endParaRPr lang="cs-CZ" dirty="0" smtClean="0"/>
              </a:p>
              <a:p>
                <a:r>
                  <a:rPr lang="cs-CZ" dirty="0" smtClean="0"/>
                  <a:t>v případě opačného směru        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𝑣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47" y="4941168"/>
                <a:ext cx="8099397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678" t="-2066" b="-5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5063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53559 -0.0016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80781 2.96296E-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53559 -0.00162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27309 0.00254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4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kupina 27"/>
          <p:cNvGrpSpPr/>
          <p:nvPr/>
        </p:nvGrpSpPr>
        <p:grpSpPr>
          <a:xfrm>
            <a:off x="6804248" y="510035"/>
            <a:ext cx="1215823" cy="1927615"/>
            <a:chOff x="2699792" y="692696"/>
            <a:chExt cx="3240360" cy="5137398"/>
          </a:xfrm>
        </p:grpSpPr>
        <p:sp>
          <p:nvSpPr>
            <p:cNvPr id="11" name="Tětiva 10"/>
            <p:cNvSpPr/>
            <p:nvPr/>
          </p:nvSpPr>
          <p:spPr>
            <a:xfrm rot="5400000">
              <a:off x="3470847" y="-78359"/>
              <a:ext cx="1698250" cy="3240360"/>
            </a:xfrm>
            <a:prstGeom prst="chord">
              <a:avLst>
                <a:gd name="adj1" fmla="val 5386369"/>
                <a:gd name="adj2" fmla="val 16200000"/>
              </a:avLst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3645024"/>
              <a:ext cx="1080120" cy="2185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9" name="Přímá spojnice 18"/>
            <p:cNvCxnSpPr>
              <a:stCxn id="11" idx="0"/>
            </p:cNvCxnSpPr>
            <p:nvPr/>
          </p:nvCxnSpPr>
          <p:spPr>
            <a:xfrm>
              <a:off x="2699838" y="1548245"/>
              <a:ext cx="1440114" cy="23128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>
              <a:off x="4427984" y="1540441"/>
              <a:ext cx="1512168" cy="23206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3275856" y="1548319"/>
              <a:ext cx="864096" cy="23127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 flipH="1">
              <a:off x="4412073" y="1552528"/>
              <a:ext cx="880007" cy="23127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3886923" y="1554985"/>
              <a:ext cx="253029" cy="23060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 flipH="1">
              <a:off x="4412073" y="1547712"/>
              <a:ext cx="186974" cy="23060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Skupina 34"/>
          <p:cNvGrpSpPr/>
          <p:nvPr/>
        </p:nvGrpSpPr>
        <p:grpSpPr>
          <a:xfrm>
            <a:off x="6804248" y="513573"/>
            <a:ext cx="1215823" cy="1927615"/>
            <a:chOff x="2699792" y="692696"/>
            <a:chExt cx="3240360" cy="5137398"/>
          </a:xfrm>
        </p:grpSpPr>
        <p:sp>
          <p:nvSpPr>
            <p:cNvPr id="36" name="Tětiva 35"/>
            <p:cNvSpPr/>
            <p:nvPr/>
          </p:nvSpPr>
          <p:spPr>
            <a:xfrm rot="5400000">
              <a:off x="3470847" y="-78359"/>
              <a:ext cx="1698250" cy="3240360"/>
            </a:xfrm>
            <a:prstGeom prst="chord">
              <a:avLst>
                <a:gd name="adj1" fmla="val 5386369"/>
                <a:gd name="adj2" fmla="val 16200000"/>
              </a:avLst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9912" y="3645024"/>
              <a:ext cx="1080120" cy="2185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8" name="Přímá spojnice 37"/>
            <p:cNvCxnSpPr>
              <a:stCxn id="36" idx="0"/>
            </p:cNvCxnSpPr>
            <p:nvPr/>
          </p:nvCxnSpPr>
          <p:spPr>
            <a:xfrm>
              <a:off x="2699838" y="1548245"/>
              <a:ext cx="1440114" cy="23128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 flipH="1">
              <a:off x="4427984" y="1540441"/>
              <a:ext cx="1512168" cy="23206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nice 39"/>
            <p:cNvCxnSpPr/>
            <p:nvPr/>
          </p:nvCxnSpPr>
          <p:spPr>
            <a:xfrm>
              <a:off x="3275856" y="1548319"/>
              <a:ext cx="864096" cy="23127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/>
            <p:nvPr/>
          </p:nvCxnSpPr>
          <p:spPr>
            <a:xfrm flipH="1">
              <a:off x="4412073" y="1552528"/>
              <a:ext cx="880007" cy="23127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/>
            <p:nvPr/>
          </p:nvCxnSpPr>
          <p:spPr>
            <a:xfrm>
              <a:off x="3886923" y="1554985"/>
              <a:ext cx="253029" cy="23060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 flipH="1">
              <a:off x="4412073" y="1547712"/>
              <a:ext cx="186974" cy="23060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" name="Obdélník 1023"/>
          <p:cNvSpPr/>
          <p:nvPr/>
        </p:nvSpPr>
        <p:spPr>
          <a:xfrm>
            <a:off x="467544" y="6165304"/>
            <a:ext cx="8352928" cy="216024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28" name="Přímá spojnice 1027"/>
          <p:cNvCxnSpPr/>
          <p:nvPr/>
        </p:nvCxnSpPr>
        <p:spPr>
          <a:xfrm flipH="1">
            <a:off x="1063256" y="1484784"/>
            <a:ext cx="6348904" cy="380592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Přímá spojnice 1034"/>
          <p:cNvCxnSpPr/>
          <p:nvPr/>
        </p:nvCxnSpPr>
        <p:spPr>
          <a:xfrm>
            <a:off x="1035398" y="1476574"/>
            <a:ext cx="634890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1035398" y="1476574"/>
            <a:ext cx="0" cy="381413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8" name="Skupina 1037"/>
          <p:cNvGrpSpPr/>
          <p:nvPr/>
        </p:nvGrpSpPr>
        <p:grpSpPr>
          <a:xfrm>
            <a:off x="1041990" y="1476573"/>
            <a:ext cx="6348903" cy="3826959"/>
            <a:chOff x="1041990" y="1476573"/>
            <a:chExt cx="6348903" cy="3826959"/>
          </a:xfrm>
        </p:grpSpPr>
        <p:cxnSp>
          <p:nvCxnSpPr>
            <p:cNvPr id="56" name="Přímá spojnice 55"/>
            <p:cNvCxnSpPr/>
            <p:nvPr/>
          </p:nvCxnSpPr>
          <p:spPr>
            <a:xfrm>
              <a:off x="7384301" y="1476573"/>
              <a:ext cx="0" cy="3814133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>
              <a:off x="1041990" y="5303532"/>
              <a:ext cx="6348903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1" name="Skupina 1040"/>
          <p:cNvGrpSpPr/>
          <p:nvPr/>
        </p:nvGrpSpPr>
        <p:grpSpPr>
          <a:xfrm>
            <a:off x="8100392" y="2671694"/>
            <a:ext cx="792088" cy="1352384"/>
            <a:chOff x="8100392" y="2671694"/>
            <a:chExt cx="792088" cy="1352384"/>
          </a:xfrm>
        </p:grpSpPr>
        <p:sp>
          <p:nvSpPr>
            <p:cNvPr id="1039" name="Šipka doprava 1038"/>
            <p:cNvSpPr/>
            <p:nvPr/>
          </p:nvSpPr>
          <p:spPr>
            <a:xfrm flipH="1">
              <a:off x="8100392" y="2671694"/>
              <a:ext cx="576064" cy="13523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40" name="TextovéPole 1039"/>
            <p:cNvSpPr txBox="1"/>
            <p:nvPr/>
          </p:nvSpPr>
          <p:spPr>
            <a:xfrm>
              <a:off x="8172400" y="3140968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chemeClr val="tx2"/>
                  </a:solidFill>
                </a:rPr>
                <a:t>vítr</a:t>
              </a:r>
              <a:endParaRPr lang="cs-CZ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53" name="Skupina 1052"/>
          <p:cNvGrpSpPr/>
          <p:nvPr/>
        </p:nvGrpSpPr>
        <p:grpSpPr>
          <a:xfrm>
            <a:off x="5945211" y="1094293"/>
            <a:ext cx="2245365" cy="1295857"/>
            <a:chOff x="4486875" y="3404247"/>
            <a:chExt cx="2245365" cy="1295857"/>
          </a:xfrm>
        </p:grpSpPr>
        <p:sp>
          <p:nvSpPr>
            <p:cNvPr id="1050" name="Obdélník 1049"/>
            <p:cNvSpPr/>
            <p:nvPr/>
          </p:nvSpPr>
          <p:spPr>
            <a:xfrm>
              <a:off x="4486875" y="3795384"/>
              <a:ext cx="1440695" cy="90444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43" name="Přímá spojnice se šipkou 1042"/>
            <p:cNvCxnSpPr/>
            <p:nvPr/>
          </p:nvCxnSpPr>
          <p:spPr>
            <a:xfrm flipH="1">
              <a:off x="4487410" y="3795384"/>
              <a:ext cx="1440160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4" name="TextovéPole 1043"/>
                <p:cNvSpPr txBox="1"/>
                <p:nvPr/>
              </p:nvSpPr>
              <p:spPr>
                <a:xfrm>
                  <a:off x="4716016" y="3404247"/>
                  <a:ext cx="11647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cs-CZ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1044" name="TextovéPole 10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016" y="3404247"/>
                  <a:ext cx="116471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ovéPole 64"/>
                <p:cNvSpPr txBox="1"/>
                <p:nvPr/>
              </p:nvSpPr>
              <p:spPr>
                <a:xfrm>
                  <a:off x="5567530" y="4077072"/>
                  <a:ext cx="11647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cs-CZ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65" name="TextovéPole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7530" y="4077072"/>
                  <a:ext cx="116471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Přímá spojnice se šipkou 65"/>
            <p:cNvCxnSpPr/>
            <p:nvPr/>
          </p:nvCxnSpPr>
          <p:spPr>
            <a:xfrm>
              <a:off x="5925787" y="3800104"/>
              <a:ext cx="1784" cy="9000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ovéPole 67"/>
                <p:cNvSpPr txBox="1"/>
                <p:nvPr/>
              </p:nvSpPr>
              <p:spPr>
                <a:xfrm>
                  <a:off x="4834868" y="4139788"/>
                  <a:ext cx="11647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b="1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  <m:sub/>
                        </m:sSub>
                      </m:oMath>
                    </m:oMathPara>
                  </a14:m>
                  <a:endParaRPr lang="cs-CZ" b="1" dirty="0"/>
                </a:p>
              </p:txBody>
            </p:sp>
          </mc:Choice>
          <mc:Fallback xmlns="">
            <p:sp>
              <p:nvSpPr>
                <p:cNvPr id="68" name="TextovéPole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4868" y="4139788"/>
                  <a:ext cx="116471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Přímá spojnice se šipkou 68"/>
            <p:cNvCxnSpPr/>
            <p:nvPr/>
          </p:nvCxnSpPr>
          <p:spPr>
            <a:xfrm flipH="1">
              <a:off x="4486875" y="3785688"/>
              <a:ext cx="1465983" cy="91413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54" name="TextovéPole 1053"/>
              <p:cNvSpPr txBox="1"/>
              <p:nvPr/>
            </p:nvSpPr>
            <p:spPr>
              <a:xfrm>
                <a:off x="3995935" y="3789040"/>
                <a:ext cx="3612285" cy="1120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Pro velikost rychlosti platí: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i="1">
                          <a:latin typeface="Cambria Math"/>
                        </a:rPr>
                        <m:t>𝑣</m:t>
                      </m:r>
                      <m:r>
                        <a:rPr lang="cs-CZ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cs-CZ" sz="2400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cs-CZ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cs-CZ" sz="2400" dirty="0" smtClean="0"/>
              </a:p>
            </p:txBody>
          </p:sp>
        </mc:Choice>
        <mc:Fallback xmlns="">
          <p:sp>
            <p:nvSpPr>
              <p:cNvPr id="1054" name="TextovéPole 10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5" y="3789040"/>
                <a:ext cx="3612285" cy="1120884"/>
              </a:xfrm>
              <a:prstGeom prst="rect">
                <a:avLst/>
              </a:prstGeom>
              <a:blipFill rotWithShape="1">
                <a:blip r:embed="rId6"/>
                <a:stretch>
                  <a:fillRect l="-1520" t="-27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69505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-0.69653 0.55811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26" y="2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81481E-6 L -0.69653 0.00092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2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653 0.00093 L -0.69653 0.55833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olný tvar 7"/>
          <p:cNvSpPr/>
          <p:nvPr/>
        </p:nvSpPr>
        <p:spPr>
          <a:xfrm>
            <a:off x="-4212976" y="816889"/>
            <a:ext cx="12603342" cy="4536504"/>
          </a:xfrm>
          <a:custGeom>
            <a:avLst/>
            <a:gdLst>
              <a:gd name="connsiteX0" fmla="*/ 0 w 3396343"/>
              <a:gd name="connsiteY0" fmla="*/ 4120743 h 4120743"/>
              <a:gd name="connsiteX1" fmla="*/ 1698171 w 3396343"/>
              <a:gd name="connsiteY1" fmla="*/ 5 h 4120743"/>
              <a:gd name="connsiteX2" fmla="*/ 3396343 w 3396343"/>
              <a:gd name="connsiteY2" fmla="*/ 4096992 h 412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6343" h="4120743">
                <a:moveTo>
                  <a:pt x="0" y="4120743"/>
                </a:moveTo>
                <a:cubicBezTo>
                  <a:pt x="566057" y="2062353"/>
                  <a:pt x="1132114" y="3963"/>
                  <a:pt x="1698171" y="5"/>
                </a:cubicBezTo>
                <a:cubicBezTo>
                  <a:pt x="2264228" y="-3953"/>
                  <a:pt x="2830285" y="2046519"/>
                  <a:pt x="3396343" y="40969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-240661" y="620688"/>
            <a:ext cx="2160240" cy="6165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763688" y="668188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764446" y="672736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775563" y="670761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kmý pruh 14"/>
          <p:cNvSpPr/>
          <p:nvPr/>
        </p:nvSpPr>
        <p:spPr>
          <a:xfrm flipH="1" flipV="1">
            <a:off x="-108520" y="644438"/>
            <a:ext cx="1296144" cy="696330"/>
          </a:xfrm>
          <a:prstGeom prst="diagStrip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bdélník se zakulaceným rohem na stejné straně 12"/>
          <p:cNvSpPr/>
          <p:nvPr/>
        </p:nvSpPr>
        <p:spPr>
          <a:xfrm rot="16200000">
            <a:off x="984166" y="45367"/>
            <a:ext cx="360040" cy="1521241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593090" y="656313"/>
            <a:ext cx="648072" cy="64807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Prstenec 11"/>
          <p:cNvSpPr/>
          <p:nvPr/>
        </p:nvSpPr>
        <p:spPr>
          <a:xfrm>
            <a:off x="551427" y="644438"/>
            <a:ext cx="720080" cy="720080"/>
          </a:xfrm>
          <a:prstGeom prst="donut">
            <a:avLst>
              <a:gd name="adj" fmla="val 126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499992" y="472514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Složený pohyb - parabola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524942" y="930129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Rovnoměrný přímočarý pohyb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106932" y="285293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Rovnoměrně zrychlený pohyb ( volný pád )</a:t>
            </a:r>
            <a:endParaRPr lang="cs-CZ" b="1" dirty="0">
              <a:solidFill>
                <a:schemeClr val="accent1"/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>
          <a:xfrm>
            <a:off x="1924807" y="816889"/>
            <a:ext cx="73616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1932212" y="816889"/>
            <a:ext cx="0" cy="63566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9775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24699E-6 L 0.03941 -3.24699E-6 L 0.08663 0.01041 L 0.14965 0.03145 L 0.20469 0.06291 L 0.28351 0.12581 L 0.37795 0.22017 L 0.46458 0.32516 L 0.5434 0.42993 L 0.63785 0.56637 L 0.70868 0.66073 " pathEditMode="relative" ptsTypes="AAAAAAAAAAA">
                                      <p:cBhvr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38668E-6 L 0.70104 2.38668E-6 " pathEditMode="relative" rAng="0" ptsTypes="AA">
                                      <p:cBhvr>
                                        <p:cTn id="18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08048E-6 L -0.00104 0.64177 " pathEditMode="relative" rAng="0" ptsTypes="AA">
                                      <p:cBhvr>
                                        <p:cTn id="30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2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9" grpId="1" animBg="1"/>
      <p:bldP spid="10" grpId="0" animBg="1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186</Words>
  <Application>Microsoft Office PowerPoint</Application>
  <PresentationFormat>Předvádění na obrazovce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71</cp:revision>
  <dcterms:created xsi:type="dcterms:W3CDTF">2011-12-03T14:12:28Z</dcterms:created>
  <dcterms:modified xsi:type="dcterms:W3CDTF">2012-08-30T08:00:41Z</dcterms:modified>
</cp:coreProperties>
</file>