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452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7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3050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918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148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5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82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313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90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828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1938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77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71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- 3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Zobrazení komplexních čísel</a:t>
            </a:r>
          </a:p>
          <a:p>
            <a:pPr>
              <a:defRPr/>
            </a:pPr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k.č</a:t>
            </a:r>
            <a:r>
              <a:rPr lang="cs-CZ" b="1" dirty="0" smtClean="0"/>
              <a:t>.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Absolutní hodnota komplexního</a:t>
                </a:r>
                <a:br>
                  <a:rPr lang="cs-CZ" b="1" dirty="0" smtClean="0"/>
                </a:br>
                <a:r>
                  <a:rPr lang="cs-CZ" b="1" dirty="0" smtClean="0"/>
                  <a:t>čísla z = a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+ a</a:t>
                </a:r>
                <a:r>
                  <a:rPr lang="cs-CZ" b="1" baseline="-25000" dirty="0" smtClean="0"/>
                  <a:t>2</a:t>
                </a:r>
                <a:r>
                  <a:rPr lang="cs-CZ" b="1" dirty="0" smtClean="0"/>
                  <a:t>i je definována jako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1" i="1">
                                    <a:latin typeface="Cambria Math"/>
                                  </a:rPr>
                                  <m:t>𝒂</m:t>
                                </m:r>
                              </m:e>
                              <m:sub>
                                <m:r>
                                  <a:rPr lang="cs-CZ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i="1" dirty="0" smtClean="0">
                    <a:latin typeface="Cambria Math"/>
                  </a:rPr>
                  <a:t> </a:t>
                </a:r>
              </a:p>
              <a:p>
                <a:r>
                  <a:rPr lang="cs-CZ" b="1" dirty="0" smtClean="0">
                    <a:latin typeface="Cambria Math"/>
                  </a:rPr>
                  <a:t>Geometrický význam absolutní</a:t>
                </a:r>
                <a:br>
                  <a:rPr lang="cs-CZ" b="1" dirty="0" smtClean="0">
                    <a:latin typeface="Cambria Math"/>
                  </a:rPr>
                </a:br>
                <a:r>
                  <a:rPr lang="cs-CZ" b="1" dirty="0" smtClean="0">
                    <a:latin typeface="Cambria Math"/>
                  </a:rPr>
                  <a:t>hodnoty: udává vzdálenost obrazu</a:t>
                </a:r>
                <a:br>
                  <a:rPr lang="cs-CZ" b="1" dirty="0" smtClean="0">
                    <a:latin typeface="Cambria Math"/>
                  </a:rPr>
                </a:br>
                <a:r>
                  <a:rPr lang="cs-CZ" b="1" dirty="0" smtClean="0">
                    <a:latin typeface="Cambria Math"/>
                  </a:rPr>
                  <a:t>komplexního čísla od počátku</a:t>
                </a:r>
                <a:br>
                  <a:rPr lang="cs-CZ" b="1" dirty="0" smtClean="0">
                    <a:latin typeface="Cambria Math"/>
                  </a:rPr>
                </a:br>
                <a:r>
                  <a:rPr lang="cs-CZ" b="1" smtClean="0">
                    <a:latin typeface="Cambria Math"/>
                  </a:rPr>
                  <a:t>souřadnicového systému.</a:t>
                </a:r>
                <a:endParaRPr lang="cs-CZ" b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4224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U daných komplexních čísel zobraz</a:t>
                </a:r>
                <a:br>
                  <a:rPr lang="cs-CZ" b="1" dirty="0" smtClean="0"/>
                </a:br>
                <a:r>
                  <a:rPr lang="cs-CZ" b="1" dirty="0" smtClean="0"/>
                  <a:t>číslo v Gaussově rovině a vypočti</a:t>
                </a:r>
                <a:br>
                  <a:rPr lang="cs-CZ" b="1" dirty="0" smtClean="0"/>
                </a:br>
                <a:r>
                  <a:rPr lang="cs-CZ" b="1" dirty="0" smtClean="0"/>
                  <a:t>jeho absolutní hodnotu:</a:t>
                </a:r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= 1 + 4i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  <m:r>
                              <a:rPr lang="cs-CZ" b="1" i="1">
                                <a:latin typeface="Cambria Math"/>
                              </a:rPr>
                              <m:t> 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e>
                          <m:sup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dirty="0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dirty="0" smtClean="0">
                            <a:latin typeface="Cambria Math"/>
                          </a:rPr>
                          <m:t>𝟏𝟕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i="1" dirty="0">
                    <a:latin typeface="Cambria Math"/>
                  </a:rPr>
                  <a:t> </a:t>
                </a:r>
                <a:endParaRPr lang="cs-CZ" b="1" i="1" dirty="0" smtClean="0">
                  <a:latin typeface="Cambria Math"/>
                </a:endParaRPr>
              </a:p>
              <a:p>
                <a:r>
                  <a:rPr lang="cs-CZ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/>
                  <a:t>   </a:t>
                </a:r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cs-CZ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>
                            <a:latin typeface="Cambria Math"/>
                          </a:rPr>
                          <m:t>+ 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cs-CZ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cs-CZ" b="1" i="1" smtClean="0">
                                        <a:latin typeface="Cambria Math"/>
                                      </a:rPr>
                                      <m:t>𝟓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𝟒𝟏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</m:e>
                    </m:rad>
                  </m:oMath>
                </a14:m>
                <a:endParaRPr lang="cs-CZ" b="1" i="1" dirty="0">
                  <a:latin typeface="Cambria Math"/>
                </a:endParaRPr>
              </a:p>
              <a:p>
                <a:endParaRPr lang="cs-CZ" b="1" i="1" dirty="0" smtClean="0">
                  <a:latin typeface="Cambria Math"/>
                </a:endParaRPr>
              </a:p>
              <a:p>
                <a:endParaRPr lang="cs-CZ" b="1" i="1" dirty="0">
                  <a:latin typeface="Cambria Math"/>
                </a:endParaRPr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24271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/>
                  <a:t>   </a:t>
                </a:r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𝟗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</m:e>
                    </m:ra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cs-CZ" b="1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/>
                  <a:t>   </a:t>
                </a:r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𝟗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</m:e>
                    </m:ra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</m:oMath>
                </a14:m>
                <a:r>
                  <a:rPr lang="cs-CZ" b="1" i="1" dirty="0">
                    <a:latin typeface="Cambria Math"/>
                  </a:rPr>
                  <a:t> </a:t>
                </a:r>
              </a:p>
              <a:p>
                <a:endParaRPr lang="cs-CZ" b="1" i="1" dirty="0">
                  <a:latin typeface="Cambria Math"/>
                </a:endParaRP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5944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/>
                  <a:t>   </a:t>
                </a:r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𝟏</m:t>
                    </m:r>
                  </m:oMath>
                </a14:m>
                <a:r>
                  <a:rPr lang="cs-CZ" b="1" i="1" dirty="0">
                    <a:latin typeface="Cambria Math"/>
                  </a:rPr>
                  <a:t> </a:t>
                </a:r>
                <a:endParaRPr lang="cs-CZ" b="1" i="1" dirty="0" smtClean="0">
                  <a:latin typeface="Cambria Math"/>
                </a:endParaRPr>
              </a:p>
              <a:p>
                <a:endParaRPr lang="cs-CZ" b="1" i="1" dirty="0" smtClean="0">
                  <a:latin typeface="Cambria Math"/>
                </a:endParaRPr>
              </a:p>
              <a:p>
                <a:r>
                  <a:rPr lang="cs-CZ" b="1" i="1" dirty="0" smtClean="0">
                    <a:latin typeface="Cambria Math"/>
                  </a:rPr>
                  <a:t>Číslo, jehož absolutní hodnota</a:t>
                </a:r>
                <a:br>
                  <a:rPr lang="cs-CZ" b="1" i="1" dirty="0" smtClean="0">
                    <a:latin typeface="Cambria Math"/>
                  </a:rPr>
                </a:br>
                <a:r>
                  <a:rPr lang="cs-CZ" b="1" i="1" dirty="0" smtClean="0">
                    <a:latin typeface="Cambria Math"/>
                  </a:rPr>
                  <a:t>je rovna jedné, se nazývá</a:t>
                </a:r>
                <a:br>
                  <a:rPr lang="cs-CZ" b="1" i="1" dirty="0" smtClean="0">
                    <a:latin typeface="Cambria Math"/>
                  </a:rPr>
                </a:br>
                <a:r>
                  <a:rPr lang="cs-CZ" b="1" i="1" dirty="0" smtClean="0">
                    <a:latin typeface="Cambria Math"/>
                  </a:rPr>
                  <a:t>komplexní jednotka.</a:t>
                </a:r>
                <a:endParaRPr lang="cs-CZ" b="1" i="1" dirty="0">
                  <a:latin typeface="Cambria Math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29503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Zobrazte všechna předchozí komplexní</a:t>
            </a:r>
            <a:br>
              <a:rPr lang="cs-CZ" b="1" dirty="0" smtClean="0"/>
            </a:br>
            <a:r>
              <a:rPr lang="cs-CZ" b="1" dirty="0" smtClean="0"/>
              <a:t>čísla v Gaussově rovině a vyslovte</a:t>
            </a:r>
            <a:br>
              <a:rPr lang="cs-CZ" b="1" dirty="0" smtClean="0"/>
            </a:br>
            <a:r>
              <a:rPr lang="cs-CZ" b="1" dirty="0" smtClean="0"/>
              <a:t>hypotézu o komplexních jednotkách</a:t>
            </a:r>
            <a:br>
              <a:rPr lang="cs-CZ" b="1" dirty="0" smtClean="0"/>
            </a:br>
            <a:r>
              <a:rPr lang="cs-CZ" b="1" dirty="0" smtClean="0"/>
              <a:t>a jejich obrazech.</a:t>
            </a:r>
          </a:p>
          <a:p>
            <a:r>
              <a:rPr lang="cs-CZ" b="1" dirty="0" smtClean="0"/>
              <a:t>Obrazy všech komplexních jednotek</a:t>
            </a:r>
            <a:br>
              <a:rPr lang="cs-CZ" b="1" dirty="0" smtClean="0"/>
            </a:br>
            <a:r>
              <a:rPr lang="cs-CZ" b="1" dirty="0" smtClean="0"/>
              <a:t>leží na kružnici se středem v počátku</a:t>
            </a:r>
            <a:br>
              <a:rPr lang="cs-CZ" b="1" dirty="0" smtClean="0"/>
            </a:br>
            <a:r>
              <a:rPr lang="cs-CZ" b="1" dirty="0" smtClean="0"/>
              <a:t>a poloměrem r = 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2739614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Autor DUM: Mgr. Jan </a:t>
            </a:r>
            <a:r>
              <a:rPr lang="cs-CZ" b="1" dirty="0" err="1" smtClean="0"/>
              <a:t>Bajnar</a:t>
            </a:r>
            <a:endParaRPr lang="cs-CZ" b="1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 oboru reálných čísel známe větu,</a:t>
            </a:r>
            <a:br>
              <a:rPr lang="cs-CZ" b="1" dirty="0" smtClean="0"/>
            </a:br>
            <a:r>
              <a:rPr lang="cs-CZ" b="1" dirty="0" smtClean="0"/>
              <a:t>která říká, že každé reálné číslo </a:t>
            </a:r>
            <a:br>
              <a:rPr lang="cs-CZ" b="1" dirty="0" smtClean="0"/>
            </a:br>
            <a:r>
              <a:rPr lang="cs-CZ" b="1" dirty="0" smtClean="0"/>
              <a:t>můžeme zobrazit na číselné ose </a:t>
            </a:r>
            <a:br>
              <a:rPr lang="cs-CZ" b="1" dirty="0" smtClean="0"/>
            </a:br>
            <a:r>
              <a:rPr lang="cs-CZ" b="1" dirty="0" smtClean="0"/>
              <a:t>a naopak každý bod číselné osy</a:t>
            </a:r>
            <a:br>
              <a:rPr lang="cs-CZ" b="1" dirty="0" smtClean="0"/>
            </a:br>
            <a:r>
              <a:rPr lang="cs-CZ" b="1" dirty="0" smtClean="0"/>
              <a:t>je obrazem nějakého reálného čísla.</a:t>
            </a:r>
          </a:p>
          <a:p>
            <a:r>
              <a:rPr lang="cs-CZ" b="1" dirty="0" smtClean="0"/>
              <a:t>Platí podobná věta také v oboru</a:t>
            </a:r>
            <a:br>
              <a:rPr lang="cs-CZ" b="1" dirty="0" smtClean="0"/>
            </a:br>
            <a:r>
              <a:rPr lang="cs-CZ" b="1" dirty="0" smtClean="0"/>
              <a:t>komplexních čísel C 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574717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Zavedením souřadnicového systému</a:t>
                </a:r>
                <a:br>
                  <a:rPr lang="cs-CZ" b="1" dirty="0" smtClean="0"/>
                </a:br>
                <a:r>
                  <a:rPr lang="cs-CZ" b="1" dirty="0" smtClean="0"/>
                  <a:t>s počátkem 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𝐏</m:t>
                    </m:r>
                    <m:d>
                      <m:dPr>
                        <m:begChr m:val="["/>
                        <m:endChr m:val="]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</a:rPr>
                          <m:t> ;</m:t>
                        </m:r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b="1" dirty="0" smtClean="0"/>
                  <a:t> a osami x a y</a:t>
                </a:r>
                <a:br>
                  <a:rPr lang="cs-CZ" b="1" dirty="0" smtClean="0"/>
                </a:br>
                <a:r>
                  <a:rPr lang="cs-CZ" b="1" dirty="0" smtClean="0"/>
                  <a:t>získáme tzv. Gaussovu rovinu komplexních</a:t>
                </a:r>
                <a:br>
                  <a:rPr lang="cs-CZ" b="1" dirty="0" smtClean="0"/>
                </a:br>
                <a:r>
                  <a:rPr lang="cs-CZ" b="1" dirty="0" smtClean="0"/>
                  <a:t>čísel. Osu x nazveme reálnou osou</a:t>
                </a:r>
                <a:br>
                  <a:rPr lang="cs-CZ" b="1" dirty="0" smtClean="0"/>
                </a:br>
                <a:r>
                  <a:rPr lang="cs-CZ" b="1" dirty="0" smtClean="0"/>
                  <a:t>a osu y nazveme imaginární osou.</a:t>
                </a:r>
              </a:p>
              <a:p>
                <a:r>
                  <a:rPr lang="cs-CZ" b="1" dirty="0" smtClean="0"/>
                  <a:t>Komplexním číslem nazýváme výraz</a:t>
                </a:r>
                <a:br>
                  <a:rPr lang="cs-CZ" b="1" dirty="0" smtClean="0"/>
                </a:br>
                <a:r>
                  <a:rPr lang="cs-CZ" b="1" dirty="0" smtClean="0"/>
                  <a:t>ve tvaru a + </a:t>
                </a:r>
                <a:r>
                  <a:rPr lang="cs-CZ" b="1" dirty="0" err="1" smtClean="0"/>
                  <a:t>bi</a:t>
                </a:r>
                <a:r>
                  <a:rPr lang="cs-CZ" b="1" dirty="0" smtClean="0"/>
                  <a:t>, kde </a:t>
                </a:r>
                <a:r>
                  <a:rPr lang="cs-CZ" b="1" dirty="0" err="1" smtClean="0"/>
                  <a:t>a,b</a:t>
                </a:r>
                <a:r>
                  <a:rPr lang="cs-CZ" b="1" dirty="0" smtClean="0"/>
                  <a:t> jsou reálná</a:t>
                </a:r>
                <a:br>
                  <a:rPr lang="cs-CZ" b="1" dirty="0" smtClean="0"/>
                </a:br>
                <a:r>
                  <a:rPr lang="cs-CZ" b="1" dirty="0" smtClean="0"/>
                  <a:t>čísla a i je číslo, pro něž platí i</a:t>
                </a:r>
                <a:r>
                  <a:rPr lang="cs-CZ" b="1" baseline="30000" dirty="0" smtClean="0"/>
                  <a:t>2</a:t>
                </a:r>
                <a:r>
                  <a:rPr lang="cs-CZ" b="1" dirty="0" smtClean="0"/>
                  <a:t> = -1.</a:t>
                </a:r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05014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 komplexním čísle a + </a:t>
            </a:r>
            <a:r>
              <a:rPr lang="cs-CZ" b="1" dirty="0" err="1" smtClean="0"/>
              <a:t>bi</a:t>
            </a:r>
            <a:r>
              <a:rPr lang="cs-CZ" b="1" dirty="0" smtClean="0"/>
              <a:t> se nazývá:</a:t>
            </a:r>
            <a:br>
              <a:rPr lang="cs-CZ" b="1" dirty="0" smtClean="0"/>
            </a:br>
            <a:r>
              <a:rPr lang="cs-CZ" b="1" dirty="0" smtClean="0"/>
              <a:t>    číslo a reálná část</a:t>
            </a:r>
            <a:br>
              <a:rPr lang="cs-CZ" b="1" dirty="0" smtClean="0"/>
            </a:br>
            <a:r>
              <a:rPr lang="cs-CZ" b="1" dirty="0" smtClean="0"/>
              <a:t>    číslo b imaginární část</a:t>
            </a:r>
            <a:br>
              <a:rPr lang="cs-CZ" b="1" dirty="0" smtClean="0"/>
            </a:br>
            <a:r>
              <a:rPr lang="cs-CZ" b="1" dirty="0" smtClean="0"/>
              <a:t>    číslo i imaginární jednotka</a:t>
            </a:r>
          </a:p>
          <a:p>
            <a:r>
              <a:rPr lang="cs-CZ" b="1" dirty="0" smtClean="0"/>
              <a:t>Množinu komplexních čísel</a:t>
            </a:r>
            <a:br>
              <a:rPr lang="cs-CZ" b="1" dirty="0" smtClean="0"/>
            </a:br>
            <a:r>
              <a:rPr lang="cs-CZ" b="1" dirty="0" smtClean="0"/>
              <a:t>značíme C, </a:t>
            </a:r>
            <a:br>
              <a:rPr lang="cs-CZ" b="1" dirty="0" smtClean="0"/>
            </a:br>
            <a:r>
              <a:rPr lang="cs-CZ" b="1" dirty="0" smtClean="0"/>
              <a:t>komplexní číslo</a:t>
            </a:r>
            <a:br>
              <a:rPr lang="cs-CZ" b="1" dirty="0" smtClean="0"/>
            </a:br>
            <a:r>
              <a:rPr lang="cs-CZ" b="1" dirty="0" smtClean="0"/>
              <a:t>většinou z ( = a + </a:t>
            </a:r>
            <a:r>
              <a:rPr lang="cs-CZ" b="1" dirty="0" err="1" smtClean="0"/>
              <a:t>bi</a:t>
            </a:r>
            <a:r>
              <a:rPr lang="cs-CZ" b="1" dirty="0" smtClean="0"/>
              <a:t> 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58898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Zápis komplexního čísla ve tvaru</a:t>
            </a:r>
            <a:br>
              <a:rPr lang="cs-CZ" b="1" dirty="0" smtClean="0"/>
            </a:br>
            <a:r>
              <a:rPr lang="cs-CZ" b="1" dirty="0" smtClean="0"/>
              <a:t>z = a + </a:t>
            </a:r>
            <a:r>
              <a:rPr lang="cs-CZ" b="1" dirty="0" err="1" smtClean="0"/>
              <a:t>bi</a:t>
            </a:r>
            <a:r>
              <a:rPr lang="cs-CZ" b="1" dirty="0" smtClean="0"/>
              <a:t> nazýváme</a:t>
            </a:r>
            <a:br>
              <a:rPr lang="cs-CZ" b="1" dirty="0" smtClean="0"/>
            </a:br>
            <a:r>
              <a:rPr lang="cs-CZ" b="1" dirty="0" smtClean="0"/>
              <a:t>algebraický tvar komplexního čísla.</a:t>
            </a:r>
          </a:p>
          <a:p>
            <a:endParaRPr lang="cs-CZ" b="1" dirty="0" smtClean="0"/>
          </a:p>
          <a:p>
            <a:r>
              <a:rPr lang="cs-CZ" b="1" dirty="0" smtClean="0"/>
              <a:t>Po ověření matematických operací</a:t>
            </a:r>
            <a:br>
              <a:rPr lang="cs-CZ" b="1" dirty="0" smtClean="0"/>
            </a:br>
            <a:r>
              <a:rPr lang="cs-CZ" b="1" dirty="0" smtClean="0"/>
              <a:t>s komp. čísly zjistíme, že reálná čísla</a:t>
            </a:r>
            <a:br>
              <a:rPr lang="cs-CZ" b="1" dirty="0" smtClean="0"/>
            </a:br>
            <a:r>
              <a:rPr lang="cs-CZ" b="1" dirty="0" smtClean="0"/>
              <a:t>jsou podmnožinou čísel komplexních.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02113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 </a:t>
                </a:r>
                <a:r>
                  <a:rPr lang="cs-CZ" sz="2800" b="1" dirty="0"/>
                  <a:t>Pokud je ve tvaru z = a + </a:t>
                </a:r>
                <a:r>
                  <a:rPr lang="cs-CZ" sz="2800" b="1" dirty="0" err="1"/>
                  <a:t>bi</a:t>
                </a:r>
                <a:endParaRPr lang="cs-CZ" sz="2800" b="1" dirty="0"/>
              </a:p>
              <a:p>
                <a:pPr marL="0" indent="0">
                  <a:buNone/>
                </a:pPr>
                <a:r>
                  <a:rPr lang="cs-CZ" sz="2800" b="1" dirty="0" smtClean="0"/>
                  <a:t> b = 0, říkáme komplexnímu číslu z číslo reálné</a:t>
                </a:r>
              </a:p>
              <a:p>
                <a:pPr marL="0" indent="0">
                  <a:buNone/>
                </a:pPr>
                <a:r>
                  <a:rPr lang="cs-CZ" sz="2800" b="1" dirty="0" smtClean="0"/>
                  <a:t> b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cs-CZ" sz="2800" b="1" dirty="0" smtClean="0"/>
                  <a:t> 0 a </a:t>
                </a:r>
                <a:r>
                  <a:rPr lang="cs-CZ" sz="2800" b="1" dirty="0" err="1" smtClean="0"/>
                  <a:t>a</a:t>
                </a:r>
                <a:r>
                  <a:rPr lang="cs-CZ" sz="2800" b="1" dirty="0" smtClean="0"/>
                  <a:t> = 0, říkáme číslu z ryze imaginární</a:t>
                </a:r>
              </a:p>
              <a:p>
                <a:pPr marL="0" indent="0">
                  <a:buNone/>
                </a:pPr>
                <a:r>
                  <a:rPr lang="cs-CZ" sz="2800" b="1" dirty="0" smtClean="0"/>
                  <a:t> b 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800" b="1" dirty="0" smtClean="0"/>
                  <a:t>, říkáme číslu z imaginární.</a:t>
                </a:r>
              </a:p>
              <a:p>
                <a:pPr marL="0" indent="0">
                  <a:buNone/>
                </a:pPr>
                <a:r>
                  <a:rPr lang="cs-CZ" sz="2800" dirty="0"/>
                  <a:t> </a:t>
                </a:r>
                <a:r>
                  <a:rPr lang="cs-CZ" sz="2800" b="1" dirty="0" smtClean="0"/>
                  <a:t>Obrazy </a:t>
                </a:r>
                <a:r>
                  <a:rPr lang="cs-CZ" sz="2800" b="1" dirty="0" err="1" smtClean="0"/>
                  <a:t>reálých</a:t>
                </a:r>
                <a:r>
                  <a:rPr lang="cs-CZ" sz="2800" b="1" dirty="0" smtClean="0"/>
                  <a:t> čísel leží na ose x</a:t>
                </a:r>
              </a:p>
              <a:p>
                <a:pPr marL="0" indent="0">
                  <a:buNone/>
                </a:pPr>
                <a:r>
                  <a:rPr lang="cs-CZ" sz="2800" b="1" dirty="0" smtClean="0"/>
                  <a:t> Obrazy ryze imaginárních čísel leží na ose y</a:t>
                </a:r>
              </a:p>
              <a:p>
                <a:pPr marL="0" indent="0">
                  <a:buNone/>
                </a:pPr>
                <a:r>
                  <a:rPr lang="cs-CZ" sz="2800" b="1" dirty="0" smtClean="0"/>
                  <a:t> Obrazy imaginárních čísel leží v I. až </a:t>
                </a:r>
                <a:r>
                  <a:rPr lang="cs-CZ" sz="2800" b="1" dirty="0" err="1" smtClean="0"/>
                  <a:t>IV.kvadrantu</a:t>
                </a:r>
                <a:r>
                  <a:rPr lang="cs-CZ" sz="2800" b="1" dirty="0" smtClean="0"/>
                  <a:t/>
                </a:r>
                <a:br>
                  <a:rPr lang="cs-CZ" sz="2800" b="1" dirty="0" smtClean="0"/>
                </a:br>
                <a:r>
                  <a:rPr lang="cs-CZ" sz="2800" b="1" dirty="0" smtClean="0"/>
                  <a:t> Gaussovy roviny.  </a:t>
                </a:r>
                <a:endParaRPr lang="cs-CZ" sz="2800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19" t="-255" b="-68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55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 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Daná komplexní čísla rozděl do </a:t>
                </a:r>
                <a:br>
                  <a:rPr lang="cs-CZ" b="1" dirty="0" smtClean="0"/>
                </a:br>
                <a:r>
                  <a:rPr lang="cs-CZ" b="1" dirty="0" smtClean="0"/>
                  <a:t>skupin a zobraz je v Gaussově </a:t>
                </a:r>
                <a:br>
                  <a:rPr lang="cs-CZ" b="1" dirty="0" smtClean="0"/>
                </a:br>
                <a:r>
                  <a:rPr lang="cs-CZ" b="1" dirty="0" smtClean="0"/>
                  <a:t>rovině komplexních čísel:</a:t>
                </a:r>
              </a:p>
              <a:p>
                <a:r>
                  <a:rPr lang="cs-CZ" b="1" dirty="0" smtClean="0"/>
                  <a:t>1 + 2i, 3 – 2i, 5i, 3 -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cs-CZ" b="1" dirty="0" smtClean="0"/>
                  <a:t>, -1 + 2i, -i,</a:t>
                </a:r>
                <a:br>
                  <a:rPr lang="cs-CZ" b="1" dirty="0" smtClean="0"/>
                </a:b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-2i, -2 -</a:t>
                </a:r>
                <a14:m>
                  <m:oMath xmlns:m="http://schemas.openxmlformats.org/officeDocument/2006/math">
                    <m:r>
                      <a:rPr lang="cs-CZ" b="1" i="0" smtClean="0">
                        <a:latin typeface="Cambria Math"/>
                      </a:rPr>
                      <m:t>𝐢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, 2 – i + j , i + 3, - 2,7,</a:t>
                </a:r>
                <a:br>
                  <a:rPr lang="cs-CZ" b="1" dirty="0" smtClean="0"/>
                </a:br>
                <a:r>
                  <a:rPr lang="cs-CZ" b="1" dirty="0" smtClean="0"/>
                  <a:t>-5,2 – 3i, 2 -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,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𝝅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+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cs-CZ" b="1" dirty="0" smtClean="0"/>
                  <a:t>, -i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. </a:t>
                </a:r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568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( Studenti zakreslují obrazy výše</a:t>
            </a:r>
            <a:br>
              <a:rPr lang="cs-CZ" b="1" dirty="0" smtClean="0"/>
            </a:br>
            <a:r>
              <a:rPr lang="cs-CZ" b="1" dirty="0" smtClean="0"/>
              <a:t>uvedených komplexních čísel…..</a:t>
            </a:r>
            <a:br>
              <a:rPr lang="cs-CZ" b="1" dirty="0" smtClean="0"/>
            </a:br>
            <a:r>
              <a:rPr lang="cs-CZ" b="1" dirty="0" smtClean="0"/>
              <a:t>Barevně rozlišíme ryze imaginární…</a:t>
            </a:r>
            <a:br>
              <a:rPr lang="cs-CZ" b="1" dirty="0" smtClean="0"/>
            </a:br>
            <a:r>
              <a:rPr lang="cs-CZ" b="1" dirty="0" smtClean="0"/>
              <a:t>atd. 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1304040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</a:t>
            </a:r>
            <a:r>
              <a:rPr lang="cs-CZ" b="1" dirty="0" err="1" smtClean="0"/>
              <a:t>k.č</a:t>
            </a:r>
            <a:r>
              <a:rPr lang="cs-CZ" b="1" dirty="0" smtClean="0"/>
              <a:t>.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Máme dvě komplexní čísla</a:t>
                </a:r>
                <a:br>
                  <a:rPr lang="cs-CZ" b="1" dirty="0" smtClean="0"/>
                </a:br>
                <a:r>
                  <a:rPr lang="cs-CZ" b="1" dirty="0" smtClean="0"/>
                  <a:t>z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= a</a:t>
                </a:r>
                <a:r>
                  <a:rPr lang="cs-CZ" b="1" baseline="-25000" dirty="0" smtClean="0"/>
                  <a:t>1 </a:t>
                </a:r>
                <a:r>
                  <a:rPr lang="cs-CZ" b="1" dirty="0" smtClean="0"/>
                  <a:t>+ b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i  a  z</a:t>
                </a:r>
                <a:r>
                  <a:rPr lang="cs-CZ" b="1" baseline="-25000" dirty="0" smtClean="0"/>
                  <a:t>2 </a:t>
                </a:r>
                <a:r>
                  <a:rPr lang="cs-CZ" b="1" dirty="0" smtClean="0"/>
                  <a:t>= a</a:t>
                </a:r>
                <a:r>
                  <a:rPr lang="cs-CZ" b="1" baseline="-25000" dirty="0" smtClean="0"/>
                  <a:t>2</a:t>
                </a:r>
                <a:r>
                  <a:rPr lang="cs-CZ" b="1" dirty="0" smtClean="0"/>
                  <a:t> + b</a:t>
                </a:r>
                <a:r>
                  <a:rPr lang="cs-CZ" b="1" baseline="-25000" dirty="0" smtClean="0"/>
                  <a:t>2</a:t>
                </a:r>
                <a:r>
                  <a:rPr lang="cs-CZ" b="1" dirty="0" smtClean="0"/>
                  <a:t>i.</a:t>
                </a:r>
              </a:p>
              <a:p>
                <a:r>
                  <a:rPr lang="cs-CZ" b="1" dirty="0" smtClean="0"/>
                  <a:t>Tato čísla jsou si rovna právě když</a:t>
                </a:r>
                <a:br>
                  <a:rPr lang="cs-CZ" b="1" dirty="0" smtClean="0"/>
                </a:br>
                <a:r>
                  <a:rPr lang="cs-CZ" b="1" dirty="0" smtClean="0"/>
                  <a:t>platí současně rovnost reálných</a:t>
                </a:r>
                <a:br>
                  <a:rPr lang="cs-CZ" b="1" dirty="0" smtClean="0"/>
                </a:br>
                <a:r>
                  <a:rPr lang="cs-CZ" b="1" dirty="0" smtClean="0"/>
                  <a:t>složek obou čísel a imaginárních</a:t>
                </a:r>
                <a:br>
                  <a:rPr lang="cs-CZ" b="1" dirty="0" smtClean="0"/>
                </a:br>
                <a:r>
                  <a:rPr lang="cs-CZ" b="1" dirty="0" smtClean="0"/>
                  <a:t>složek obou čísel.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⇔ 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  <m:r>
                      <a:rPr lang="cs-CZ" b="1" i="1" smtClean="0">
                        <a:latin typeface="Cambria Math"/>
                        <a:ea typeface="Cambria Math"/>
                      </a:rPr>
                      <m:t> ˄ 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cs-CZ" b="1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09184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287</Words>
  <Application>Microsoft Office PowerPoint</Application>
  <PresentationFormat>Předvádění na obrazovce (4:3)</PresentationFormat>
  <Paragraphs>75</Paragraphs>
  <Slides>15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Komplexní čísla - 3</vt:lpstr>
      <vt:lpstr>Komplexní čísla 3</vt:lpstr>
      <vt:lpstr>Komplexní čísla 3</vt:lpstr>
      <vt:lpstr>Komplexní čísla 3</vt:lpstr>
      <vt:lpstr>Komplexní čísla 3</vt:lpstr>
      <vt:lpstr>Komplexní čísla 3</vt:lpstr>
      <vt:lpstr>Příklad 1 </vt:lpstr>
      <vt:lpstr>Příklad 1</vt:lpstr>
      <vt:lpstr>Vlastnosti k.č.</vt:lpstr>
      <vt:lpstr>Vlastnosti k.č.</vt:lpstr>
      <vt:lpstr>Příklad 2</vt:lpstr>
      <vt:lpstr>Příklad 2</vt:lpstr>
      <vt:lpstr>Příklad 2</vt:lpstr>
      <vt:lpstr>Příklad 2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64</cp:revision>
  <dcterms:created xsi:type="dcterms:W3CDTF">2011-12-03T14:12:28Z</dcterms:created>
  <dcterms:modified xsi:type="dcterms:W3CDTF">2013-03-31T12:00:28Z</dcterms:modified>
</cp:coreProperties>
</file>