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AD4277-D57F-410E-BDFC-E2BBE88F1C90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1A24CB-7998-4184-956C-876CEA97F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D509B6-7BED-4E87-8699-F65DAE72FF81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61F198-C4A1-43FD-A74F-C3DD5223D660}" type="slidenum">
              <a:rPr lang="cs-CZ" smtClean="0"/>
              <a:pPr eaLnBrk="1" hangingPunct="1"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80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483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433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4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297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49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037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50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7ED6-F4B4-42A6-A5A8-689AC67CC0B7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BBBF-CFF1-4E94-A749-E1402F061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295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92C7-764B-4F70-9A6E-6FE2578817A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677E-D780-4E9B-A310-EE6ED4252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9858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83F3-FF0B-4F68-9F63-0F325A0EB42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2730-07D8-40FB-A7CE-9C2F3BCA1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69262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5165-16CF-4637-90D3-3098DFAD8B5D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B9D0-928D-4E3F-9BFD-832DCBE81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3184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A8CC-9BEB-45EA-B3C4-A4A81A8CA2E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F4C-AEFE-49D5-BACC-54A7C6796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23388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A4E-1442-4902-AF84-C8780D37B9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2AA0-1715-43CB-BBDA-4EF3EDEE9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5520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B717-C9CA-45B0-A7E3-8ED259B9BC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6EEC-83C6-45A8-88D1-4B2C23CD3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2052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D219-516E-48C9-B090-698297FEA17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ACDC-1440-4710-B411-B51E9F66A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708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AC43-67C7-4B82-8D19-EBAD5F3AC7A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3A5C-1E13-4914-8EDC-A2723F3E7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13581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0541-7C1E-4324-90FA-7B81A5FB8C11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8178-E998-4D5F-8CF4-4B577FCAA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5471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4F8-9C11-4CD9-9362-4B4328E481A9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DC77-81C0-4B67-B160-53075FF46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99490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3AA0-7BD2-4041-A542-959067E64BF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1E32-8BD9-499C-8EAA-321FC15C4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9747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C1402-66B2-412D-BD62-DA0F3104520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6E9B8-DF96-47C8-B5A1-75E84EE60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Komplexní čísla </a:t>
            </a:r>
            <a:r>
              <a:rPr lang="cs-CZ" b="1" dirty="0" smtClean="0"/>
              <a:t> </a:t>
            </a:r>
            <a:r>
              <a:rPr lang="cs-CZ" b="1" dirty="0" smtClean="0"/>
              <a:t>9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Součin a podíl komplexních čísel</a:t>
            </a:r>
            <a:br>
              <a:rPr lang="cs-CZ" b="1" dirty="0" smtClean="0"/>
            </a:br>
            <a:r>
              <a:rPr lang="cs-CZ" b="1" dirty="0" smtClean="0"/>
              <a:t>v goniometrickém tvaru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VY_32_INOVACE_20-09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Jan </a:t>
            </a:r>
            <a:r>
              <a:rPr lang="cs-CZ" dirty="0" err="1" smtClean="0"/>
              <a:t>Bajnar</a:t>
            </a:r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 smtClean="0"/>
              </a:p>
              <a:p>
                <a:r>
                  <a:rPr lang="cs-CZ" b="1" dirty="0" smtClean="0"/>
                  <a:t>Nechť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𝒂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  <m:r>
                      <a:rPr lang="cs-CZ" b="1" i="1" smtClean="0">
                        <a:latin typeface="Cambria Math"/>
                      </a:rPr>
                      <m:t> )</m:t>
                    </m:r>
                  </m:oMath>
                </a14:m>
                <a:r>
                  <a:rPr lang="cs-CZ" b="1" dirty="0" smtClean="0"/>
                  <a:t> a současně</a:t>
                </a:r>
                <a:br>
                  <a:rPr lang="cs-CZ" b="1" dirty="0" smtClean="0"/>
                </a:b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𝐛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</m:e>
                    </m:func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</m:e>
                    </m:func>
                    <m:r>
                      <a:rPr lang="cs-CZ" b="1" i="1">
                        <a:latin typeface="Cambria Math"/>
                      </a:rPr>
                      <m:t> )</m:t>
                    </m:r>
                  </m:oMath>
                </a14:m>
                <a:r>
                  <a:rPr lang="cs-CZ" b="1" dirty="0" smtClean="0"/>
                  <a:t> , pak součin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𝒂</m:t>
                    </m:r>
                    <m:r>
                      <a:rPr lang="cs-CZ" b="1" i="1" smtClean="0">
                        <a:latin typeface="Cambria Math"/>
                      </a:rPr>
                      <m:t>.</m:t>
                    </m:r>
                    <m:r>
                      <a:rPr lang="cs-CZ" b="1" i="1" smtClean="0">
                        <a:latin typeface="Cambria Math"/>
                      </a:rPr>
                      <m:t>𝒃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𝒃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d>
                          <m:d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𝜶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𝜷</m:t>
                            </m:r>
                          </m:e>
                        </m:d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𝒔𝒊𝒏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𝜷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cs-CZ" b="1" dirty="0" smtClean="0"/>
                  <a:t>)</a:t>
                </a:r>
                <a:br>
                  <a:rPr lang="cs-CZ" b="1" dirty="0" smtClean="0"/>
                </a:br>
                <a:r>
                  <a:rPr lang="cs-CZ" b="1" dirty="0" smtClean="0"/>
                  <a:t>a podíl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𝒃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𝒂</m:t>
                            </m:r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𝒃</m:t>
                            </m:r>
                          </m:e>
                        </m:d>
                      </m:den>
                    </m:f>
                    <m:r>
                      <a:rPr lang="cs-CZ" b="1" i="1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</m:fName>
                      <m:e>
                        <m:d>
                          <m:d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𝜶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𝜷</m:t>
                            </m:r>
                          </m:e>
                        </m:d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𝒔𝒊𝒏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𝜷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cs-CZ" b="1" dirty="0"/>
                  <a:t>)</a:t>
                </a:r>
                <a:br>
                  <a:rPr lang="cs-CZ" b="1" dirty="0"/>
                </a:b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8359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Urči součin a podíl čísel </a:t>
                </a:r>
                <a:r>
                  <a:rPr lang="cs-CZ" b="1" dirty="0" err="1" smtClean="0"/>
                  <a:t>a,b</a:t>
                </a:r>
                <a:r>
                  <a:rPr lang="cs-CZ" b="1" dirty="0" smtClean="0"/>
                  <a:t>, je-li: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𝒂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>
                      <a:rPr lang="cs-CZ" b="1" i="1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func>
                        <m:r>
                          <a:rPr lang="cs-CZ" b="1" i="1" smtClean="0">
                            <a:latin typeface="Cambria Math"/>
                          </a:rPr>
                          <m:t> )</m:t>
                        </m:r>
                      </m:e>
                    </m:func>
                  </m:oMath>
                </a14:m>
                <a:r>
                  <a:rPr lang="cs-CZ" b="1" i="1" dirty="0" smtClean="0">
                    <a:latin typeface="Cambria Math"/>
                  </a:rPr>
                  <a:t/>
                </a:r>
                <a:br>
                  <a:rPr lang="cs-CZ" b="1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cs-CZ" b="1">
                        <a:latin typeface="Cambria Math"/>
                      </a:rPr>
                      <m:t>𝐛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>
                      <a:rPr lang="cs-CZ" b="1" i="1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</m:e>
                    </m:func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</m:e>
                    </m:func>
                    <m:r>
                      <a:rPr lang="cs-CZ" b="1" i="1">
                        <a:latin typeface="Cambria Math"/>
                      </a:rPr>
                      <m:t> )</m:t>
                    </m:r>
                  </m:oMath>
                </a14:m>
                <a:r>
                  <a:rPr lang="cs-CZ" b="1" dirty="0"/>
                  <a:t> </a:t>
                </a:r>
                <a:endParaRPr lang="cs-CZ" b="1" dirty="0" smtClean="0"/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𝒂</m:t>
                    </m:r>
                    <m:r>
                      <a:rPr lang="cs-CZ" b="1" i="1" smtClean="0">
                        <a:latin typeface="Cambria Math"/>
                      </a:rPr>
                      <m:t>.</m:t>
                    </m:r>
                    <m:r>
                      <a:rPr lang="cs-CZ" b="1" i="1" smtClean="0">
                        <a:latin typeface="Cambria Math"/>
                      </a:rPr>
                      <m:t>𝒃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𝟔</m:t>
                    </m:r>
                    <m:r>
                      <a:rPr lang="cs-CZ" b="1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  <m:r>
                          <a:rPr lang="cs-CZ" b="1" i="0" smtClean="0">
                            <a:latin typeface="Cambria Math"/>
                          </a:rPr>
                          <m:t>⁡(</m:t>
                        </m:r>
                      </m:fName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)+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</a:rPr>
                              <m:t>𝐬𝐢𝐧</m:t>
                            </m:r>
                            <m:r>
                              <a:rPr lang="cs-CZ" b="1" i="0" smtClean="0">
                                <a:latin typeface="Cambria Math"/>
                              </a:rPr>
                              <m:t>⁡(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func>
                      </m:e>
                    </m:func>
                    <m:r>
                      <a:rPr lang="cs-CZ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)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𝒂</m:t>
                    </m:r>
                    <m:r>
                      <a:rPr lang="cs-CZ" b="1" i="1">
                        <a:latin typeface="Cambria Math"/>
                      </a:rPr>
                      <m:t>.</m:t>
                    </m:r>
                    <m:r>
                      <a:rPr lang="cs-CZ" b="1" i="1">
                        <a:latin typeface="Cambria Math"/>
                      </a:rPr>
                      <m:t>𝒃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𝟔</m:t>
                    </m:r>
                    <m:r>
                      <a:rPr lang="cs-CZ" b="1" i="1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𝐜𝐨𝐬</m:t>
                        </m:r>
                        <m:r>
                          <a:rPr lang="cs-CZ" b="1">
                            <a:latin typeface="Cambria Math"/>
                          </a:rPr>
                          <m:t>⁡</m:t>
                        </m:r>
                      </m:fName>
                      <m:e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𝟏𝟏</m:t>
                            </m:r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𝟏𝟐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latin typeface="Cambria Math"/>
                              </a:rPr>
                              <m:t>𝐬𝐢𝐧</m:t>
                            </m:r>
                            <m:r>
                              <a:rPr lang="cs-CZ" b="1">
                                <a:latin typeface="Cambria Math"/>
                              </a:rPr>
                              <m:t>⁡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𝟏𝟏</m:t>
                                </m:r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𝟏𝟐</m:t>
                                </m:r>
                              </m:den>
                            </m:f>
                          </m:e>
                        </m:func>
                      </m:e>
                    </m:func>
                  </m:oMath>
                </a14:m>
                <a:r>
                  <a:rPr lang="cs-CZ" b="1" dirty="0" smtClean="0"/>
                  <a:t> )</a:t>
                </a:r>
                <a:endParaRPr lang="cs-CZ" b="1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333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/>
              </a:p>
              <a:p>
                <a:r>
                  <a:rPr lang="cs-CZ" b="1" dirty="0" smtClean="0"/>
                  <a:t>Podíl čísel </a:t>
                </a:r>
                <a:r>
                  <a:rPr lang="cs-CZ" b="1" dirty="0" err="1" smtClean="0"/>
                  <a:t>a,b</a:t>
                </a:r>
                <a:r>
                  <a:rPr lang="cs-CZ" b="1" dirty="0" smtClean="0"/>
                  <a:t>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𝒃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  <m:r>
                          <a:rPr lang="cs-CZ" b="1">
                            <a:latin typeface="Cambria Math"/>
                          </a:rPr>
                          <m:t>⁡(</m:t>
                        </m:r>
                      </m:fName>
                      <m:e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)+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</a:rPr>
                              <m:t>𝐬𝐢𝐧</m:t>
                            </m:r>
                            <m:r>
                              <a:rPr lang="cs-CZ" b="1">
                                <a:latin typeface="Cambria Math"/>
                              </a:rPr>
                              <m:t>⁡(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</a:rPr>
                                  <m:t>𝟒</m:t>
                                </m:r>
                              </m:den>
                            </m:f>
                          </m:e>
                        </m:func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</m:e>
                    </m:func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)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𝒃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</a:rPr>
                              <m:t>𝐜𝐨𝐬</m:t>
                            </m:r>
                            <m:r>
                              <a:rPr lang="cs-CZ" b="1">
                                <a:latin typeface="Cambria Math"/>
                              </a:rPr>
                              <m:t>⁡(−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𝟏𝟐</m:t>
                                </m:r>
                              </m:den>
                            </m:f>
                            <m:r>
                              <a:rPr lang="cs-CZ" b="1" i="1">
                                <a:latin typeface="Cambria Math"/>
                              </a:rPr>
                              <m:t>)+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>
                                    <a:latin typeface="Cambria Math"/>
                                  </a:rPr>
                                  <m:t>𝐬𝐢𝐧</m:t>
                                </m:r>
                                <m:r>
                                  <a:rPr lang="cs-CZ" b="1">
                                    <a:latin typeface="Cambria Math"/>
                                  </a:rPr>
                                  <m:t>⁡(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cs-CZ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  <m:r>
                                      <a:rPr lang="cs-CZ" b="1" i="1"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𝟏𝟐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    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</a:rPr>
                              <m:t>𝐜𝐨𝐬</m:t>
                            </m:r>
                            <m:r>
                              <a:rPr lang="cs-CZ" b="1">
                                <a:latin typeface="Cambria Math"/>
                              </a:rPr>
                              <m:t>⁡(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</a:rPr>
                                  <m:t>𝟏𝟗</m:t>
                                </m:r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𝟏𝟐</m:t>
                                </m:r>
                              </m:den>
                            </m:f>
                            <m:r>
                              <a:rPr lang="cs-CZ" b="1" i="1">
                                <a:latin typeface="Cambria Math"/>
                              </a:rPr>
                              <m:t>)+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>
                                    <a:latin typeface="Cambria Math"/>
                                  </a:rPr>
                                  <m:t>𝐬𝐢𝐧</m:t>
                                </m:r>
                                <m:r>
                                  <a:rPr lang="cs-CZ" b="1">
                                    <a:latin typeface="Cambria Math"/>
                                  </a:rPr>
                                  <m:t>⁡(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cs-CZ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𝟏𝟗</m:t>
                                    </m:r>
                                    <m:r>
                                      <a:rPr lang="cs-CZ" b="1" i="1">
                                        <a:latin typeface="Cambria Math"/>
                                        <a:ea typeface="Cambria Math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cs-CZ" b="1" i="1">
                                        <a:latin typeface="Cambria Math"/>
                                        <a:ea typeface="Cambria Math"/>
                                      </a:rPr>
                                      <m:t>𝟏𝟐</m:t>
                                    </m:r>
                                  </m:den>
                                </m:f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b="1" dirty="0"/>
              </a:p>
              <a:p>
                <a:endParaRPr lang="cs-CZ" b="1" dirty="0" smtClean="0"/>
              </a:p>
              <a:p>
                <a:endParaRPr lang="cs-CZ" b="1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859289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Urči součin a podíl čísel </a:t>
                </a:r>
                <a:r>
                  <a:rPr lang="cs-CZ" b="1" dirty="0" err="1" smtClean="0"/>
                  <a:t>u,v</a:t>
                </a:r>
                <a:r>
                  <a:rPr lang="cs-CZ" b="1" dirty="0" smtClean="0"/>
                  <a:t>, </a:t>
                </a:r>
                <a:r>
                  <a:rPr lang="cs-CZ" b="1" dirty="0"/>
                  <a:t>je-li</a:t>
                </a:r>
                <a:r>
                  <a:rPr lang="cs-CZ" b="1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𝒖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𝒊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/>
                  <a:t>  ; 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/>
                      </a:rPr>
                      <m:t>𝒗</m:t>
                    </m:r>
                    <m:r>
                      <a:rPr lang="cs-CZ" b="1" i="1" dirty="0" smtClean="0">
                        <a:latin typeface="Cambria Math"/>
                      </a:rPr>
                      <m:t>=−</m:t>
                    </m:r>
                    <m:r>
                      <a:rPr lang="cs-CZ" b="1" i="1" dirty="0" smtClean="0">
                        <a:latin typeface="Cambria Math"/>
                      </a:rPr>
                      <m:t>𝟐</m:t>
                    </m:r>
                    <m:r>
                      <a:rPr lang="cs-CZ" b="1" i="1" dirty="0" smtClean="0">
                        <a:latin typeface="Cambria Math"/>
                      </a:rPr>
                      <m:t>+</m:t>
                    </m:r>
                    <m:r>
                      <a:rPr lang="cs-CZ" b="1" i="1" dirty="0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dirty="0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dirty="0" smtClean="0">
                        <a:latin typeface="Cambria Math"/>
                      </a:rPr>
                      <m:t>𝒊</m:t>
                    </m:r>
                  </m:oMath>
                </a14:m>
                <a:endParaRPr lang="cs-CZ" b="1" dirty="0" smtClean="0"/>
              </a:p>
              <a:p>
                <a:r>
                  <a:rPr lang="cs-CZ" b="1" dirty="0" smtClean="0"/>
                  <a:t>a) v algebraickém tvaru: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𝒖</m:t>
                    </m:r>
                    <m:r>
                      <a:rPr lang="cs-CZ" b="1" i="1" smtClean="0">
                        <a:latin typeface="Cambria Math"/>
                      </a:rPr>
                      <m:t>.</m:t>
                    </m:r>
                    <m:r>
                      <a:rPr lang="cs-CZ" b="1" i="1" smtClean="0">
                        <a:latin typeface="Cambria Math"/>
                      </a:rPr>
                      <m:t>𝒗</m:t>
                    </m:r>
                    <m:r>
                      <a:rPr lang="cs-CZ" b="1" i="1" smtClean="0">
                        <a:latin typeface="Cambria Math"/>
                      </a:rPr>
                      <m:t>=(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𝒊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/>
                  <a:t>).</a:t>
                </a:r>
                <a:r>
                  <a:rPr lang="cs-CZ" sz="3600" b="1" dirty="0" smtClean="0"/>
                  <a:t>(</a:t>
                </a:r>
                <a14:m>
                  <m:oMath xmlns:m="http://schemas.openxmlformats.org/officeDocument/2006/math">
                    <m:r>
                      <a:rPr lang="cs-CZ" b="1" i="0" dirty="0" smtClean="0">
                        <a:latin typeface="Cambria Math"/>
                      </a:rPr>
                      <m:t>−</m:t>
                    </m:r>
                    <m:r>
                      <a:rPr lang="cs-CZ" b="1" i="0" dirty="0" smtClean="0">
                        <a:latin typeface="Cambria Math"/>
                      </a:rPr>
                      <m:t>𝟐</m:t>
                    </m:r>
                    <m:r>
                      <a:rPr lang="cs-CZ" b="1" i="0" dirty="0" smtClean="0">
                        <a:latin typeface="Cambria Math"/>
                      </a:rPr>
                      <m:t>+</m:t>
                    </m:r>
                    <m:r>
                      <a:rPr lang="cs-CZ" b="1" i="1" dirty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 dirty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dirty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dirty="0">
                        <a:latin typeface="Cambria Math"/>
                      </a:rPr>
                      <m:t>𝒊</m:t>
                    </m:r>
                    <m:r>
                      <a:rPr lang="cs-CZ" b="1" i="1" dirty="0" smtClean="0">
                        <a:latin typeface="Cambria Math"/>
                      </a:rPr>
                      <m:t>)=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−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𝒊</m:t>
                    </m:r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𝒊</m:t>
                    </m:r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e>
                    </m:d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r>
                      <a:rPr lang="cs-CZ" b="1" i="1" smtClean="0">
                        <a:latin typeface="Cambria Math"/>
                      </a:rPr>
                      <m:t>(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)</m:t>
                    </m:r>
                  </m:oMath>
                </a14:m>
                <a:endParaRPr lang="cs-CZ" b="1" dirty="0"/>
              </a:p>
              <a:p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14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26862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600" b="1" i="1" smtClean="0">
                            <a:latin typeface="Cambria Math"/>
                          </a:rPr>
                          <m:t>𝒖</m:t>
                        </m:r>
                      </m:num>
                      <m:den>
                        <m:r>
                          <a:rPr lang="cs-CZ" sz="3600" b="1" i="1" smtClean="0">
                            <a:latin typeface="Cambria Math"/>
                          </a:rPr>
                          <m:t>𝒗</m:t>
                        </m:r>
                      </m:den>
                    </m:f>
                    <m:r>
                      <a:rPr lang="cs-CZ" sz="36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3600" b="1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sz="36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600" b="1" i="1">
                                <a:latin typeface="Cambria Math"/>
                              </a:rPr>
                              <m:t>𝟑</m:t>
                            </m:r>
                            <m:rad>
                              <m:radPr>
                                <m:degHide m:val="on"/>
                                <m:ctrlPr>
                                  <a:rPr lang="cs-CZ" sz="3600" b="1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sz="3600" b="1" i="1">
                                    <a:latin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sz="3600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3600" b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sz="36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600" b="1" i="1">
                                <a:latin typeface="Cambria Math"/>
                              </a:rPr>
                              <m:t>𝟑</m:t>
                            </m:r>
                            <m:rad>
                              <m:radPr>
                                <m:degHide m:val="on"/>
                                <m:ctrlPr>
                                  <a:rPr lang="cs-CZ" sz="3600" b="1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sz="3600" b="1" i="1">
                                    <a:latin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sz="3600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sz="3600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3600" b="1" i="1" dirty="0">
                            <a:latin typeface="Cambria Math"/>
                          </a:rPr>
                          <m:t>−</m:t>
                        </m:r>
                        <m:r>
                          <a:rPr lang="cs-CZ" sz="3600" b="1" i="1" dirty="0">
                            <a:latin typeface="Cambria Math"/>
                          </a:rPr>
                          <m:t>𝟐</m:t>
                        </m:r>
                        <m:r>
                          <a:rPr lang="cs-CZ" sz="3600" b="1" i="1" dirty="0">
                            <a:latin typeface="Cambria Math"/>
                          </a:rPr>
                          <m:t>+</m:t>
                        </m:r>
                        <m:r>
                          <a:rPr lang="cs-CZ" sz="3600" b="1" i="1" dirty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cs-CZ" sz="3600" b="1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dirty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sz="3600" b="1" i="1" dirty="0">
                            <a:latin typeface="Cambria Math"/>
                          </a:rPr>
                          <m:t>𝒊</m:t>
                        </m:r>
                        <m:r>
                          <m:rPr>
                            <m:nor/>
                          </m:rPr>
                          <a:rPr lang="cs-CZ" sz="3600" b="1" dirty="0"/>
                          <m:t> </m:t>
                        </m:r>
                      </m:den>
                    </m:f>
                    <m:r>
                      <a:rPr lang="cs-CZ" sz="3600" b="1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600" b="1" i="1" dirty="0">
                            <a:latin typeface="Cambria Math"/>
                          </a:rPr>
                          <m:t>−</m:t>
                        </m:r>
                        <m:r>
                          <a:rPr lang="cs-CZ" sz="3600" b="1" i="1" dirty="0">
                            <a:latin typeface="Cambria Math"/>
                          </a:rPr>
                          <m:t>𝟐</m:t>
                        </m:r>
                        <m:r>
                          <a:rPr lang="cs-CZ" sz="3600" b="1" i="1" dirty="0" smtClean="0">
                            <a:latin typeface="Cambria Math"/>
                          </a:rPr>
                          <m:t>−</m:t>
                        </m:r>
                        <m:r>
                          <a:rPr lang="cs-CZ" sz="3600" b="1" i="1" dirty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cs-CZ" sz="3600" b="1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dirty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sz="3600" b="1" i="1" dirty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sz="3600" b="1" i="1" dirty="0">
                            <a:latin typeface="Cambria Math"/>
                          </a:rPr>
                          <m:t>−</m:t>
                        </m:r>
                        <m:r>
                          <a:rPr lang="cs-CZ" sz="3600" b="1" i="1" dirty="0">
                            <a:latin typeface="Cambria Math"/>
                          </a:rPr>
                          <m:t>𝟐</m:t>
                        </m:r>
                        <m:r>
                          <a:rPr lang="cs-CZ" sz="3600" b="1" i="1" dirty="0" smtClean="0">
                            <a:latin typeface="Cambria Math"/>
                          </a:rPr>
                          <m:t>−</m:t>
                        </m:r>
                        <m:r>
                          <a:rPr lang="cs-CZ" sz="3600" b="1" i="1" dirty="0">
                            <a:latin typeface="Cambria Math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cs-CZ" sz="3600" b="1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dirty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sz="3600" b="1" i="1" dirty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sz="3600" b="1" i="1" smtClean="0">
                        <a:latin typeface="Cambria Math"/>
                      </a:rPr>
                      <m:t>=</m:t>
                    </m:r>
                  </m:oMath>
                </a14:m>
                <a:endParaRPr lang="cs-CZ" sz="3600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sz="3600" b="1" i="1" smtClean="0">
                        <a:latin typeface="Cambria Math"/>
                      </a:rPr>
                      <m:t>    =</m:t>
                    </m:r>
                  </m:oMath>
                </a14:m>
                <a:r>
                  <a:rPr lang="cs-CZ" sz="36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6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3600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sz="3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  <m:r>
                          <a:rPr lang="cs-CZ" sz="3600" b="1" i="1" smtClean="0">
                            <a:latin typeface="Cambria Math"/>
                          </a:rPr>
                          <m:t>+</m:t>
                        </m:r>
                        <m:r>
                          <a:rPr lang="cs-CZ" sz="3600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sz="3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  <m:r>
                          <a:rPr lang="cs-CZ" sz="3600" b="1" i="1" smtClean="0">
                            <a:latin typeface="Cambria Math"/>
                          </a:rPr>
                          <m:t>𝒊</m:t>
                        </m:r>
                        <m:r>
                          <a:rPr lang="cs-CZ" sz="36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3600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sz="3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  <m:r>
                          <a:rPr lang="cs-CZ" sz="3600" b="1" i="1" smtClean="0">
                            <a:latin typeface="Cambria Math"/>
                          </a:rPr>
                          <m:t>𝒊</m:t>
                        </m:r>
                        <m:r>
                          <a:rPr lang="cs-CZ" sz="36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3600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sz="3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num>
                      <m:den>
                        <m:r>
                          <a:rPr lang="cs-CZ" sz="3600" b="1" i="1" smtClean="0">
                            <a:latin typeface="Cambria Math"/>
                          </a:rPr>
                          <m:t>𝟏𝟔</m:t>
                        </m:r>
                      </m:den>
                    </m:f>
                    <m:r>
                      <a:rPr lang="cs-CZ" sz="3600" b="1" i="1" smtClean="0">
                        <a:latin typeface="Cambria Math"/>
                      </a:rPr>
                      <m:t>=</m:t>
                    </m:r>
                  </m:oMath>
                </a14:m>
                <a:endParaRPr lang="cs-CZ" sz="3600" b="1" dirty="0" smtClean="0"/>
              </a:p>
              <a:p>
                <a14:m>
                  <m:oMath xmlns:m="http://schemas.openxmlformats.org/officeDocument/2006/math">
                    <m:r>
                      <a:rPr lang="cs-CZ" sz="3600" b="1" i="1" smtClean="0">
                        <a:latin typeface="Cambria Math"/>
                      </a:rPr>
                      <m:t>    =</m:t>
                    </m:r>
                    <m:f>
                      <m:fPr>
                        <m:ctrlPr>
                          <a:rPr lang="cs-CZ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6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3600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sz="3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  <m:r>
                          <a:rPr lang="cs-CZ" sz="36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3600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sz="3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num>
                      <m:den>
                        <m:r>
                          <a:rPr lang="cs-CZ" sz="3600" b="1" i="1" smtClean="0">
                            <a:latin typeface="Cambria Math"/>
                          </a:rPr>
                          <m:t>𝟏𝟔</m:t>
                        </m:r>
                      </m:den>
                    </m:f>
                    <m:r>
                      <a:rPr lang="cs-CZ" sz="3600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sz="36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600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sz="3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  <m:r>
                          <a:rPr lang="cs-CZ" sz="3600" b="1" i="1" smtClean="0">
                            <a:latin typeface="Cambria Math"/>
                          </a:rPr>
                          <m:t>−</m:t>
                        </m:r>
                        <m:r>
                          <a:rPr lang="cs-CZ" sz="3600" b="1" i="1" smtClean="0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sz="3600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3600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num>
                      <m:den>
                        <m:r>
                          <a:rPr lang="cs-CZ" sz="3600" b="1" i="1" smtClean="0">
                            <a:latin typeface="Cambria Math"/>
                          </a:rPr>
                          <m:t>𝟏𝟔</m:t>
                        </m:r>
                      </m:den>
                    </m:f>
                    <m:r>
                      <a:rPr lang="cs-CZ" sz="3600" b="1" i="1" smtClean="0">
                        <a:latin typeface="Cambria Math"/>
                      </a:rPr>
                      <m:t>𝒊</m:t>
                    </m:r>
                  </m:oMath>
                </a14:m>
                <a:endParaRPr lang="cs-CZ" sz="3600" b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12111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b) v goniometrickém tvaru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𝒖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/>
                  <a:t>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dirty="0" smtClean="0">
                            <a:latin typeface="Cambria Math"/>
                          </a:rPr>
                          <m:t>𝒖</m:t>
                        </m:r>
                      </m:e>
                    </m:d>
                    <m:r>
                      <a:rPr lang="cs-CZ" b="1" i="1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1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dirty="0" smtClean="0">
                                <a:latin typeface="Cambria Math"/>
                              </a:rPr>
                              <m:t>𝟑𝟔</m:t>
                            </m:r>
                          </m:num>
                          <m:den>
                            <m:r>
                              <a:rPr lang="cs-CZ" b="1" i="1" dirty="0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rad>
                    <m:r>
                      <a:rPr lang="cs-CZ" b="1" i="1" dirty="0" smtClean="0">
                        <a:latin typeface="Cambria Math"/>
                      </a:rPr>
                      <m:t>=</m:t>
                    </m:r>
                    <m:r>
                      <a:rPr lang="cs-CZ" b="1" i="1" dirty="0" smtClean="0">
                        <a:latin typeface="Cambria Math"/>
                      </a:rPr>
                      <m:t>𝟑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den>
                        </m:f>
                      </m:e>
                    </m:func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/>
                  <a:t>a současně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den>
                        </m:f>
                      </m:e>
                    </m:func>
                  </m:oMath>
                </a14:m>
                <a:r>
                  <a:rPr lang="cs-CZ" b="1" dirty="0" smtClean="0"/>
                  <a:t> </a:t>
                </a:r>
              </a:p>
              <a:p>
                <a:r>
                  <a:rPr lang="cs-CZ" b="1" dirty="0" smtClean="0"/>
                  <a:t>Úhel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𝜶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𝟑𝟏𝟓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𝒖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>
                      <a:rPr lang="cs-CZ" b="1" i="1" smtClean="0">
                        <a:latin typeface="Cambria Math"/>
                      </a:rPr>
                      <m:t>.(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𝟑𝟏𝟓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𝟑𝟏𝟓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82192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/>
                      </a:rPr>
                      <m:t>𝒗</m:t>
                    </m:r>
                    <m:r>
                      <a:rPr lang="cs-CZ" b="1" i="1" dirty="0" smtClean="0">
                        <a:latin typeface="Cambria Math"/>
                      </a:rPr>
                      <m:t>=−</m:t>
                    </m:r>
                    <m:r>
                      <a:rPr lang="cs-CZ" b="1" i="1" dirty="0" smtClean="0">
                        <a:latin typeface="Cambria Math"/>
                      </a:rPr>
                      <m:t>𝟐</m:t>
                    </m:r>
                    <m:r>
                      <a:rPr lang="cs-CZ" b="1" i="1" dirty="0" smtClean="0">
                        <a:latin typeface="Cambria Math"/>
                      </a:rPr>
                      <m:t>+</m:t>
                    </m:r>
                    <m:r>
                      <a:rPr lang="cs-CZ" b="1" i="1" dirty="0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 dirty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dirty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dirty="0"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/>
                  <a:t>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dirty="0">
                            <a:latin typeface="Cambria Math"/>
                          </a:rPr>
                          <m:t>𝒗</m:t>
                        </m:r>
                      </m:e>
                    </m:d>
                    <m:r>
                      <a:rPr lang="cs-CZ" b="1" i="1" dirty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dirty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dirty="0">
                            <a:latin typeface="Cambria Math"/>
                          </a:rPr>
                          <m:t>𝟒</m:t>
                        </m:r>
                        <m:r>
                          <a:rPr lang="cs-CZ" b="1" i="1" dirty="0">
                            <a:latin typeface="Cambria Math"/>
                          </a:rPr>
                          <m:t>+</m:t>
                        </m:r>
                        <m:r>
                          <a:rPr lang="cs-CZ" b="1" i="1" dirty="0">
                            <a:latin typeface="Cambria Math"/>
                          </a:rPr>
                          <m:t>𝟏𝟐</m:t>
                        </m:r>
                      </m:e>
                    </m:rad>
                    <m:r>
                      <a:rPr lang="cs-CZ" b="1" i="1" dirty="0">
                        <a:latin typeface="Cambria Math"/>
                      </a:rPr>
                      <m:t>=</m:t>
                    </m:r>
                    <m:r>
                      <a:rPr lang="cs-CZ" b="1" i="1" dirty="0">
                        <a:latin typeface="Cambria Math"/>
                      </a:rPr>
                      <m:t>𝟒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cs-CZ" b="1" dirty="0"/>
                  <a:t> a současně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func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/>
                  <a:t>,</a:t>
                </a:r>
              </a:p>
              <a:p>
                <a:r>
                  <a:rPr lang="cs-CZ" b="1" dirty="0" smtClean="0"/>
                  <a:t>proto úhel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𝜶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𝟏𝟐𝟎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cs-CZ" b="1" dirty="0" smtClean="0"/>
                  <a:t>. Je tedy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𝒗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𝟒</m:t>
                    </m:r>
                    <m:r>
                      <a:rPr lang="cs-CZ" b="1" i="1" smtClean="0">
                        <a:latin typeface="Cambria Math"/>
                      </a:rPr>
                      <m:t>.(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𝟏𝟐𝟎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func>
                              <m:func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b="1" i="0" smtClean="0">
                                    <a:latin typeface="Cambria Math"/>
                                    <a:ea typeface="Cambria Math"/>
                                  </a:rPr>
                                  <m:t>𝐜𝐨𝐬</m:t>
                                </m:r>
                              </m:fName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𝟏𝟐𝟎</m:t>
                                </m:r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func>
                          </m:fName>
                          <m:e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r>
                  <a:rPr lang="cs-CZ" b="1" dirty="0" smtClean="0"/>
                  <a:t> </a:t>
                </a:r>
                <a:endParaRPr lang="cs-CZ" b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3226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sz="2800" b="1" dirty="0" smtClean="0"/>
                  <a:t>Součin  </a:t>
                </a:r>
              </a:p>
              <a:p>
                <a14:m>
                  <m:oMath xmlns:m="http://schemas.openxmlformats.org/officeDocument/2006/math">
                    <m:r>
                      <a:rPr lang="cs-CZ" sz="2800" b="1" i="0" smtClean="0">
                        <a:latin typeface="Cambria Math"/>
                      </a:rPr>
                      <m:t>𝐮</m:t>
                    </m:r>
                    <m:r>
                      <a:rPr lang="cs-CZ" sz="2800" b="1" i="1" smtClean="0">
                        <a:latin typeface="Cambria Math"/>
                      </a:rPr>
                      <m:t>.</m:t>
                    </m:r>
                    <m:r>
                      <a:rPr lang="cs-CZ" sz="2800" b="1" i="1" smtClean="0">
                        <a:latin typeface="Cambria Math"/>
                      </a:rPr>
                      <m:t>𝒗</m:t>
                    </m:r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latin typeface="Cambria Math"/>
                      </a:rPr>
                      <m:t>𝟑</m:t>
                    </m:r>
                    <m:r>
                      <a:rPr lang="cs-CZ" sz="2800" b="1" i="1" smtClean="0">
                        <a:latin typeface="Cambria Math"/>
                      </a:rPr>
                      <m:t>.</m:t>
                    </m:r>
                    <m:r>
                      <a:rPr lang="cs-CZ" sz="2800" b="1" i="1" smtClean="0">
                        <a:latin typeface="Cambria Math"/>
                      </a:rPr>
                      <m:t>𝟒</m:t>
                    </m:r>
                    <m:r>
                      <a:rPr lang="cs-CZ" sz="2800" b="1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0" smtClean="0"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d>
                              <m:dPr>
                                <m:ctrlPr>
                                  <a:rPr lang="cs-CZ" sz="2800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sz="2800" b="1" i="1" smtClean="0">
                                    <a:latin typeface="Cambria Math"/>
                                  </a:rPr>
                                  <m:t>𝟏𝟐𝟎</m:t>
                                </m:r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°+</m:t>
                                </m:r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𝟑𝟏𝟓</m:t>
                                </m:r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°</m:t>
                                </m:r>
                              </m:e>
                            </m:d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cs-CZ" sz="2800" b="1" i="0" smtClean="0">
                                    <a:latin typeface="Cambria Math"/>
                                    <a:ea typeface="Cambria Math"/>
                                  </a:rPr>
                                  <m:t>𝐬𝐢𝐧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  <m:t>𝟏𝟐𝟎</m:t>
                                    </m:r>
                                    <m: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  <m:t>°+</m:t>
                                    </m:r>
                                    <m: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  <m:t>𝟑𝟏𝟓</m:t>
                                    </m:r>
                                    <m: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  <m:t>°</m:t>
                                    </m:r>
                                  </m:e>
                                </m:d>
                              </m:e>
                            </m:func>
                          </m:e>
                        </m:func>
                      </m:e>
                    </m:d>
                  </m:oMath>
                </a14:m>
                <a:endParaRPr lang="cs-CZ" sz="2800" b="1" dirty="0" smtClean="0"/>
              </a:p>
              <a:p>
                <a14:m>
                  <m:oMath xmlns:m="http://schemas.openxmlformats.org/officeDocument/2006/math">
                    <m:r>
                      <a:rPr lang="cs-CZ" sz="2800" b="1" i="1" smtClean="0">
                        <a:latin typeface="Cambria Math"/>
                      </a:rPr>
                      <m:t>𝒖</m:t>
                    </m:r>
                    <m:r>
                      <a:rPr lang="cs-CZ" sz="2800" b="1" i="1" smtClean="0">
                        <a:latin typeface="Cambria Math"/>
                      </a:rPr>
                      <m:t>.</m:t>
                    </m:r>
                    <m:r>
                      <a:rPr lang="cs-CZ" sz="2800" b="1" i="1" smtClean="0">
                        <a:latin typeface="Cambria Math"/>
                      </a:rPr>
                      <m:t>𝒗</m:t>
                    </m:r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latin typeface="Cambria Math"/>
                      </a:rPr>
                      <m:t>𝟏𝟐</m:t>
                    </m:r>
                    <m:r>
                      <a:rPr lang="cs-CZ" sz="2800" b="1" i="1" smtClean="0">
                        <a:latin typeface="Cambria Math"/>
                      </a:rPr>
                      <m:t>.(</m:t>
                    </m:r>
                    <m:func>
                      <m:func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28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cs-CZ" sz="2800" b="1" i="1" smtClean="0">
                            <a:latin typeface="Cambria Math"/>
                          </a:rPr>
                          <m:t>𝟕𝟓</m:t>
                        </m:r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sz="2800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𝟕𝟓</m:t>
                            </m:r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  <m:r>
                      <a:rPr lang="cs-CZ" sz="2800" b="1" i="1" smtClean="0">
                        <a:latin typeface="Cambria Math"/>
                      </a:rPr>
                      <m:t> </m:t>
                    </m:r>
                  </m:oMath>
                </a14:m>
                <a:endParaRPr lang="cs-CZ" sz="2800" b="1" dirty="0" smtClean="0"/>
              </a:p>
              <a:p>
                <a:r>
                  <a:rPr lang="cs-CZ" sz="2800" b="1" dirty="0" smtClean="0"/>
                  <a:t>Podíl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𝒖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𝒗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</a:rPr>
                      <m:t> (</m:t>
                    </m:r>
                    <m:func>
                      <m:func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d>
                          <m:d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𝟑𝟏𝟓</m:t>
                            </m:r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°−</m:t>
                            </m:r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𝟏𝟐𝟎</m:t>
                            </m:r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d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0" smtClean="0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𝟑𝟏𝟓</m:t>
                            </m:r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°−</m:t>
                            </m:r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𝟏𝟐𝟎</m:t>
                            </m:r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°))</m:t>
                            </m:r>
                          </m:e>
                        </m:func>
                      </m:e>
                    </m:func>
                  </m:oMath>
                </a14:m>
                <a:endParaRPr lang="cs-CZ" sz="2800" b="1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𝒖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𝒗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 (</m:t>
                    </m:r>
                    <m:func>
                      <m:funcPr>
                        <m:ctrlPr>
                          <a:rPr lang="cs-CZ" sz="2800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sz="2800" b="1" i="1" smtClean="0">
                            <a:latin typeface="Cambria Math"/>
                          </a:rPr>
                          <m:t>𝟏𝟗𝟓</m:t>
                        </m:r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  <m:func>
                          <m:funcPr>
                            <m:ctrlP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sz="2800" b="1" i="0" smtClean="0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𝟏𝟗𝟓</m:t>
                            </m:r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</m:oMath>
                </a14:m>
                <a:endParaRPr lang="cs-CZ" sz="2800" b="1" dirty="0"/>
              </a:p>
              <a:p>
                <a:endParaRPr lang="cs-CZ" sz="28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16530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636</Words>
  <Application>Microsoft Office PowerPoint</Application>
  <PresentationFormat>Předvádění na obrazovce (4:3)</PresentationFormat>
  <Paragraphs>65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Komplexní čísla  9</vt:lpstr>
      <vt:lpstr>Teorie</vt:lpstr>
      <vt:lpstr>Příklad 1</vt:lpstr>
      <vt:lpstr>Příklad 1</vt:lpstr>
      <vt:lpstr>Příklad 2</vt:lpstr>
      <vt:lpstr>Příklad 2</vt:lpstr>
      <vt:lpstr>Příklad2</vt:lpstr>
      <vt:lpstr>Příklad 2</vt:lpstr>
      <vt:lpstr>Příklad 2</vt:lpstr>
      <vt:lpstr>Děkuji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69</cp:revision>
  <dcterms:created xsi:type="dcterms:W3CDTF">2011-12-03T14:12:28Z</dcterms:created>
  <dcterms:modified xsi:type="dcterms:W3CDTF">2013-03-31T15:30:27Z</dcterms:modified>
</cp:coreProperties>
</file>