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7.11.2012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7.11.2012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7.11.2012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7.11.2012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7.11.2012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7.11.2012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5EC1D4A-A796-47C3-A63E-CE236FB377E2}" type="datetimeFigureOut">
              <a:rPr lang="cs-CZ" smtClean="0"/>
              <a:t>7.11.2012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Trh práce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300192" y="207634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VY_32_INOVACE_30 - 12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2376488"/>
            <a:ext cx="390207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01208"/>
            <a:ext cx="46386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2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556792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>
                <a:latin typeface="Calibri" pitchFamily="34" charset="0"/>
                <a:cs typeface="Calibri" pitchFamily="34" charset="0"/>
              </a:rPr>
              <a:t>Trh práce </a:t>
            </a:r>
            <a:r>
              <a:rPr lang="cs-CZ" dirty="0">
                <a:latin typeface="Calibri" pitchFamily="34" charset="0"/>
                <a:cs typeface="Calibri" pitchFamily="34" charset="0"/>
              </a:rPr>
              <a:t>= místo, kde se střetává poptávka po práci (zaměstnavatelé) s nabídkou práce (uchazeči o zaměstnání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0" indent="0">
              <a:buNone/>
            </a:pPr>
            <a:endParaRPr lang="cs-CZ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cs-CZ" sz="2800" b="1" dirty="0" smtClean="0">
                <a:latin typeface="Calibri" pitchFamily="34" charset="0"/>
                <a:cs typeface="Calibri" pitchFamily="34" charset="0"/>
              </a:rPr>
              <a:t>Práce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= cílevědomá činnost, kterou lidé získávají statky a služby k uspokojování potře</a:t>
            </a:r>
            <a:r>
              <a:rPr lang="cs-CZ" dirty="0" smtClean="0"/>
              <a:t>b  </a:t>
            </a:r>
            <a:endParaRPr lang="cs-CZ" dirty="0"/>
          </a:p>
        </p:txBody>
      </p:sp>
      <p:pic>
        <p:nvPicPr>
          <p:cNvPr id="1027" name="Picture 3" descr="C:\Users\Acer\AppData\Local\Microsoft\Windows\Temporary Internet Files\Content.IE5\XAHUEF3I\MP90039935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57920"/>
            <a:ext cx="1950720" cy="194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5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Kvalifikace 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abychom mohli práci vykonávat, potřebujeme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kvalifikaci</a:t>
            </a:r>
          </a:p>
          <a:p>
            <a:pPr>
              <a:buFontTx/>
              <a:buChar char="-"/>
            </a:pP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b="1" dirty="0" smtClean="0">
                <a:latin typeface="Calibri" pitchFamily="34" charset="0"/>
                <a:cs typeface="Calibri" pitchFamily="34" charset="0"/>
              </a:rPr>
              <a:t>kvalifikace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= odborné znalosti, praktické dovednosti, morální vlastnosti</a:t>
            </a:r>
          </a:p>
          <a:p>
            <a:pPr>
              <a:buFontTx/>
              <a:buChar char="-"/>
            </a:pP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získáme ji vzděláním, výchovou a praxí 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Hledání a získání práce 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6"/>
            <a:ext cx="6493336" cy="404604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b="1" dirty="0" smtClean="0">
                <a:latin typeface="Calibri" pitchFamily="34" charset="0"/>
                <a:cs typeface="Calibri" pitchFamily="34" charset="0"/>
              </a:rPr>
              <a:t>inzerce </a:t>
            </a:r>
          </a:p>
          <a:p>
            <a:pPr>
              <a:buFontTx/>
              <a:buChar char="-"/>
            </a:pPr>
            <a:endParaRPr lang="cs-CZ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b="1" dirty="0" smtClean="0">
                <a:latin typeface="Calibri" pitchFamily="34" charset="0"/>
                <a:cs typeface="Calibri" pitchFamily="34" charset="0"/>
              </a:rPr>
              <a:t>webové stránky zaměstnavatelů</a:t>
            </a:r>
          </a:p>
          <a:p>
            <a:pPr>
              <a:buFontTx/>
              <a:buChar char="-"/>
            </a:pPr>
            <a:endParaRPr lang="cs-CZ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b="1" smtClean="0">
                <a:latin typeface="Calibri" pitchFamily="34" charset="0"/>
                <a:cs typeface="Calibri" pitchFamily="34" charset="0"/>
              </a:rPr>
              <a:t>tipy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od známých a přátel</a:t>
            </a:r>
          </a:p>
          <a:p>
            <a:pPr>
              <a:buFontTx/>
              <a:buChar char="-"/>
            </a:pPr>
            <a:endParaRPr lang="cs-CZ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b="1" dirty="0" smtClean="0">
                <a:latin typeface="Calibri" pitchFamily="34" charset="0"/>
                <a:cs typeface="Calibri" pitchFamily="34" charset="0"/>
              </a:rPr>
              <a:t>úřad práce</a:t>
            </a:r>
          </a:p>
          <a:p>
            <a:pPr>
              <a:buFontTx/>
              <a:buChar char="-"/>
            </a:pPr>
            <a:endParaRPr lang="cs-CZ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b="1" dirty="0" smtClean="0">
                <a:latin typeface="Calibri" pitchFamily="34" charset="0"/>
                <a:cs typeface="Calibri" pitchFamily="34" charset="0"/>
              </a:rPr>
              <a:t>pracovní portály (jobs.cz, prace.cz …)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Acer\AppData\Local\Microsoft\Windows\Temporary Internet Files\Content.IE5\8VB5D82P\MP90044249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645024"/>
            <a:ext cx="2561081" cy="169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5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Vznik pracovního poměru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cs-CZ" sz="2000" dirty="0" smtClean="0">
                <a:latin typeface="Calibri" pitchFamily="34" charset="0"/>
                <a:cs typeface="Calibri" pitchFamily="34" charset="0"/>
              </a:rPr>
              <a:t>viz pracovní právo</a:t>
            </a:r>
            <a:endParaRPr lang="cs-CZ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2276872"/>
            <a:ext cx="6196405" cy="3603812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cs-CZ" b="1" dirty="0">
                <a:latin typeface="Calibri" pitchFamily="34" charset="0"/>
                <a:cs typeface="Calibri" pitchFamily="34" charset="0"/>
              </a:rPr>
              <a:t>pracovní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smlouvou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a)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podstatné náležitosti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cs-CZ" dirty="0">
                <a:latin typeface="Calibri" pitchFamily="34" charset="0"/>
                <a:cs typeface="Calibri" pitchFamily="34" charset="0"/>
              </a:rPr>
              <a:t>druh práce, místo výkonu práce, den nástupu do práce),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b)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ostatní 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náležitosti</a:t>
            </a:r>
            <a:r>
              <a:rPr lang="cs-CZ" dirty="0">
                <a:latin typeface="Calibri" pitchFamily="34" charset="0"/>
                <a:cs typeface="Calibri" pitchFamily="34" charset="0"/>
              </a:rPr>
              <a:t> (sjednání mzdy – včetně data a způsobu splatnosti, stanovení pracovní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doby …)</a:t>
            </a:r>
          </a:p>
          <a:p>
            <a:pPr>
              <a:buFontTx/>
              <a:buChar char="-"/>
            </a:pPr>
            <a:r>
              <a:rPr lang="cs-CZ" b="1" dirty="0" smtClean="0">
                <a:latin typeface="Calibri" pitchFamily="34" charset="0"/>
                <a:cs typeface="Calibri" pitchFamily="34" charset="0"/>
              </a:rPr>
              <a:t>dohodou o 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provedení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práce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cs-CZ" dirty="0">
                <a:latin typeface="Calibri" pitchFamily="34" charset="0"/>
                <a:cs typeface="Calibri" pitchFamily="34" charset="0"/>
              </a:rPr>
              <a:t>maximálně 150 hodin ročně, spíše jednorázové záležitosti a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brigády, neodvádí </a:t>
            </a:r>
            <a:r>
              <a:rPr lang="cs-CZ" dirty="0">
                <a:latin typeface="Calibri" pitchFamily="34" charset="0"/>
                <a:cs typeface="Calibri" pitchFamily="34" charset="0"/>
              </a:rPr>
              <a:t>se sociální a zdravotní pojištění)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b="1" dirty="0" smtClean="0">
                <a:latin typeface="Calibri" pitchFamily="34" charset="0"/>
                <a:cs typeface="Calibri" pitchFamily="34" charset="0"/>
              </a:rPr>
              <a:t>dohodou o 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pracovní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činnosti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cs-CZ" dirty="0">
                <a:latin typeface="Calibri" pitchFamily="34" charset="0"/>
                <a:cs typeface="Calibri" pitchFamily="34" charset="0"/>
              </a:rPr>
              <a:t>práce v menším rozsahu, ale prováděné souvisle nebo opakovaně, odvádí se zdravotní a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sociální pojištění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9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Podmínky pracovního poměru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cs-CZ" sz="2200" dirty="0" smtClean="0">
                <a:latin typeface="Calibri" pitchFamily="34" charset="0"/>
                <a:cs typeface="Calibri" pitchFamily="34" charset="0"/>
              </a:rPr>
              <a:t>viz pracovní právo</a:t>
            </a:r>
            <a:endParaRPr lang="cs-CZ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dílčí </a:t>
            </a:r>
            <a:r>
              <a:rPr lang="cs-CZ" dirty="0">
                <a:latin typeface="Calibri" pitchFamily="34" charset="0"/>
                <a:cs typeface="Calibri" pitchFamily="34" charset="0"/>
              </a:rPr>
              <a:t>podmínky práce na daném pracovišti stanovuje 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pracovní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řád</a:t>
            </a:r>
          </a:p>
          <a:p>
            <a:pPr>
              <a:buFontTx/>
              <a:buChar char="-"/>
            </a:pP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odborový </a:t>
            </a:r>
            <a:r>
              <a:rPr lang="cs-CZ" dirty="0">
                <a:latin typeface="Calibri" pitchFamily="34" charset="0"/>
                <a:cs typeface="Calibri" pitchFamily="34" charset="0"/>
              </a:rPr>
              <a:t>orgán uzavírá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se zaměstnavatelem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kolektivní 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smlouvu</a:t>
            </a:r>
            <a:r>
              <a:rPr lang="cs-CZ" dirty="0">
                <a:latin typeface="Calibri" pitchFamily="34" charset="0"/>
                <a:cs typeface="Calibri" pitchFamily="34" charset="0"/>
              </a:rPr>
              <a:t>, zpravidla na 1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rok</a:t>
            </a:r>
          </a:p>
          <a:p>
            <a:pPr>
              <a:buFontTx/>
              <a:buChar char="-"/>
            </a:pP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pokud </a:t>
            </a:r>
            <a:r>
              <a:rPr lang="cs-CZ" dirty="0">
                <a:latin typeface="Calibri" pitchFamily="34" charset="0"/>
                <a:cs typeface="Calibri" pitchFamily="34" charset="0"/>
              </a:rPr>
              <a:t>odborová organizace není, musí zaměstnavatel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vydat </a:t>
            </a:r>
            <a:r>
              <a:rPr lang="cs-CZ" dirty="0">
                <a:latin typeface="Calibri" pitchFamily="34" charset="0"/>
                <a:cs typeface="Calibri" pitchFamily="34" charset="0"/>
              </a:rPr>
              <a:t>tzv. 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vnitřní předpis</a:t>
            </a:r>
          </a:p>
        </p:txBody>
      </p:sp>
    </p:spTree>
    <p:extLst>
      <p:ext uri="{BB962C8B-B14F-4D97-AF65-F5344CB8AC3E}">
        <p14:creationId xmlns:p14="http://schemas.microsoft.com/office/powerpoint/2010/main" val="37719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Změna pracovního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oměru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cs-CZ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b="1" dirty="0" smtClean="0">
                <a:latin typeface="Calibri" pitchFamily="34" charset="0"/>
                <a:cs typeface="Calibri" pitchFamily="34" charset="0"/>
              </a:rPr>
              <a:t>převedení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(na jinou práci) = zlepšení postavení zaměstnance, zdravotní důvody, naléhavá potřeba, kariérní růst…</a:t>
            </a:r>
          </a:p>
          <a:p>
            <a:pPr>
              <a:buFontTx/>
              <a:buChar char="-"/>
            </a:pPr>
            <a:endParaRPr lang="cs-CZ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b="1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b="1" dirty="0" smtClean="0">
                <a:latin typeface="Calibri" pitchFamily="34" charset="0"/>
                <a:cs typeface="Calibri" pitchFamily="34" charset="0"/>
              </a:rPr>
              <a:t>přeložení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= výkon práce v jiném místě se souhlasem zaměstnance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7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Ukončení pracovního poměru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cs-CZ" sz="2200" dirty="0" smtClean="0">
                <a:latin typeface="Calibri" pitchFamily="34" charset="0"/>
                <a:cs typeface="Calibri" pitchFamily="34" charset="0"/>
              </a:rPr>
              <a:t>viz pracovní právo</a:t>
            </a:r>
            <a:endParaRPr lang="cs-CZ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6"/>
            <a:ext cx="6421328" cy="404604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dohoda</a:t>
            </a:r>
          </a:p>
          <a:p>
            <a:pPr>
              <a:buFontTx/>
              <a:buChar char="-"/>
            </a:pP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výpověď</a:t>
            </a:r>
          </a:p>
          <a:p>
            <a:pPr>
              <a:buFontTx/>
              <a:buChar char="-"/>
            </a:pP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zrušení ve zkušební době</a:t>
            </a:r>
          </a:p>
          <a:p>
            <a:pPr>
              <a:buFontTx/>
              <a:buChar char="-"/>
            </a:pP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uplynutí doby</a:t>
            </a:r>
          </a:p>
          <a:p>
            <a:pPr>
              <a:buFontTx/>
              <a:buChar char="-"/>
            </a:pP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okamžitým zrušením pracovního poměru</a:t>
            </a:r>
          </a:p>
          <a:p>
            <a:pPr>
              <a:buFontTx/>
              <a:buChar char="-"/>
            </a:pP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Acer\AppData\Local\Microsoft\Windows\Temporary Internet Files\Content.IE5\FSRSG8K0\MP90040362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20888"/>
            <a:ext cx="2334610" cy="282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4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Pomoc při ztrátě zaměstnání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zajišťuje </a:t>
            </a:r>
            <a:r>
              <a:rPr lang="cs-CZ" dirty="0">
                <a:latin typeface="Calibri" pitchFamily="34" charset="0"/>
                <a:cs typeface="Calibri" pitchFamily="34" charset="0"/>
              </a:rPr>
              <a:t>Ú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řad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práce</a:t>
            </a:r>
            <a:r>
              <a:rPr lang="cs-CZ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mtClean="0">
                <a:latin typeface="Calibri" pitchFamily="34" charset="0"/>
                <a:cs typeface="Calibri" pitchFamily="34" charset="0"/>
              </a:rPr>
              <a:t>v Karviné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lphaLcParenR"/>
            </a:pPr>
            <a:endParaRPr lang="cs-CZ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zprostředkovává vhodná pracovní místa</a:t>
            </a:r>
          </a:p>
          <a:p>
            <a:pPr marL="457200" indent="-457200">
              <a:buAutoNum type="alphaLcParenR"/>
            </a:pP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poradenská činnost a rekvalifikace</a:t>
            </a:r>
          </a:p>
          <a:p>
            <a:pPr marL="457200" indent="-457200">
              <a:buAutoNum type="alphaLcParenR"/>
            </a:pP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aktivní politika zaměstnanosti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4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72</TotalTime>
  <Words>277</Words>
  <Application>Microsoft Office PowerPoint</Application>
  <PresentationFormat>Předvádění na obrazovce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Špendlík</vt:lpstr>
      <vt:lpstr>Trh práce</vt:lpstr>
      <vt:lpstr>Prezentace aplikace PowerPoint</vt:lpstr>
      <vt:lpstr>Kvalifikace </vt:lpstr>
      <vt:lpstr>Hledání a získání práce </vt:lpstr>
      <vt:lpstr>Vznik pracovního poměru viz pracovní právo</vt:lpstr>
      <vt:lpstr>Podmínky pracovního poměru viz pracovní právo</vt:lpstr>
      <vt:lpstr>Změna pracovního poměru</vt:lpstr>
      <vt:lpstr>Ukončení pracovního poměru viz pracovní právo</vt:lpstr>
      <vt:lpstr>Pomoc při ztrátě zaměstnání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Trh práce</dc:title>
  <dc:creator>Matěj</dc:creator>
  <cp:lastModifiedBy>Administrator</cp:lastModifiedBy>
  <cp:revision>9</cp:revision>
  <dcterms:created xsi:type="dcterms:W3CDTF">2012-07-26T12:25:50Z</dcterms:created>
  <dcterms:modified xsi:type="dcterms:W3CDTF">2012-11-07T11:11:22Z</dcterms:modified>
</cp:coreProperties>
</file>