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75" r:id="rId4"/>
    <p:sldId id="278" r:id="rId5"/>
    <p:sldId id="280" r:id="rId6"/>
    <p:sldId id="281" r:id="rId7"/>
    <p:sldId id="258" r:id="rId8"/>
    <p:sldId id="282" r:id="rId9"/>
    <p:sldId id="262" r:id="rId10"/>
    <p:sldId id="283" r:id="rId11"/>
    <p:sldId id="263" r:id="rId12"/>
    <p:sldId id="284" r:id="rId13"/>
    <p:sldId id="285" r:id="rId14"/>
    <p:sldId id="286" r:id="rId15"/>
    <p:sldId id="273" r:id="rId16"/>
    <p:sldId id="288" r:id="rId17"/>
    <p:sldId id="289" r:id="rId18"/>
    <p:sldId id="290" r:id="rId19"/>
    <p:sldId id="292" r:id="rId20"/>
    <p:sldId id="291" r:id="rId21"/>
    <p:sldId id="274" r:id="rId22"/>
    <p:sldId id="293" r:id="rId23"/>
    <p:sldId id="26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F61"/>
    <a:srgbClr val="00FF00"/>
    <a:srgbClr val="421C5E"/>
    <a:srgbClr val="A50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jto\Desktop\GLOBE\Nov&#225;%20slo&#382;ka\hydrologie-vyhodnocen&#23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jto\Desktop\GLOBE\Nov&#225;%20slo&#382;ka\hydrologie-vyhodnocen&#237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jto\Desktop\GLOBE\Nov&#225;%20slo&#382;ka\hydrologie-vyhodnocen&#237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jto\Desktop\GLOBE\Nov&#225;%20slo&#382;ka\hydrologie-vyhodnocen&#237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jto\Desktop\GLOBE\Nov&#225;%20slo&#382;ka\hydrologie-vyhodnocen&#237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jto\Desktop\GLOBE\Nov&#225;%20slo&#382;ka\hydrologie-vyhodnocen&#237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800" b="1">
                <a:solidFill>
                  <a:schemeClr val="tx1"/>
                </a:solidFill>
              </a:rPr>
              <a:t>Konduktivita/srážky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5.130098272599648E-2"/>
          <c:y val="9.0003421441632481E-2"/>
          <c:w val="0.89154489409754034"/>
          <c:h val="0.74592088151179714"/>
        </c:manualLayout>
      </c:layout>
      <c:lineChart>
        <c:grouping val="standard"/>
        <c:varyColors val="0"/>
        <c:ser>
          <c:idx val="0"/>
          <c:order val="0"/>
          <c:tx>
            <c:strRef>
              <c:f>'[hydrologie-vyhodnocení.xlsx]List1'!$O$4</c:f>
              <c:strCache>
                <c:ptCount val="1"/>
                <c:pt idx="0">
                  <c:v>konduktivita</c:v>
                </c:pt>
              </c:strCache>
            </c:strRef>
          </c:tx>
          <c:spPr>
            <a:ln w="5080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'[hydrologie-vyhodnocení.xlsx]List1'!$A$5:$A$28</c:f>
              <c:numCache>
                <c:formatCode>m/d/yyyy</c:formatCode>
                <c:ptCount val="24"/>
                <c:pt idx="0">
                  <c:v>42651</c:v>
                </c:pt>
                <c:pt idx="1">
                  <c:v>42656</c:v>
                </c:pt>
                <c:pt idx="2">
                  <c:v>42662</c:v>
                </c:pt>
                <c:pt idx="3">
                  <c:v>42671</c:v>
                </c:pt>
                <c:pt idx="4">
                  <c:v>42679</c:v>
                </c:pt>
                <c:pt idx="5">
                  <c:v>42684</c:v>
                </c:pt>
                <c:pt idx="6">
                  <c:v>42690</c:v>
                </c:pt>
                <c:pt idx="7">
                  <c:v>42701</c:v>
                </c:pt>
                <c:pt idx="8">
                  <c:v>42704</c:v>
                </c:pt>
                <c:pt idx="9">
                  <c:v>42707</c:v>
                </c:pt>
                <c:pt idx="10">
                  <c:v>42712</c:v>
                </c:pt>
                <c:pt idx="11">
                  <c:v>42718</c:v>
                </c:pt>
                <c:pt idx="12">
                  <c:v>42748</c:v>
                </c:pt>
                <c:pt idx="13">
                  <c:v>42753</c:v>
                </c:pt>
                <c:pt idx="14">
                  <c:v>42761</c:v>
                </c:pt>
                <c:pt idx="15">
                  <c:v>42770</c:v>
                </c:pt>
                <c:pt idx="16">
                  <c:v>42777</c:v>
                </c:pt>
                <c:pt idx="17">
                  <c:v>42783</c:v>
                </c:pt>
                <c:pt idx="18">
                  <c:v>42798</c:v>
                </c:pt>
                <c:pt idx="19">
                  <c:v>42805</c:v>
                </c:pt>
                <c:pt idx="20">
                  <c:v>42815</c:v>
                </c:pt>
                <c:pt idx="21">
                  <c:v>42823</c:v>
                </c:pt>
                <c:pt idx="22">
                  <c:v>42833</c:v>
                </c:pt>
                <c:pt idx="23">
                  <c:v>42850</c:v>
                </c:pt>
              </c:numCache>
            </c:numRef>
          </c:cat>
          <c:val>
            <c:numRef>
              <c:f>'[hydrologie-vyhodnocení.xlsx]List1'!$O$5:$O$28</c:f>
              <c:numCache>
                <c:formatCode>0</c:formatCode>
                <c:ptCount val="24"/>
                <c:pt idx="0">
                  <c:v>760</c:v>
                </c:pt>
                <c:pt idx="1">
                  <c:v>636.66666666666663</c:v>
                </c:pt>
                <c:pt idx="2">
                  <c:v>855.3333333333336</c:v>
                </c:pt>
                <c:pt idx="3">
                  <c:v>838.66666666666663</c:v>
                </c:pt>
                <c:pt idx="4">
                  <c:v>828</c:v>
                </c:pt>
                <c:pt idx="5">
                  <c:v>815</c:v>
                </c:pt>
                <c:pt idx="6">
                  <c:v>830</c:v>
                </c:pt>
                <c:pt idx="7">
                  <c:v>831.66666666666663</c:v>
                </c:pt>
                <c:pt idx="8">
                  <c:v>786</c:v>
                </c:pt>
                <c:pt idx="9">
                  <c:v>796.3333333333336</c:v>
                </c:pt>
                <c:pt idx="10">
                  <c:v>666.3333333333336</c:v>
                </c:pt>
                <c:pt idx="11">
                  <c:v>773.3333333333336</c:v>
                </c:pt>
                <c:pt idx="12">
                  <c:v>1100</c:v>
                </c:pt>
                <c:pt idx="13">
                  <c:v>1287</c:v>
                </c:pt>
                <c:pt idx="14">
                  <c:v>1018</c:v>
                </c:pt>
                <c:pt idx="15">
                  <c:v>752.3333333333336</c:v>
                </c:pt>
                <c:pt idx="16">
                  <c:v>678</c:v>
                </c:pt>
                <c:pt idx="17">
                  <c:v>1132.6666666666667</c:v>
                </c:pt>
                <c:pt idx="18">
                  <c:v>868</c:v>
                </c:pt>
                <c:pt idx="19" formatCode="General">
                  <c:v>795</c:v>
                </c:pt>
                <c:pt idx="20" formatCode="General">
                  <c:v>520</c:v>
                </c:pt>
                <c:pt idx="21" formatCode="General">
                  <c:v>831</c:v>
                </c:pt>
                <c:pt idx="22" formatCode="General">
                  <c:v>806</c:v>
                </c:pt>
                <c:pt idx="23" formatCode="General">
                  <c:v>847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18-46F9-A1EF-540FB1041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977472"/>
        <c:axId val="53979008"/>
      </c:lineChart>
      <c:lineChart>
        <c:grouping val="standard"/>
        <c:varyColors val="0"/>
        <c:ser>
          <c:idx val="1"/>
          <c:order val="1"/>
          <c:tx>
            <c:strRef>
              <c:f>'[hydrologie-vyhodnocení.xlsx]List1'!$T$4</c:f>
              <c:strCache>
                <c:ptCount val="1"/>
                <c:pt idx="0">
                  <c:v>srážky</c:v>
                </c:pt>
              </c:strCache>
            </c:strRef>
          </c:tx>
          <c:spPr>
            <a:ln w="508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'[hydrologie-vyhodnocení.xlsx]List1'!$T$5:$T$28</c:f>
              <c:numCache>
                <c:formatCode>General</c:formatCode>
                <c:ptCount val="24"/>
                <c:pt idx="0">
                  <c:v>4.25</c:v>
                </c:pt>
                <c:pt idx="1">
                  <c:v>0</c:v>
                </c:pt>
                <c:pt idx="2">
                  <c:v>0.75000000000000022</c:v>
                </c:pt>
                <c:pt idx="3">
                  <c:v>0</c:v>
                </c:pt>
                <c:pt idx="4">
                  <c:v>2.25</c:v>
                </c:pt>
                <c:pt idx="5">
                  <c:v>2.5</c:v>
                </c:pt>
                <c:pt idx="6">
                  <c:v>0.25</c:v>
                </c:pt>
                <c:pt idx="7">
                  <c:v>0.25</c:v>
                </c:pt>
                <c:pt idx="8">
                  <c:v>0.75000000000000022</c:v>
                </c:pt>
                <c:pt idx="9">
                  <c:v>4.75</c:v>
                </c:pt>
                <c:pt idx="10">
                  <c:v>0.75000000000000022</c:v>
                </c:pt>
                <c:pt idx="11">
                  <c:v>2.75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4.75</c:v>
                </c:pt>
                <c:pt idx="16">
                  <c:v>0</c:v>
                </c:pt>
                <c:pt idx="17">
                  <c:v>0</c:v>
                </c:pt>
                <c:pt idx="18">
                  <c:v>0.5</c:v>
                </c:pt>
                <c:pt idx="19">
                  <c:v>4.25</c:v>
                </c:pt>
                <c:pt idx="20">
                  <c:v>3.5</c:v>
                </c:pt>
                <c:pt idx="21">
                  <c:v>0</c:v>
                </c:pt>
                <c:pt idx="22">
                  <c:v>2.75</c:v>
                </c:pt>
                <c:pt idx="2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18-46F9-A1EF-540FB1041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991296"/>
        <c:axId val="53989376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v>datum</c:v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'[hydrologie-vyhodnocení.xlsx]List1'!$A$5,'[hydrologie-vyhodnocení.xlsx]List1'!$A$5:$A$28</c15:sqref>
                        </c15:formulaRef>
                      </c:ext>
                    </c:extLst>
                    <c:numCache>
                      <c:formatCode>m/d/yyyy</c:formatCode>
                      <c:ptCount val="25"/>
                      <c:pt idx="0">
                        <c:v>42651</c:v>
                      </c:pt>
                      <c:pt idx="1">
                        <c:v>42651</c:v>
                      </c:pt>
                      <c:pt idx="2">
                        <c:v>42656</c:v>
                      </c:pt>
                      <c:pt idx="3">
                        <c:v>42662</c:v>
                      </c:pt>
                      <c:pt idx="4">
                        <c:v>42671</c:v>
                      </c:pt>
                      <c:pt idx="5">
                        <c:v>42679</c:v>
                      </c:pt>
                      <c:pt idx="6">
                        <c:v>42684</c:v>
                      </c:pt>
                      <c:pt idx="7">
                        <c:v>42690</c:v>
                      </c:pt>
                      <c:pt idx="8">
                        <c:v>42701</c:v>
                      </c:pt>
                      <c:pt idx="9">
                        <c:v>42704</c:v>
                      </c:pt>
                      <c:pt idx="10">
                        <c:v>42707</c:v>
                      </c:pt>
                      <c:pt idx="11">
                        <c:v>42712</c:v>
                      </c:pt>
                      <c:pt idx="12">
                        <c:v>42718</c:v>
                      </c:pt>
                      <c:pt idx="13">
                        <c:v>42748</c:v>
                      </c:pt>
                      <c:pt idx="14">
                        <c:v>42753</c:v>
                      </c:pt>
                      <c:pt idx="15">
                        <c:v>42761</c:v>
                      </c:pt>
                      <c:pt idx="16">
                        <c:v>42770</c:v>
                      </c:pt>
                      <c:pt idx="17">
                        <c:v>42777</c:v>
                      </c:pt>
                      <c:pt idx="18">
                        <c:v>42783</c:v>
                      </c:pt>
                      <c:pt idx="19">
                        <c:v>42798</c:v>
                      </c:pt>
                      <c:pt idx="20">
                        <c:v>42805</c:v>
                      </c:pt>
                      <c:pt idx="21">
                        <c:v>42815</c:v>
                      </c:pt>
                      <c:pt idx="22">
                        <c:v>42823</c:v>
                      </c:pt>
                      <c:pt idx="23">
                        <c:v>42833</c:v>
                      </c:pt>
                      <c:pt idx="24">
                        <c:v>42850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A418-46F9-A1EF-540FB1041BE0}"/>
                  </c:ext>
                </c:extLst>
              </c15:ser>
            </c15:filteredLineSeries>
          </c:ext>
        </c:extLst>
      </c:lineChart>
      <c:catAx>
        <c:axId val="5397747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979008"/>
        <c:crosses val="autoZero"/>
        <c:auto val="0"/>
        <c:lblAlgn val="ctr"/>
        <c:lblOffset val="100"/>
        <c:noMultiLvlLbl val="0"/>
      </c:catAx>
      <c:valAx>
        <c:axId val="5397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800" b="1" i="0" baseline="0" dirty="0">
                    <a:solidFill>
                      <a:schemeClr val="tx1"/>
                    </a:solidFill>
                    <a:effectLst/>
                  </a:rPr>
                  <a:t>µS/cm</a:t>
                </a:r>
                <a:endParaRPr lang="cs-CZ" dirty="0"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defRPr>
                </a:pPr>
                <a:endParaRPr lang="cs-CZ" b="0" dirty="0"/>
              </a:p>
            </c:rich>
          </c:tx>
          <c:layout>
            <c:manualLayout>
              <c:xMode val="edge"/>
              <c:yMode val="edge"/>
              <c:x val="7.7535513005399584E-3"/>
              <c:y val="1.753262062079337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977472"/>
        <c:crosses val="autoZero"/>
        <c:crossBetween val="between"/>
      </c:valAx>
      <c:valAx>
        <c:axId val="53989376"/>
        <c:scaling>
          <c:orientation val="minMax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800" b="1">
                    <a:solidFill>
                      <a:schemeClr val="tx1"/>
                    </a:solidFill>
                  </a:rPr>
                  <a:t>mm</a:t>
                </a:r>
              </a:p>
            </c:rich>
          </c:tx>
          <c:layout>
            <c:manualLayout>
              <c:xMode val="edge"/>
              <c:yMode val="edge"/>
              <c:x val="0.93901438463938891"/>
              <c:y val="1.324471166884446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991296"/>
        <c:crosses val="max"/>
        <c:crossBetween val="between"/>
      </c:valAx>
      <c:catAx>
        <c:axId val="53991296"/>
        <c:scaling>
          <c:orientation val="minMax"/>
        </c:scaling>
        <c:delete val="1"/>
        <c:axPos val="b"/>
        <c:majorTickMark val="out"/>
        <c:minorTickMark val="none"/>
        <c:tickLblPos val="none"/>
        <c:crossAx val="53989376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2597493614902723"/>
          <c:y val="0.95011190560514802"/>
          <c:w val="0.34519416468290315"/>
          <c:h val="4.55710872098117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1"/>
              <a:t>pH/srážky</a:t>
            </a:r>
          </a:p>
        </c:rich>
      </c:tx>
      <c:layout>
        <c:manualLayout>
          <c:xMode val="edge"/>
          <c:yMode val="edge"/>
          <c:x val="0.4420969015423063"/>
          <c:y val="1.07731312169503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4.9794390704712928E-2"/>
          <c:y val="9.6024014751555295E-2"/>
          <c:w val="0.91460933496790442"/>
          <c:h val="0.74503794453746053"/>
        </c:manualLayout>
      </c:layout>
      <c:lineChart>
        <c:grouping val="standard"/>
        <c:varyColors val="0"/>
        <c:ser>
          <c:idx val="0"/>
          <c:order val="0"/>
          <c:tx>
            <c:strRef>
              <c:f>'[hydrologie-vyhodnocení.xlsx]List1'!$K$4</c:f>
              <c:strCache>
                <c:ptCount val="1"/>
                <c:pt idx="0">
                  <c:v>pH</c:v>
                </c:pt>
              </c:strCache>
            </c:strRef>
          </c:tx>
          <c:spPr>
            <a:ln w="5080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'[hydrologie-vyhodnocení.xlsx]List1'!$A$5:$A$28</c:f>
              <c:numCache>
                <c:formatCode>m/d/yyyy</c:formatCode>
                <c:ptCount val="24"/>
                <c:pt idx="0">
                  <c:v>42651</c:v>
                </c:pt>
                <c:pt idx="1">
                  <c:v>42656</c:v>
                </c:pt>
                <c:pt idx="2">
                  <c:v>42662</c:v>
                </c:pt>
                <c:pt idx="3">
                  <c:v>42671</c:v>
                </c:pt>
                <c:pt idx="4">
                  <c:v>42679</c:v>
                </c:pt>
                <c:pt idx="5">
                  <c:v>42684</c:v>
                </c:pt>
                <c:pt idx="6">
                  <c:v>42690</c:v>
                </c:pt>
                <c:pt idx="7">
                  <c:v>42701</c:v>
                </c:pt>
                <c:pt idx="8">
                  <c:v>42704</c:v>
                </c:pt>
                <c:pt idx="9">
                  <c:v>42707</c:v>
                </c:pt>
                <c:pt idx="10">
                  <c:v>42712</c:v>
                </c:pt>
                <c:pt idx="11">
                  <c:v>42718</c:v>
                </c:pt>
                <c:pt idx="12">
                  <c:v>42748</c:v>
                </c:pt>
                <c:pt idx="13">
                  <c:v>42753</c:v>
                </c:pt>
                <c:pt idx="14">
                  <c:v>42761</c:v>
                </c:pt>
                <c:pt idx="15">
                  <c:v>42770</c:v>
                </c:pt>
                <c:pt idx="16">
                  <c:v>42777</c:v>
                </c:pt>
                <c:pt idx="17">
                  <c:v>42783</c:v>
                </c:pt>
                <c:pt idx="18">
                  <c:v>42798</c:v>
                </c:pt>
                <c:pt idx="19">
                  <c:v>42805</c:v>
                </c:pt>
                <c:pt idx="20">
                  <c:v>42815</c:v>
                </c:pt>
                <c:pt idx="21">
                  <c:v>42823</c:v>
                </c:pt>
                <c:pt idx="22">
                  <c:v>42833</c:v>
                </c:pt>
                <c:pt idx="23">
                  <c:v>42850</c:v>
                </c:pt>
              </c:numCache>
            </c:numRef>
          </c:cat>
          <c:val>
            <c:numRef>
              <c:f>'[hydrologie-vyhodnocení.xlsx]List1'!$K$5:$K$28</c:f>
              <c:numCache>
                <c:formatCode>0.00</c:formatCode>
                <c:ptCount val="24"/>
                <c:pt idx="0">
                  <c:v>7.8733333333333375</c:v>
                </c:pt>
                <c:pt idx="1">
                  <c:v>8.1166666666666725</c:v>
                </c:pt>
                <c:pt idx="2">
                  <c:v>7.9066666666666681</c:v>
                </c:pt>
                <c:pt idx="3">
                  <c:v>8.5866666666666696</c:v>
                </c:pt>
                <c:pt idx="4">
                  <c:v>7.94</c:v>
                </c:pt>
                <c:pt idx="5">
                  <c:v>8.0466666666666704</c:v>
                </c:pt>
                <c:pt idx="6">
                  <c:v>8.4533333333333367</c:v>
                </c:pt>
                <c:pt idx="7">
                  <c:v>8.49</c:v>
                </c:pt>
                <c:pt idx="8">
                  <c:v>7.9666666666666677</c:v>
                </c:pt>
                <c:pt idx="9">
                  <c:v>9.4333333333333336</c:v>
                </c:pt>
                <c:pt idx="10">
                  <c:v>7.8166666666666664</c:v>
                </c:pt>
                <c:pt idx="11">
                  <c:v>7.9933333333333358</c:v>
                </c:pt>
                <c:pt idx="12">
                  <c:v>8.16</c:v>
                </c:pt>
                <c:pt idx="13">
                  <c:v>8.3266666666666715</c:v>
                </c:pt>
                <c:pt idx="14">
                  <c:v>7.8500000000000005</c:v>
                </c:pt>
                <c:pt idx="15">
                  <c:v>6.5166666666666684</c:v>
                </c:pt>
                <c:pt idx="16">
                  <c:v>6.5533333333333337</c:v>
                </c:pt>
                <c:pt idx="17">
                  <c:v>7.7633333333333345</c:v>
                </c:pt>
                <c:pt idx="18">
                  <c:v>7.8333333333333348</c:v>
                </c:pt>
                <c:pt idx="19" formatCode="General">
                  <c:v>7.1499999999999995</c:v>
                </c:pt>
                <c:pt idx="20" formatCode="General">
                  <c:v>8.4600000000000026</c:v>
                </c:pt>
                <c:pt idx="21" formatCode="General">
                  <c:v>8.02</c:v>
                </c:pt>
                <c:pt idx="22" formatCode="General">
                  <c:v>7.7700000000000014</c:v>
                </c:pt>
                <c:pt idx="23" formatCode="General">
                  <c:v>7.68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EA-467B-975C-A30251625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908416"/>
        <c:axId val="54909952"/>
      </c:lineChart>
      <c:lineChart>
        <c:grouping val="standard"/>
        <c:varyColors val="0"/>
        <c:ser>
          <c:idx val="1"/>
          <c:order val="1"/>
          <c:tx>
            <c:strRef>
              <c:f>'[hydrologie-vyhodnocení.xlsx]List1'!$T$4</c:f>
              <c:strCache>
                <c:ptCount val="1"/>
                <c:pt idx="0">
                  <c:v>srážky</c:v>
                </c:pt>
              </c:strCache>
            </c:strRef>
          </c:tx>
          <c:spPr>
            <a:ln w="508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'[hydrologie-vyhodnocení.xlsx]List1'!$A$5:$A$28</c:f>
              <c:numCache>
                <c:formatCode>m/d/yyyy</c:formatCode>
                <c:ptCount val="24"/>
                <c:pt idx="0">
                  <c:v>42651</c:v>
                </c:pt>
                <c:pt idx="1">
                  <c:v>42656</c:v>
                </c:pt>
                <c:pt idx="2">
                  <c:v>42662</c:v>
                </c:pt>
                <c:pt idx="3">
                  <c:v>42671</c:v>
                </c:pt>
                <c:pt idx="4">
                  <c:v>42679</c:v>
                </c:pt>
                <c:pt idx="5">
                  <c:v>42684</c:v>
                </c:pt>
                <c:pt idx="6">
                  <c:v>42690</c:v>
                </c:pt>
                <c:pt idx="7">
                  <c:v>42701</c:v>
                </c:pt>
                <c:pt idx="8">
                  <c:v>42704</c:v>
                </c:pt>
                <c:pt idx="9">
                  <c:v>42707</c:v>
                </c:pt>
                <c:pt idx="10">
                  <c:v>42712</c:v>
                </c:pt>
                <c:pt idx="11">
                  <c:v>42718</c:v>
                </c:pt>
                <c:pt idx="12">
                  <c:v>42748</c:v>
                </c:pt>
                <c:pt idx="13">
                  <c:v>42753</c:v>
                </c:pt>
                <c:pt idx="14">
                  <c:v>42761</c:v>
                </c:pt>
                <c:pt idx="15">
                  <c:v>42770</c:v>
                </c:pt>
                <c:pt idx="16">
                  <c:v>42777</c:v>
                </c:pt>
                <c:pt idx="17">
                  <c:v>42783</c:v>
                </c:pt>
                <c:pt idx="18">
                  <c:v>42798</c:v>
                </c:pt>
                <c:pt idx="19">
                  <c:v>42805</c:v>
                </c:pt>
                <c:pt idx="20">
                  <c:v>42815</c:v>
                </c:pt>
                <c:pt idx="21">
                  <c:v>42823</c:v>
                </c:pt>
                <c:pt idx="22">
                  <c:v>42833</c:v>
                </c:pt>
                <c:pt idx="23">
                  <c:v>42850</c:v>
                </c:pt>
              </c:numCache>
            </c:numRef>
          </c:cat>
          <c:val>
            <c:numRef>
              <c:f>'[hydrologie-vyhodnocení.xlsx]List1'!$T$5:$T$28</c:f>
              <c:numCache>
                <c:formatCode>General</c:formatCode>
                <c:ptCount val="24"/>
                <c:pt idx="0">
                  <c:v>4.25</c:v>
                </c:pt>
                <c:pt idx="1">
                  <c:v>0</c:v>
                </c:pt>
                <c:pt idx="2">
                  <c:v>0.75000000000000022</c:v>
                </c:pt>
                <c:pt idx="3">
                  <c:v>0</c:v>
                </c:pt>
                <c:pt idx="4">
                  <c:v>2.25</c:v>
                </c:pt>
                <c:pt idx="5">
                  <c:v>2.5</c:v>
                </c:pt>
                <c:pt idx="6">
                  <c:v>0.25</c:v>
                </c:pt>
                <c:pt idx="7">
                  <c:v>0.25</c:v>
                </c:pt>
                <c:pt idx="8">
                  <c:v>0.75000000000000022</c:v>
                </c:pt>
                <c:pt idx="9">
                  <c:v>4.75</c:v>
                </c:pt>
                <c:pt idx="10">
                  <c:v>0.75000000000000022</c:v>
                </c:pt>
                <c:pt idx="11">
                  <c:v>2.75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4.75</c:v>
                </c:pt>
                <c:pt idx="16">
                  <c:v>0</c:v>
                </c:pt>
                <c:pt idx="17">
                  <c:v>0</c:v>
                </c:pt>
                <c:pt idx="18">
                  <c:v>0.5</c:v>
                </c:pt>
                <c:pt idx="19">
                  <c:v>4.25</c:v>
                </c:pt>
                <c:pt idx="20">
                  <c:v>3.5</c:v>
                </c:pt>
                <c:pt idx="21">
                  <c:v>0</c:v>
                </c:pt>
                <c:pt idx="22">
                  <c:v>2.75</c:v>
                </c:pt>
                <c:pt idx="2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EA-467B-975C-A30251625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122560"/>
        <c:axId val="55120640"/>
      </c:lineChart>
      <c:catAx>
        <c:axId val="5490841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909952"/>
        <c:crosses val="autoZero"/>
        <c:auto val="0"/>
        <c:lblAlgn val="ctr"/>
        <c:lblOffset val="100"/>
        <c:noMultiLvlLbl val="0"/>
      </c:catAx>
      <c:valAx>
        <c:axId val="5490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908416"/>
        <c:crosses val="autoZero"/>
        <c:crossBetween val="between"/>
      </c:valAx>
      <c:valAx>
        <c:axId val="55120640"/>
        <c:scaling>
          <c:orientation val="minMax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800" b="1"/>
                  <a:t>mm</a:t>
                </a:r>
              </a:p>
            </c:rich>
          </c:tx>
          <c:layout>
            <c:manualLayout>
              <c:xMode val="edge"/>
              <c:yMode val="edge"/>
              <c:x val="0.9491162112326631"/>
              <c:y val="2.148496783596335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122560"/>
        <c:crosses val="max"/>
        <c:crossBetween val="between"/>
      </c:valAx>
      <c:dateAx>
        <c:axId val="5512256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55120640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5654738680202541"/>
          <c:y val="0.93654768531061849"/>
          <c:w val="0.28850066749812797"/>
          <c:h val="5.68689088986053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1" dirty="0"/>
              <a:t>teplota</a:t>
            </a:r>
            <a:r>
              <a:rPr lang="cs-CZ" sz="1800" b="1" baseline="0" dirty="0"/>
              <a:t> vzduchu/teplota vody</a:t>
            </a:r>
            <a:endParaRPr lang="cs-CZ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3.8644274934383202E-2"/>
          <c:y val="8.8997369053671602E-2"/>
          <c:w val="0.95248868110236196"/>
          <c:h val="0.74327869940159452"/>
        </c:manualLayout>
      </c:layout>
      <c:lineChart>
        <c:grouping val="standard"/>
        <c:varyColors val="0"/>
        <c:ser>
          <c:idx val="0"/>
          <c:order val="0"/>
          <c:tx>
            <c:strRef>
              <c:f>'[hydrologie-vyhodnocení.xlsx]List1'!$B$4</c:f>
              <c:strCache>
                <c:ptCount val="1"/>
                <c:pt idx="0">
                  <c:v>teplota vzduchu</c:v>
                </c:pt>
              </c:strCache>
            </c:strRef>
          </c:tx>
          <c:spPr>
            <a:ln w="5080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'[hydrologie-vyhodnocení.xlsx]List1'!$A$5:$A$28</c:f>
              <c:numCache>
                <c:formatCode>m/d/yyyy</c:formatCode>
                <c:ptCount val="24"/>
                <c:pt idx="0">
                  <c:v>42651</c:v>
                </c:pt>
                <c:pt idx="1">
                  <c:v>42656</c:v>
                </c:pt>
                <c:pt idx="2">
                  <c:v>42662</c:v>
                </c:pt>
                <c:pt idx="3">
                  <c:v>42671</c:v>
                </c:pt>
                <c:pt idx="4">
                  <c:v>42679</c:v>
                </c:pt>
                <c:pt idx="5">
                  <c:v>42684</c:v>
                </c:pt>
                <c:pt idx="6">
                  <c:v>42690</c:v>
                </c:pt>
                <c:pt idx="7">
                  <c:v>42701</c:v>
                </c:pt>
                <c:pt idx="8">
                  <c:v>42704</c:v>
                </c:pt>
                <c:pt idx="9">
                  <c:v>42707</c:v>
                </c:pt>
                <c:pt idx="10">
                  <c:v>42712</c:v>
                </c:pt>
                <c:pt idx="11">
                  <c:v>42718</c:v>
                </c:pt>
                <c:pt idx="12">
                  <c:v>42748</c:v>
                </c:pt>
                <c:pt idx="13">
                  <c:v>42753</c:v>
                </c:pt>
                <c:pt idx="14">
                  <c:v>42761</c:v>
                </c:pt>
                <c:pt idx="15">
                  <c:v>42770</c:v>
                </c:pt>
                <c:pt idx="16">
                  <c:v>42777</c:v>
                </c:pt>
                <c:pt idx="17">
                  <c:v>42783</c:v>
                </c:pt>
                <c:pt idx="18">
                  <c:v>42798</c:v>
                </c:pt>
                <c:pt idx="19">
                  <c:v>42805</c:v>
                </c:pt>
                <c:pt idx="20">
                  <c:v>42815</c:v>
                </c:pt>
                <c:pt idx="21">
                  <c:v>42823</c:v>
                </c:pt>
                <c:pt idx="22">
                  <c:v>42833</c:v>
                </c:pt>
                <c:pt idx="23">
                  <c:v>42850</c:v>
                </c:pt>
              </c:numCache>
            </c:numRef>
          </c:cat>
          <c:val>
            <c:numRef>
              <c:f>'[hydrologie-vyhodnocení.xlsx]List1'!$B$5:$B$28</c:f>
              <c:numCache>
                <c:formatCode>General</c:formatCode>
                <c:ptCount val="24"/>
                <c:pt idx="0">
                  <c:v>8.7000000000000011</c:v>
                </c:pt>
                <c:pt idx="1">
                  <c:v>10</c:v>
                </c:pt>
                <c:pt idx="2">
                  <c:v>11</c:v>
                </c:pt>
                <c:pt idx="3">
                  <c:v>16</c:v>
                </c:pt>
                <c:pt idx="4">
                  <c:v>9</c:v>
                </c:pt>
                <c:pt idx="5">
                  <c:v>6.3</c:v>
                </c:pt>
                <c:pt idx="6">
                  <c:v>3.7</c:v>
                </c:pt>
                <c:pt idx="7">
                  <c:v>9.7000000000000011</c:v>
                </c:pt>
                <c:pt idx="8">
                  <c:v>3.7</c:v>
                </c:pt>
                <c:pt idx="9">
                  <c:v>3</c:v>
                </c:pt>
                <c:pt idx="10">
                  <c:v>3</c:v>
                </c:pt>
                <c:pt idx="11">
                  <c:v>6.3</c:v>
                </c:pt>
                <c:pt idx="12">
                  <c:v>1</c:v>
                </c:pt>
                <c:pt idx="13">
                  <c:v>2.2999999999999998</c:v>
                </c:pt>
                <c:pt idx="14">
                  <c:v>3</c:v>
                </c:pt>
                <c:pt idx="15">
                  <c:v>4.3</c:v>
                </c:pt>
                <c:pt idx="16">
                  <c:v>0.6000000000000002</c:v>
                </c:pt>
                <c:pt idx="17">
                  <c:v>5.7</c:v>
                </c:pt>
                <c:pt idx="18">
                  <c:v>11</c:v>
                </c:pt>
                <c:pt idx="19">
                  <c:v>8.7000000000000011</c:v>
                </c:pt>
                <c:pt idx="20">
                  <c:v>14.6</c:v>
                </c:pt>
                <c:pt idx="21">
                  <c:v>15.7</c:v>
                </c:pt>
                <c:pt idx="22">
                  <c:v>14.6</c:v>
                </c:pt>
                <c:pt idx="23">
                  <c:v>8.3000000000000007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31-4307-AE90-23A1BDE4993C}"/>
            </c:ext>
          </c:extLst>
        </c:ser>
        <c:ser>
          <c:idx val="1"/>
          <c:order val="1"/>
          <c:tx>
            <c:strRef>
              <c:f>'[hydrologie-vyhodnocení.xlsx]List1'!$E$4</c:f>
              <c:strCache>
                <c:ptCount val="1"/>
                <c:pt idx="0">
                  <c:v>teplota vody</c:v>
                </c:pt>
              </c:strCache>
            </c:strRef>
          </c:tx>
          <c:spPr>
            <a:ln w="508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'[hydrologie-vyhodnocení.xlsx]List1'!$A$5:$A$28</c:f>
              <c:numCache>
                <c:formatCode>m/d/yyyy</c:formatCode>
                <c:ptCount val="24"/>
                <c:pt idx="0">
                  <c:v>42651</c:v>
                </c:pt>
                <c:pt idx="1">
                  <c:v>42656</c:v>
                </c:pt>
                <c:pt idx="2">
                  <c:v>42662</c:v>
                </c:pt>
                <c:pt idx="3">
                  <c:v>42671</c:v>
                </c:pt>
                <c:pt idx="4">
                  <c:v>42679</c:v>
                </c:pt>
                <c:pt idx="5">
                  <c:v>42684</c:v>
                </c:pt>
                <c:pt idx="6">
                  <c:v>42690</c:v>
                </c:pt>
                <c:pt idx="7">
                  <c:v>42701</c:v>
                </c:pt>
                <c:pt idx="8">
                  <c:v>42704</c:v>
                </c:pt>
                <c:pt idx="9">
                  <c:v>42707</c:v>
                </c:pt>
                <c:pt idx="10">
                  <c:v>42712</c:v>
                </c:pt>
                <c:pt idx="11">
                  <c:v>42718</c:v>
                </c:pt>
                <c:pt idx="12">
                  <c:v>42748</c:v>
                </c:pt>
                <c:pt idx="13">
                  <c:v>42753</c:v>
                </c:pt>
                <c:pt idx="14">
                  <c:v>42761</c:v>
                </c:pt>
                <c:pt idx="15">
                  <c:v>42770</c:v>
                </c:pt>
                <c:pt idx="16">
                  <c:v>42777</c:v>
                </c:pt>
                <c:pt idx="17">
                  <c:v>42783</c:v>
                </c:pt>
                <c:pt idx="18">
                  <c:v>42798</c:v>
                </c:pt>
                <c:pt idx="19">
                  <c:v>42805</c:v>
                </c:pt>
                <c:pt idx="20">
                  <c:v>42815</c:v>
                </c:pt>
                <c:pt idx="21">
                  <c:v>42823</c:v>
                </c:pt>
                <c:pt idx="22">
                  <c:v>42833</c:v>
                </c:pt>
                <c:pt idx="23">
                  <c:v>42850</c:v>
                </c:pt>
              </c:numCache>
            </c:numRef>
          </c:cat>
          <c:val>
            <c:numRef>
              <c:f>'[hydrologie-vyhodnocení.xlsx]List1'!$E$5:$E$28</c:f>
              <c:numCache>
                <c:formatCode>General</c:formatCode>
                <c:ptCount val="24"/>
                <c:pt idx="0">
                  <c:v>10</c:v>
                </c:pt>
                <c:pt idx="1">
                  <c:v>10.5</c:v>
                </c:pt>
                <c:pt idx="2">
                  <c:v>10.200000000000001</c:v>
                </c:pt>
                <c:pt idx="3">
                  <c:v>6.5</c:v>
                </c:pt>
                <c:pt idx="4">
                  <c:v>7</c:v>
                </c:pt>
                <c:pt idx="5">
                  <c:v>4.5</c:v>
                </c:pt>
                <c:pt idx="6">
                  <c:v>4.5</c:v>
                </c:pt>
                <c:pt idx="7">
                  <c:v>6.5</c:v>
                </c:pt>
                <c:pt idx="8">
                  <c:v>3.2</c:v>
                </c:pt>
                <c:pt idx="9">
                  <c:v>2</c:v>
                </c:pt>
                <c:pt idx="10">
                  <c:v>2</c:v>
                </c:pt>
                <c:pt idx="11">
                  <c:v>2.5</c:v>
                </c:pt>
                <c:pt idx="12">
                  <c:v>1</c:v>
                </c:pt>
                <c:pt idx="13" formatCode="0">
                  <c:v>0</c:v>
                </c:pt>
                <c:pt idx="14">
                  <c:v>4</c:v>
                </c:pt>
                <c:pt idx="15">
                  <c:v>5</c:v>
                </c:pt>
                <c:pt idx="16">
                  <c:v>4</c:v>
                </c:pt>
                <c:pt idx="17" formatCode="0">
                  <c:v>0</c:v>
                </c:pt>
                <c:pt idx="18">
                  <c:v>1</c:v>
                </c:pt>
                <c:pt idx="19">
                  <c:v>6</c:v>
                </c:pt>
                <c:pt idx="20">
                  <c:v>8.5</c:v>
                </c:pt>
                <c:pt idx="21">
                  <c:v>13</c:v>
                </c:pt>
                <c:pt idx="22">
                  <c:v>13</c:v>
                </c:pt>
                <c:pt idx="23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31-4307-AE90-23A1BDE49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182464"/>
        <c:axId val="55184000"/>
      </c:lineChart>
      <c:catAx>
        <c:axId val="5518246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184000"/>
        <c:crosses val="autoZero"/>
        <c:auto val="0"/>
        <c:lblAlgn val="ctr"/>
        <c:lblOffset val="100"/>
        <c:noMultiLvlLbl val="0"/>
      </c:catAx>
      <c:valAx>
        <c:axId val="55184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800" b="1" dirty="0"/>
                  <a:t>°C</a:t>
                </a:r>
              </a:p>
            </c:rich>
          </c:tx>
          <c:layout>
            <c:manualLayout>
              <c:xMode val="edge"/>
              <c:yMode val="edge"/>
              <c:x val="2.7934547244094492E-2"/>
              <c:y val="1.641436612071956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182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538874671916013"/>
          <c:y val="0.93234741665773901"/>
          <c:w val="0.2940261646981629"/>
          <c:h val="6.45620841915945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1"/>
              <a:t>konduktivita/teplota vzduchu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6.2322105067886838E-2"/>
          <c:y val="0.11484100555267275"/>
          <c:w val="0.87011256212603461"/>
          <c:h val="0.77849968681201531"/>
        </c:manualLayout>
      </c:layout>
      <c:lineChart>
        <c:grouping val="standard"/>
        <c:varyColors val="0"/>
        <c:ser>
          <c:idx val="0"/>
          <c:order val="0"/>
          <c:tx>
            <c:strRef>
              <c:f>'[hydrologie-vyhodnocení.xlsx]List1'!$O$4</c:f>
              <c:strCache>
                <c:ptCount val="1"/>
                <c:pt idx="0">
                  <c:v>konduktivita</c:v>
                </c:pt>
              </c:strCache>
            </c:strRef>
          </c:tx>
          <c:spPr>
            <a:ln w="5080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'[hydrologie-vyhodnocení.xlsx]List1'!$A$5:$A$28</c:f>
              <c:numCache>
                <c:formatCode>m/d/yyyy</c:formatCode>
                <c:ptCount val="24"/>
                <c:pt idx="0">
                  <c:v>42651</c:v>
                </c:pt>
                <c:pt idx="1">
                  <c:v>42656</c:v>
                </c:pt>
                <c:pt idx="2">
                  <c:v>42662</c:v>
                </c:pt>
                <c:pt idx="3">
                  <c:v>42671</c:v>
                </c:pt>
                <c:pt idx="4">
                  <c:v>42679</c:v>
                </c:pt>
                <c:pt idx="5">
                  <c:v>42684</c:v>
                </c:pt>
                <c:pt idx="6">
                  <c:v>42690</c:v>
                </c:pt>
                <c:pt idx="7">
                  <c:v>42701</c:v>
                </c:pt>
                <c:pt idx="8">
                  <c:v>42704</c:v>
                </c:pt>
                <c:pt idx="9">
                  <c:v>42707</c:v>
                </c:pt>
                <c:pt idx="10">
                  <c:v>42712</c:v>
                </c:pt>
                <c:pt idx="11">
                  <c:v>42718</c:v>
                </c:pt>
                <c:pt idx="12">
                  <c:v>42748</c:v>
                </c:pt>
                <c:pt idx="13">
                  <c:v>42753</c:v>
                </c:pt>
                <c:pt idx="14">
                  <c:v>42761</c:v>
                </c:pt>
                <c:pt idx="15">
                  <c:v>42770</c:v>
                </c:pt>
                <c:pt idx="16">
                  <c:v>42777</c:v>
                </c:pt>
                <c:pt idx="17">
                  <c:v>42783</c:v>
                </c:pt>
                <c:pt idx="18">
                  <c:v>42798</c:v>
                </c:pt>
                <c:pt idx="19">
                  <c:v>42805</c:v>
                </c:pt>
                <c:pt idx="20">
                  <c:v>42815</c:v>
                </c:pt>
                <c:pt idx="21">
                  <c:v>42823</c:v>
                </c:pt>
                <c:pt idx="22">
                  <c:v>42833</c:v>
                </c:pt>
                <c:pt idx="23">
                  <c:v>42850</c:v>
                </c:pt>
              </c:numCache>
            </c:numRef>
          </c:cat>
          <c:val>
            <c:numRef>
              <c:f>'[hydrologie-vyhodnocení.xlsx]List1'!$O$5:$O$28</c:f>
              <c:numCache>
                <c:formatCode>0</c:formatCode>
                <c:ptCount val="24"/>
                <c:pt idx="0">
                  <c:v>760</c:v>
                </c:pt>
                <c:pt idx="1">
                  <c:v>636.66666666666663</c:v>
                </c:pt>
                <c:pt idx="2">
                  <c:v>855.3333333333336</c:v>
                </c:pt>
                <c:pt idx="3">
                  <c:v>838.66666666666663</c:v>
                </c:pt>
                <c:pt idx="4">
                  <c:v>828</c:v>
                </c:pt>
                <c:pt idx="5">
                  <c:v>815</c:v>
                </c:pt>
                <c:pt idx="6">
                  <c:v>830</c:v>
                </c:pt>
                <c:pt idx="7">
                  <c:v>831.66666666666663</c:v>
                </c:pt>
                <c:pt idx="8">
                  <c:v>786</c:v>
                </c:pt>
                <c:pt idx="9">
                  <c:v>796.3333333333336</c:v>
                </c:pt>
                <c:pt idx="10">
                  <c:v>666.3333333333336</c:v>
                </c:pt>
                <c:pt idx="11">
                  <c:v>773.3333333333336</c:v>
                </c:pt>
                <c:pt idx="12">
                  <c:v>1100</c:v>
                </c:pt>
                <c:pt idx="13">
                  <c:v>1287</c:v>
                </c:pt>
                <c:pt idx="14">
                  <c:v>1018</c:v>
                </c:pt>
                <c:pt idx="15">
                  <c:v>752.3333333333336</c:v>
                </c:pt>
                <c:pt idx="16">
                  <c:v>678</c:v>
                </c:pt>
                <c:pt idx="17">
                  <c:v>1132.6666666666667</c:v>
                </c:pt>
                <c:pt idx="18">
                  <c:v>868</c:v>
                </c:pt>
                <c:pt idx="19" formatCode="General">
                  <c:v>795</c:v>
                </c:pt>
                <c:pt idx="20" formatCode="General">
                  <c:v>520</c:v>
                </c:pt>
                <c:pt idx="21" formatCode="General">
                  <c:v>831</c:v>
                </c:pt>
                <c:pt idx="22" formatCode="General">
                  <c:v>806</c:v>
                </c:pt>
                <c:pt idx="23" formatCode="General">
                  <c:v>847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D4-427A-A5FE-9AB8EBD10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253632"/>
        <c:axId val="55267712"/>
      </c:lineChart>
      <c:lineChart>
        <c:grouping val="standard"/>
        <c:varyColors val="0"/>
        <c:ser>
          <c:idx val="1"/>
          <c:order val="1"/>
          <c:tx>
            <c:strRef>
              <c:f>'[hydrologie-vyhodnocení.xlsx]List1'!$B$4</c:f>
              <c:strCache>
                <c:ptCount val="1"/>
                <c:pt idx="0">
                  <c:v>teplota vzduchu</c:v>
                </c:pt>
              </c:strCache>
            </c:strRef>
          </c:tx>
          <c:spPr>
            <a:ln w="508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'[hydrologie-vyhodnocení.xlsx]List1'!$A$5:$A$28</c:f>
              <c:numCache>
                <c:formatCode>m/d/yyyy</c:formatCode>
                <c:ptCount val="24"/>
                <c:pt idx="0">
                  <c:v>42651</c:v>
                </c:pt>
                <c:pt idx="1">
                  <c:v>42656</c:v>
                </c:pt>
                <c:pt idx="2">
                  <c:v>42662</c:v>
                </c:pt>
                <c:pt idx="3">
                  <c:v>42671</c:v>
                </c:pt>
                <c:pt idx="4">
                  <c:v>42679</c:v>
                </c:pt>
                <c:pt idx="5">
                  <c:v>42684</c:v>
                </c:pt>
                <c:pt idx="6">
                  <c:v>42690</c:v>
                </c:pt>
                <c:pt idx="7">
                  <c:v>42701</c:v>
                </c:pt>
                <c:pt idx="8">
                  <c:v>42704</c:v>
                </c:pt>
                <c:pt idx="9">
                  <c:v>42707</c:v>
                </c:pt>
                <c:pt idx="10">
                  <c:v>42712</c:v>
                </c:pt>
                <c:pt idx="11">
                  <c:v>42718</c:v>
                </c:pt>
                <c:pt idx="12">
                  <c:v>42748</c:v>
                </c:pt>
                <c:pt idx="13">
                  <c:v>42753</c:v>
                </c:pt>
                <c:pt idx="14">
                  <c:v>42761</c:v>
                </c:pt>
                <c:pt idx="15">
                  <c:v>42770</c:v>
                </c:pt>
                <c:pt idx="16">
                  <c:v>42777</c:v>
                </c:pt>
                <c:pt idx="17">
                  <c:v>42783</c:v>
                </c:pt>
                <c:pt idx="18">
                  <c:v>42798</c:v>
                </c:pt>
                <c:pt idx="19">
                  <c:v>42805</c:v>
                </c:pt>
                <c:pt idx="20">
                  <c:v>42815</c:v>
                </c:pt>
                <c:pt idx="21">
                  <c:v>42823</c:v>
                </c:pt>
                <c:pt idx="22">
                  <c:v>42833</c:v>
                </c:pt>
                <c:pt idx="23">
                  <c:v>42850</c:v>
                </c:pt>
              </c:numCache>
            </c:numRef>
          </c:cat>
          <c:val>
            <c:numRef>
              <c:f>'[hydrologie-vyhodnocení.xlsx]List1'!$C$5:$C$28</c:f>
              <c:numCache>
                <c:formatCode>General</c:formatCode>
                <c:ptCount val="24"/>
                <c:pt idx="0">
                  <c:v>8</c:v>
                </c:pt>
                <c:pt idx="1">
                  <c:v>12</c:v>
                </c:pt>
                <c:pt idx="2">
                  <c:v>11</c:v>
                </c:pt>
                <c:pt idx="3">
                  <c:v>11</c:v>
                </c:pt>
                <c:pt idx="4">
                  <c:v>10</c:v>
                </c:pt>
                <c:pt idx="5">
                  <c:v>5</c:v>
                </c:pt>
                <c:pt idx="6">
                  <c:v>7</c:v>
                </c:pt>
                <c:pt idx="7">
                  <c:v>5</c:v>
                </c:pt>
                <c:pt idx="8">
                  <c:v>2</c:v>
                </c:pt>
                <c:pt idx="9">
                  <c:v>1</c:v>
                </c:pt>
                <c:pt idx="10">
                  <c:v>5</c:v>
                </c:pt>
                <c:pt idx="11">
                  <c:v>1</c:v>
                </c:pt>
                <c:pt idx="12">
                  <c:v>9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0</c:v>
                </c:pt>
                <c:pt idx="17">
                  <c:v>4</c:v>
                </c:pt>
                <c:pt idx="18">
                  <c:v>17</c:v>
                </c:pt>
                <c:pt idx="19">
                  <c:v>8</c:v>
                </c:pt>
                <c:pt idx="20">
                  <c:v>15</c:v>
                </c:pt>
                <c:pt idx="21">
                  <c:v>26</c:v>
                </c:pt>
                <c:pt idx="22">
                  <c:v>14</c:v>
                </c:pt>
                <c:pt idx="23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D4-427A-A5FE-9AB8EBD10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275904"/>
        <c:axId val="55269632"/>
      </c:lineChart>
      <c:dateAx>
        <c:axId val="5525363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267712"/>
        <c:crosses val="autoZero"/>
        <c:auto val="1"/>
        <c:lblOffset val="100"/>
        <c:baseTimeUnit val="days"/>
      </c:dateAx>
      <c:valAx>
        <c:axId val="5526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800" b="1" i="0" baseline="0">
                    <a:effectLst/>
                  </a:rPr>
                  <a:t>µS/cm</a:t>
                </a:r>
                <a:endParaRPr lang="cs-CZ">
                  <a:effectLst/>
                </a:endParaRPr>
              </a:p>
            </c:rich>
          </c:tx>
          <c:layout>
            <c:manualLayout>
              <c:xMode val="edge"/>
              <c:yMode val="edge"/>
              <c:x val="1.4195285270604942E-3"/>
              <c:y val="2.537690312779358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253632"/>
        <c:crosses val="autoZero"/>
        <c:crossBetween val="between"/>
      </c:valAx>
      <c:valAx>
        <c:axId val="55269632"/>
        <c:scaling>
          <c:orientation val="minMax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800" b="1"/>
                  <a:t>mm</a:t>
                </a:r>
              </a:p>
            </c:rich>
          </c:tx>
          <c:layout>
            <c:manualLayout>
              <c:xMode val="edge"/>
              <c:yMode val="edge"/>
              <c:x val="0.8998341985399041"/>
              <c:y val="2.578851629127957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275904"/>
        <c:crosses val="max"/>
        <c:crossBetween val="between"/>
      </c:valAx>
      <c:dateAx>
        <c:axId val="5527590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55269632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2019658514348936"/>
          <c:y val="0.91745297462817166"/>
          <c:w val="0.5495914048628715"/>
          <c:h val="8.21770195392242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1" dirty="0"/>
              <a:t>konduktivita/teplota vody</a:t>
            </a:r>
          </a:p>
        </c:rich>
      </c:tx>
      <c:layout>
        <c:manualLayout>
          <c:xMode val="edge"/>
          <c:yMode val="edge"/>
          <c:x val="0.27152518080628485"/>
          <c:y val="3.95767288101354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7.3848371377861696E-2"/>
          <c:y val="0.12676560054523872"/>
          <c:w val="0.87768861452369185"/>
          <c:h val="0.76336030807889554"/>
        </c:manualLayout>
      </c:layout>
      <c:lineChart>
        <c:grouping val="standard"/>
        <c:varyColors val="0"/>
        <c:ser>
          <c:idx val="0"/>
          <c:order val="0"/>
          <c:tx>
            <c:strRef>
              <c:f>'[hydrologie-vyhodnocení.xlsx]List1'!$O$4</c:f>
              <c:strCache>
                <c:ptCount val="1"/>
                <c:pt idx="0">
                  <c:v>konduktivita</c:v>
                </c:pt>
              </c:strCache>
            </c:strRef>
          </c:tx>
          <c:spPr>
            <a:ln w="5080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'[hydrologie-vyhodnocení.xlsx]List1'!$A$5:$A$28</c:f>
              <c:numCache>
                <c:formatCode>m/d/yyyy</c:formatCode>
                <c:ptCount val="24"/>
                <c:pt idx="0">
                  <c:v>42651</c:v>
                </c:pt>
                <c:pt idx="1">
                  <c:v>42656</c:v>
                </c:pt>
                <c:pt idx="2">
                  <c:v>42662</c:v>
                </c:pt>
                <c:pt idx="3">
                  <c:v>42671</c:v>
                </c:pt>
                <c:pt idx="4">
                  <c:v>42679</c:v>
                </c:pt>
                <c:pt idx="5">
                  <c:v>42684</c:v>
                </c:pt>
                <c:pt idx="6">
                  <c:v>42690</c:v>
                </c:pt>
                <c:pt idx="7">
                  <c:v>42701</c:v>
                </c:pt>
                <c:pt idx="8">
                  <c:v>42704</c:v>
                </c:pt>
                <c:pt idx="9">
                  <c:v>42707</c:v>
                </c:pt>
                <c:pt idx="10">
                  <c:v>42712</c:v>
                </c:pt>
                <c:pt idx="11">
                  <c:v>42718</c:v>
                </c:pt>
                <c:pt idx="12">
                  <c:v>42748</c:v>
                </c:pt>
                <c:pt idx="13">
                  <c:v>42753</c:v>
                </c:pt>
                <c:pt idx="14">
                  <c:v>42761</c:v>
                </c:pt>
                <c:pt idx="15">
                  <c:v>42770</c:v>
                </c:pt>
                <c:pt idx="16">
                  <c:v>42777</c:v>
                </c:pt>
                <c:pt idx="17">
                  <c:v>42783</c:v>
                </c:pt>
                <c:pt idx="18">
                  <c:v>42798</c:v>
                </c:pt>
                <c:pt idx="19">
                  <c:v>42805</c:v>
                </c:pt>
                <c:pt idx="20">
                  <c:v>42815</c:v>
                </c:pt>
                <c:pt idx="21">
                  <c:v>42823</c:v>
                </c:pt>
                <c:pt idx="22">
                  <c:v>42833</c:v>
                </c:pt>
                <c:pt idx="23">
                  <c:v>42850</c:v>
                </c:pt>
              </c:numCache>
            </c:numRef>
          </c:cat>
          <c:val>
            <c:numRef>
              <c:f>'[hydrologie-vyhodnocení.xlsx]List1'!$O$5:$O$28</c:f>
              <c:numCache>
                <c:formatCode>0</c:formatCode>
                <c:ptCount val="24"/>
                <c:pt idx="0">
                  <c:v>760</c:v>
                </c:pt>
                <c:pt idx="1">
                  <c:v>636.66666666666663</c:v>
                </c:pt>
                <c:pt idx="2">
                  <c:v>855.3333333333336</c:v>
                </c:pt>
                <c:pt idx="3">
                  <c:v>838.66666666666663</c:v>
                </c:pt>
                <c:pt idx="4">
                  <c:v>828</c:v>
                </c:pt>
                <c:pt idx="5">
                  <c:v>815</c:v>
                </c:pt>
                <c:pt idx="6">
                  <c:v>830</c:v>
                </c:pt>
                <c:pt idx="7">
                  <c:v>831.66666666666663</c:v>
                </c:pt>
                <c:pt idx="8">
                  <c:v>786</c:v>
                </c:pt>
                <c:pt idx="9">
                  <c:v>796.3333333333336</c:v>
                </c:pt>
                <c:pt idx="10">
                  <c:v>666.3333333333336</c:v>
                </c:pt>
                <c:pt idx="11">
                  <c:v>773.3333333333336</c:v>
                </c:pt>
                <c:pt idx="12">
                  <c:v>1100</c:v>
                </c:pt>
                <c:pt idx="13">
                  <c:v>1287</c:v>
                </c:pt>
                <c:pt idx="14">
                  <c:v>1018</c:v>
                </c:pt>
                <c:pt idx="15">
                  <c:v>752.3333333333336</c:v>
                </c:pt>
                <c:pt idx="16">
                  <c:v>678</c:v>
                </c:pt>
                <c:pt idx="17">
                  <c:v>1132.6666666666667</c:v>
                </c:pt>
                <c:pt idx="18">
                  <c:v>868</c:v>
                </c:pt>
                <c:pt idx="19" formatCode="General">
                  <c:v>795</c:v>
                </c:pt>
                <c:pt idx="20" formatCode="General">
                  <c:v>520</c:v>
                </c:pt>
                <c:pt idx="21" formatCode="General">
                  <c:v>831</c:v>
                </c:pt>
                <c:pt idx="22" formatCode="General">
                  <c:v>806</c:v>
                </c:pt>
                <c:pt idx="23" formatCode="General">
                  <c:v>847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2D-4291-AB20-20AFB42A61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319936"/>
        <c:axId val="55338112"/>
      </c:lineChart>
      <c:lineChart>
        <c:grouping val="standard"/>
        <c:varyColors val="0"/>
        <c:ser>
          <c:idx val="1"/>
          <c:order val="1"/>
          <c:tx>
            <c:strRef>
              <c:f>'[hydrologie-vyhodnocení.xlsx]List1'!$E$4</c:f>
              <c:strCache>
                <c:ptCount val="1"/>
                <c:pt idx="0">
                  <c:v>teplota vody</c:v>
                </c:pt>
              </c:strCache>
            </c:strRef>
          </c:tx>
          <c:spPr>
            <a:ln w="508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'[hydrologie-vyhodnocení.xlsx]List1'!$A$5:$A$28</c:f>
              <c:numCache>
                <c:formatCode>m/d/yyyy</c:formatCode>
                <c:ptCount val="24"/>
                <c:pt idx="0">
                  <c:v>42651</c:v>
                </c:pt>
                <c:pt idx="1">
                  <c:v>42656</c:v>
                </c:pt>
                <c:pt idx="2">
                  <c:v>42662</c:v>
                </c:pt>
                <c:pt idx="3">
                  <c:v>42671</c:v>
                </c:pt>
                <c:pt idx="4">
                  <c:v>42679</c:v>
                </c:pt>
                <c:pt idx="5">
                  <c:v>42684</c:v>
                </c:pt>
                <c:pt idx="6">
                  <c:v>42690</c:v>
                </c:pt>
                <c:pt idx="7">
                  <c:v>42701</c:v>
                </c:pt>
                <c:pt idx="8">
                  <c:v>42704</c:v>
                </c:pt>
                <c:pt idx="9">
                  <c:v>42707</c:v>
                </c:pt>
                <c:pt idx="10">
                  <c:v>42712</c:v>
                </c:pt>
                <c:pt idx="11">
                  <c:v>42718</c:v>
                </c:pt>
                <c:pt idx="12">
                  <c:v>42748</c:v>
                </c:pt>
                <c:pt idx="13">
                  <c:v>42753</c:v>
                </c:pt>
                <c:pt idx="14">
                  <c:v>42761</c:v>
                </c:pt>
                <c:pt idx="15">
                  <c:v>42770</c:v>
                </c:pt>
                <c:pt idx="16">
                  <c:v>42777</c:v>
                </c:pt>
                <c:pt idx="17">
                  <c:v>42783</c:v>
                </c:pt>
                <c:pt idx="18">
                  <c:v>42798</c:v>
                </c:pt>
                <c:pt idx="19">
                  <c:v>42805</c:v>
                </c:pt>
                <c:pt idx="20">
                  <c:v>42815</c:v>
                </c:pt>
                <c:pt idx="21">
                  <c:v>42823</c:v>
                </c:pt>
                <c:pt idx="22">
                  <c:v>42833</c:v>
                </c:pt>
                <c:pt idx="23">
                  <c:v>42850</c:v>
                </c:pt>
              </c:numCache>
            </c:numRef>
          </c:cat>
          <c:val>
            <c:numRef>
              <c:f>'[hydrologie-vyhodnocení.xlsx]List1'!$E$5:$E$28</c:f>
              <c:numCache>
                <c:formatCode>General</c:formatCode>
                <c:ptCount val="24"/>
                <c:pt idx="0">
                  <c:v>10</c:v>
                </c:pt>
                <c:pt idx="1">
                  <c:v>10.5</c:v>
                </c:pt>
                <c:pt idx="2">
                  <c:v>10.200000000000001</c:v>
                </c:pt>
                <c:pt idx="3">
                  <c:v>6.5</c:v>
                </c:pt>
                <c:pt idx="4">
                  <c:v>7</c:v>
                </c:pt>
                <c:pt idx="5">
                  <c:v>4.5</c:v>
                </c:pt>
                <c:pt idx="6">
                  <c:v>4.5</c:v>
                </c:pt>
                <c:pt idx="7">
                  <c:v>6.5</c:v>
                </c:pt>
                <c:pt idx="8">
                  <c:v>3.2</c:v>
                </c:pt>
                <c:pt idx="9">
                  <c:v>2</c:v>
                </c:pt>
                <c:pt idx="10">
                  <c:v>2</c:v>
                </c:pt>
                <c:pt idx="11">
                  <c:v>2.5</c:v>
                </c:pt>
                <c:pt idx="12">
                  <c:v>1</c:v>
                </c:pt>
                <c:pt idx="13" formatCode="0">
                  <c:v>0</c:v>
                </c:pt>
                <c:pt idx="14">
                  <c:v>4</c:v>
                </c:pt>
                <c:pt idx="15">
                  <c:v>5</c:v>
                </c:pt>
                <c:pt idx="16">
                  <c:v>4</c:v>
                </c:pt>
                <c:pt idx="17" formatCode="0">
                  <c:v>0</c:v>
                </c:pt>
                <c:pt idx="18">
                  <c:v>1</c:v>
                </c:pt>
                <c:pt idx="19">
                  <c:v>6</c:v>
                </c:pt>
                <c:pt idx="20">
                  <c:v>8.5</c:v>
                </c:pt>
                <c:pt idx="21">
                  <c:v>13</c:v>
                </c:pt>
                <c:pt idx="22">
                  <c:v>13</c:v>
                </c:pt>
                <c:pt idx="23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2D-4291-AB20-20AFB42A61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342208"/>
        <c:axId val="55340032"/>
      </c:lineChart>
      <c:dateAx>
        <c:axId val="5531993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338112"/>
        <c:crosses val="autoZero"/>
        <c:auto val="1"/>
        <c:lblOffset val="100"/>
        <c:baseTimeUnit val="days"/>
      </c:dateAx>
      <c:valAx>
        <c:axId val="5533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800" b="1" i="0" baseline="0">
                    <a:effectLst/>
                  </a:rPr>
                  <a:t>µS/cm</a:t>
                </a:r>
                <a:endParaRPr lang="cs-CZ">
                  <a:effectLst/>
                </a:endParaRPr>
              </a:p>
            </c:rich>
          </c:tx>
          <c:layout>
            <c:manualLayout>
              <c:xMode val="edge"/>
              <c:yMode val="edge"/>
              <c:x val="2.0107142653325624E-2"/>
              <c:y val="4.196453089202906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319936"/>
        <c:crosses val="autoZero"/>
        <c:crossBetween val="between"/>
      </c:valAx>
      <c:valAx>
        <c:axId val="55340032"/>
        <c:scaling>
          <c:orientation val="minMax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800" b="1" dirty="0"/>
                  <a:t>mm</a:t>
                </a:r>
              </a:p>
            </c:rich>
          </c:tx>
          <c:layout>
            <c:manualLayout>
              <c:xMode val="edge"/>
              <c:yMode val="edge"/>
              <c:x val="0.90402620600706507"/>
              <c:y val="4.029787216881571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342208"/>
        <c:crosses val="max"/>
        <c:crossBetween val="between"/>
      </c:valAx>
      <c:dateAx>
        <c:axId val="5534220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55340032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6840540134503404"/>
          <c:y val="0.91745297462817166"/>
          <c:w val="0.46784600157303557"/>
          <c:h val="8.21770195392242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1"/>
              <a:t>průhlednost/srážky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5.7954664599437142E-2"/>
          <c:y val="0.11428292072716122"/>
          <c:w val="0.89212141175926662"/>
          <c:h val="0.71451584210140784"/>
        </c:manualLayout>
      </c:layout>
      <c:lineChart>
        <c:grouping val="standard"/>
        <c:varyColors val="0"/>
        <c:ser>
          <c:idx val="0"/>
          <c:order val="0"/>
          <c:tx>
            <c:strRef>
              <c:f>'[hydrologie-vyhodnocení.xlsx]List1'!$U$4</c:f>
              <c:strCache>
                <c:ptCount val="1"/>
                <c:pt idx="0">
                  <c:v>průhlednost</c:v>
                </c:pt>
              </c:strCache>
            </c:strRef>
          </c:tx>
          <c:spPr>
            <a:ln w="5080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'[hydrologie-vyhodnocení.xlsx]List1'!$A$5:$A$28</c:f>
              <c:numCache>
                <c:formatCode>m/d/yyyy</c:formatCode>
                <c:ptCount val="24"/>
                <c:pt idx="0">
                  <c:v>42651</c:v>
                </c:pt>
                <c:pt idx="1">
                  <c:v>42656</c:v>
                </c:pt>
                <c:pt idx="2">
                  <c:v>42662</c:v>
                </c:pt>
                <c:pt idx="3">
                  <c:v>42671</c:v>
                </c:pt>
                <c:pt idx="4">
                  <c:v>42679</c:v>
                </c:pt>
                <c:pt idx="5">
                  <c:v>42684</c:v>
                </c:pt>
                <c:pt idx="6">
                  <c:v>42690</c:v>
                </c:pt>
                <c:pt idx="7">
                  <c:v>42701</c:v>
                </c:pt>
                <c:pt idx="8">
                  <c:v>42704</c:v>
                </c:pt>
                <c:pt idx="9">
                  <c:v>42707</c:v>
                </c:pt>
                <c:pt idx="10">
                  <c:v>42712</c:v>
                </c:pt>
                <c:pt idx="11">
                  <c:v>42718</c:v>
                </c:pt>
                <c:pt idx="12">
                  <c:v>42748</c:v>
                </c:pt>
                <c:pt idx="13">
                  <c:v>42753</c:v>
                </c:pt>
                <c:pt idx="14">
                  <c:v>42761</c:v>
                </c:pt>
                <c:pt idx="15">
                  <c:v>42770</c:v>
                </c:pt>
                <c:pt idx="16">
                  <c:v>42777</c:v>
                </c:pt>
                <c:pt idx="17">
                  <c:v>42783</c:v>
                </c:pt>
                <c:pt idx="18">
                  <c:v>42798</c:v>
                </c:pt>
                <c:pt idx="19">
                  <c:v>42805</c:v>
                </c:pt>
                <c:pt idx="20">
                  <c:v>42815</c:v>
                </c:pt>
                <c:pt idx="21">
                  <c:v>42823</c:v>
                </c:pt>
                <c:pt idx="22">
                  <c:v>42833</c:v>
                </c:pt>
                <c:pt idx="23">
                  <c:v>42850</c:v>
                </c:pt>
              </c:numCache>
            </c:numRef>
          </c:cat>
          <c:val>
            <c:numRef>
              <c:f>'[hydrologie-vyhodnocení.xlsx]List1'!$U$5:$U$28</c:f>
              <c:numCache>
                <c:formatCode>General</c:formatCode>
                <c:ptCount val="24"/>
                <c:pt idx="0">
                  <c:v>86</c:v>
                </c:pt>
                <c:pt idx="1">
                  <c:v>85</c:v>
                </c:pt>
                <c:pt idx="2">
                  <c:v>120</c:v>
                </c:pt>
                <c:pt idx="3">
                  <c:v>77</c:v>
                </c:pt>
                <c:pt idx="4">
                  <c:v>94</c:v>
                </c:pt>
                <c:pt idx="5">
                  <c:v>80</c:v>
                </c:pt>
                <c:pt idx="6">
                  <c:v>120</c:v>
                </c:pt>
                <c:pt idx="7">
                  <c:v>84</c:v>
                </c:pt>
                <c:pt idx="8">
                  <c:v>96</c:v>
                </c:pt>
                <c:pt idx="9">
                  <c:v>120</c:v>
                </c:pt>
                <c:pt idx="10">
                  <c:v>120</c:v>
                </c:pt>
                <c:pt idx="11">
                  <c:v>120</c:v>
                </c:pt>
                <c:pt idx="12">
                  <c:v>120</c:v>
                </c:pt>
                <c:pt idx="13">
                  <c:v>120</c:v>
                </c:pt>
                <c:pt idx="14">
                  <c:v>120</c:v>
                </c:pt>
                <c:pt idx="15">
                  <c:v>120</c:v>
                </c:pt>
                <c:pt idx="16">
                  <c:v>120</c:v>
                </c:pt>
                <c:pt idx="17">
                  <c:v>120</c:v>
                </c:pt>
                <c:pt idx="18">
                  <c:v>120</c:v>
                </c:pt>
                <c:pt idx="19">
                  <c:v>120</c:v>
                </c:pt>
                <c:pt idx="20">
                  <c:v>120</c:v>
                </c:pt>
                <c:pt idx="21">
                  <c:v>110</c:v>
                </c:pt>
                <c:pt idx="22">
                  <c:v>96</c:v>
                </c:pt>
                <c:pt idx="23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BB-4FD5-9E56-EEE661E814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449856"/>
        <c:axId val="55455744"/>
      </c:lineChart>
      <c:lineChart>
        <c:grouping val="standard"/>
        <c:varyColors val="0"/>
        <c:ser>
          <c:idx val="1"/>
          <c:order val="1"/>
          <c:tx>
            <c:strRef>
              <c:f>'[hydrologie-vyhodnocení.xlsx]List1'!$T$4</c:f>
              <c:strCache>
                <c:ptCount val="1"/>
                <c:pt idx="0">
                  <c:v>srážky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spPr>
              <a:ln w="50800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C0BB-4FD5-9E56-EEE661E8145A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50800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C0BB-4FD5-9E56-EEE661E8145A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50800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C0BB-4FD5-9E56-EEE661E8145A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50800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C0BB-4FD5-9E56-EEE661E8145A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50800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C0BB-4FD5-9E56-EEE661E8145A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50800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C0BB-4FD5-9E56-EEE661E8145A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50800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C0BB-4FD5-9E56-EEE661E8145A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50800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C0BB-4FD5-9E56-EEE661E8145A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50800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C0BB-4FD5-9E56-EEE661E8145A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50800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C0BB-4FD5-9E56-EEE661E8145A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50800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C0BB-4FD5-9E56-EEE661E8145A}"/>
              </c:ext>
            </c:extLst>
          </c:dPt>
          <c:dPt>
            <c:idx val="21"/>
            <c:marker>
              <c:symbol val="none"/>
            </c:marker>
            <c:bubble3D val="0"/>
            <c:spPr>
              <a:ln w="50800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C0BB-4FD5-9E56-EEE661E8145A}"/>
              </c:ext>
            </c:extLst>
          </c:dPt>
          <c:cat>
            <c:numRef>
              <c:f>'[hydrologie-vyhodnocení.xlsx]List1'!$A$5:$A$28</c:f>
              <c:numCache>
                <c:formatCode>m/d/yyyy</c:formatCode>
                <c:ptCount val="24"/>
                <c:pt idx="0">
                  <c:v>42651</c:v>
                </c:pt>
                <c:pt idx="1">
                  <c:v>42656</c:v>
                </c:pt>
                <c:pt idx="2">
                  <c:v>42662</c:v>
                </c:pt>
                <c:pt idx="3">
                  <c:v>42671</c:v>
                </c:pt>
                <c:pt idx="4">
                  <c:v>42679</c:v>
                </c:pt>
                <c:pt idx="5">
                  <c:v>42684</c:v>
                </c:pt>
                <c:pt idx="6">
                  <c:v>42690</c:v>
                </c:pt>
                <c:pt idx="7">
                  <c:v>42701</c:v>
                </c:pt>
                <c:pt idx="8">
                  <c:v>42704</c:v>
                </c:pt>
                <c:pt idx="9">
                  <c:v>42707</c:v>
                </c:pt>
                <c:pt idx="10">
                  <c:v>42712</c:v>
                </c:pt>
                <c:pt idx="11">
                  <c:v>42718</c:v>
                </c:pt>
                <c:pt idx="12">
                  <c:v>42748</c:v>
                </c:pt>
                <c:pt idx="13">
                  <c:v>42753</c:v>
                </c:pt>
                <c:pt idx="14">
                  <c:v>42761</c:v>
                </c:pt>
                <c:pt idx="15">
                  <c:v>42770</c:v>
                </c:pt>
                <c:pt idx="16">
                  <c:v>42777</c:v>
                </c:pt>
                <c:pt idx="17">
                  <c:v>42783</c:v>
                </c:pt>
                <c:pt idx="18">
                  <c:v>42798</c:v>
                </c:pt>
                <c:pt idx="19">
                  <c:v>42805</c:v>
                </c:pt>
                <c:pt idx="20">
                  <c:v>42815</c:v>
                </c:pt>
                <c:pt idx="21">
                  <c:v>42823</c:v>
                </c:pt>
                <c:pt idx="22">
                  <c:v>42833</c:v>
                </c:pt>
                <c:pt idx="23">
                  <c:v>42850</c:v>
                </c:pt>
              </c:numCache>
            </c:numRef>
          </c:cat>
          <c:val>
            <c:numRef>
              <c:f>'[hydrologie-vyhodnocení.xlsx]List1'!$T$5:$T$28</c:f>
              <c:numCache>
                <c:formatCode>General</c:formatCode>
                <c:ptCount val="24"/>
                <c:pt idx="0">
                  <c:v>4.25</c:v>
                </c:pt>
                <c:pt idx="1">
                  <c:v>0</c:v>
                </c:pt>
                <c:pt idx="2">
                  <c:v>0.75000000000000022</c:v>
                </c:pt>
                <c:pt idx="3">
                  <c:v>0</c:v>
                </c:pt>
                <c:pt idx="4">
                  <c:v>2.25</c:v>
                </c:pt>
                <c:pt idx="5">
                  <c:v>2.5</c:v>
                </c:pt>
                <c:pt idx="6">
                  <c:v>0.25</c:v>
                </c:pt>
                <c:pt idx="7">
                  <c:v>0.25</c:v>
                </c:pt>
                <c:pt idx="8">
                  <c:v>0.75000000000000022</c:v>
                </c:pt>
                <c:pt idx="9">
                  <c:v>4.75</c:v>
                </c:pt>
                <c:pt idx="10">
                  <c:v>0.75000000000000022</c:v>
                </c:pt>
                <c:pt idx="11">
                  <c:v>2.75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4.75</c:v>
                </c:pt>
                <c:pt idx="16">
                  <c:v>0</c:v>
                </c:pt>
                <c:pt idx="17">
                  <c:v>0</c:v>
                </c:pt>
                <c:pt idx="18">
                  <c:v>0.5</c:v>
                </c:pt>
                <c:pt idx="19">
                  <c:v>4.25</c:v>
                </c:pt>
                <c:pt idx="20">
                  <c:v>3.5</c:v>
                </c:pt>
                <c:pt idx="21">
                  <c:v>0</c:v>
                </c:pt>
                <c:pt idx="22">
                  <c:v>2.75</c:v>
                </c:pt>
                <c:pt idx="2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C0BB-4FD5-9E56-EEE661E814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459840"/>
        <c:axId val="55457664"/>
      </c:lineChart>
      <c:catAx>
        <c:axId val="5544985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455744"/>
        <c:crosses val="autoZero"/>
        <c:auto val="0"/>
        <c:lblAlgn val="ctr"/>
        <c:lblOffset val="100"/>
        <c:noMultiLvlLbl val="0"/>
      </c:catAx>
      <c:valAx>
        <c:axId val="55455744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800" b="1"/>
                  <a:t>cm</a:t>
                </a:r>
              </a:p>
            </c:rich>
          </c:tx>
          <c:layout>
            <c:manualLayout>
              <c:xMode val="edge"/>
              <c:yMode val="edge"/>
              <c:x val="2.8176839581433692E-2"/>
              <c:y val="5.044727845569195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449856"/>
        <c:crosses val="autoZero"/>
        <c:crossBetween val="between"/>
      </c:valAx>
      <c:valAx>
        <c:axId val="55457664"/>
        <c:scaling>
          <c:orientation val="minMax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800" b="1" i="0" u="none"/>
                  <a:t>mm</a:t>
                </a:r>
              </a:p>
            </c:rich>
          </c:tx>
          <c:layout>
            <c:manualLayout>
              <c:xMode val="edge"/>
              <c:yMode val="edge"/>
              <c:x val="0.93505904979158871"/>
              <c:y val="4.641537288767285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459840"/>
        <c:crosses val="max"/>
        <c:crossBetween val="between"/>
      </c:valAx>
      <c:dateAx>
        <c:axId val="5545984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55457664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3416751428539332"/>
          <c:y val="0.92265226102418862"/>
          <c:w val="0.32237100634333166"/>
          <c:h val="7.62612370979446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E30A-A204-4CDF-BBFF-82C6C8AEE359}" type="datetimeFigureOut">
              <a:rPr lang="cs-CZ" smtClean="0"/>
              <a:pPr/>
              <a:t>16.05.2017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04D5-45ED-4F0D-832D-C299466C6DC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37859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E30A-A204-4CDF-BBFF-82C6C8AEE359}" type="datetimeFigureOut">
              <a:rPr lang="cs-CZ" smtClean="0"/>
              <a:pPr/>
              <a:t>16.05.2017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04D5-45ED-4F0D-832D-C299466C6DC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57859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E30A-A204-4CDF-BBFF-82C6C8AEE359}" type="datetimeFigureOut">
              <a:rPr lang="cs-CZ" smtClean="0"/>
              <a:pPr/>
              <a:t>16.05.2017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04D5-45ED-4F0D-832D-C299466C6DC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05183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E30A-A204-4CDF-BBFF-82C6C8AEE359}" type="datetimeFigureOut">
              <a:rPr lang="cs-CZ" smtClean="0"/>
              <a:pPr/>
              <a:t>16.05.2017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04D5-45ED-4F0D-832D-C299466C6DC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022162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E30A-A204-4CDF-BBFF-82C6C8AEE359}" type="datetimeFigureOut">
              <a:rPr lang="cs-CZ" smtClean="0"/>
              <a:pPr/>
              <a:t>16.05.2017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04D5-45ED-4F0D-832D-C299466C6DC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41137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E30A-A204-4CDF-BBFF-82C6C8AEE359}" type="datetimeFigureOut">
              <a:rPr lang="cs-CZ" smtClean="0"/>
              <a:pPr/>
              <a:t>16.05.2017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04D5-45ED-4F0D-832D-C299466C6DC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048016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E30A-A204-4CDF-BBFF-82C6C8AEE359}" type="datetimeFigureOut">
              <a:rPr lang="cs-CZ" smtClean="0"/>
              <a:pPr/>
              <a:t>16.05.2017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04D5-45ED-4F0D-832D-C299466C6DC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86879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E30A-A204-4CDF-BBFF-82C6C8AEE359}" type="datetimeFigureOut">
              <a:rPr lang="cs-CZ" smtClean="0"/>
              <a:pPr/>
              <a:t>16.05.2017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04D5-45ED-4F0D-832D-C299466C6DC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72127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E30A-A204-4CDF-BBFF-82C6C8AEE359}" type="datetimeFigureOut">
              <a:rPr lang="cs-CZ" smtClean="0"/>
              <a:pPr/>
              <a:t>16.05.2017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04D5-45ED-4F0D-832D-C299466C6DC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3186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E30A-A204-4CDF-BBFF-82C6C8AEE359}" type="datetimeFigureOut">
              <a:rPr lang="cs-CZ" smtClean="0"/>
              <a:pPr/>
              <a:t>16.05.2017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04D5-45ED-4F0D-832D-C299466C6DC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6462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E30A-A204-4CDF-BBFF-82C6C8AEE359}" type="datetimeFigureOut">
              <a:rPr lang="cs-CZ" smtClean="0"/>
              <a:pPr/>
              <a:t>16.05.2017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04D5-45ED-4F0D-832D-C299466C6DC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649953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E30A-A204-4CDF-BBFF-82C6C8AEE359}" type="datetimeFigureOut">
              <a:rPr lang="cs-CZ" smtClean="0"/>
              <a:pPr/>
              <a:t>16.05.2017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04D5-45ED-4F0D-832D-C299466C6DC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5968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E30A-A204-4CDF-BBFF-82C6C8AEE359}" type="datetimeFigureOut">
              <a:rPr lang="cs-CZ" smtClean="0"/>
              <a:pPr/>
              <a:t>16.05.2017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04D5-45ED-4F0D-832D-C299466C6DC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9305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E30A-A204-4CDF-BBFF-82C6C8AEE359}" type="datetimeFigureOut">
              <a:rPr lang="cs-CZ" smtClean="0"/>
              <a:pPr/>
              <a:t>16.05.2017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04D5-45ED-4F0D-832D-C299466C6DC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32741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E30A-A204-4CDF-BBFF-82C6C8AEE359}" type="datetimeFigureOut">
              <a:rPr lang="cs-CZ" smtClean="0"/>
              <a:pPr/>
              <a:t>16.05.2017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04D5-45ED-4F0D-832D-C299466C6DC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54021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E30A-A204-4CDF-BBFF-82C6C8AEE359}" type="datetimeFigureOut">
              <a:rPr lang="cs-CZ" smtClean="0"/>
              <a:pPr/>
              <a:t>16.05.2017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04D5-45ED-4F0D-832D-C299466C6DC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35478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E30A-A204-4CDF-BBFF-82C6C8AEE359}" type="datetimeFigureOut">
              <a:rPr lang="cs-CZ" smtClean="0"/>
              <a:pPr/>
              <a:t>16.05.2017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04D5-45ED-4F0D-832D-C299466C6DC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77890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9D7E30A-A204-4CDF-BBFF-82C6C8AEE359}" type="datetimeFigureOut">
              <a:rPr lang="cs-CZ" smtClean="0"/>
              <a:pPr/>
              <a:t>16.05.2017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BF04D5-45ED-4F0D-832D-C299466C6DC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8503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ransition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130" y="-483974"/>
            <a:ext cx="11557216" cy="2971801"/>
          </a:xfrm>
          <a:noFill/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Ovlivňuje počasí jakost vody?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645409"/>
            <a:ext cx="10764076" cy="2438400"/>
          </a:xfrm>
        </p:spPr>
        <p:txBody>
          <a:bodyPr>
            <a:normAutofit fontScale="77500" lnSpcReduction="20000"/>
          </a:bodyPr>
          <a:lstStyle/>
          <a:p>
            <a:r>
              <a:rPr lang="cs-CZ" sz="4400" b="1" dirty="0">
                <a:solidFill>
                  <a:schemeClr val="tx1"/>
                </a:solidFill>
              </a:rPr>
              <a:t>GLOBE </a:t>
            </a:r>
            <a:r>
              <a:rPr lang="cs-CZ" sz="4400" b="1" dirty="0" err="1">
                <a:solidFill>
                  <a:schemeClr val="tx1"/>
                </a:solidFill>
              </a:rPr>
              <a:t>Games</a:t>
            </a:r>
            <a:r>
              <a:rPr lang="cs-CZ" sz="4400" b="1" dirty="0">
                <a:solidFill>
                  <a:schemeClr val="tx1"/>
                </a:solidFill>
              </a:rPr>
              <a:t> </a:t>
            </a:r>
            <a:r>
              <a:rPr lang="cs-CZ" sz="4400" b="1" dirty="0" smtClean="0">
                <a:solidFill>
                  <a:schemeClr val="tx1"/>
                </a:solidFill>
              </a:rPr>
              <a:t>2017</a:t>
            </a:r>
          </a:p>
          <a:p>
            <a:r>
              <a:rPr lang="cs-CZ" sz="4400" b="1" dirty="0" smtClean="0">
                <a:solidFill>
                  <a:schemeClr val="bg1"/>
                </a:solidFill>
              </a:rPr>
              <a:t>Jan </a:t>
            </a:r>
            <a:r>
              <a:rPr lang="cs-CZ" sz="4400" b="1" dirty="0" err="1" smtClean="0">
                <a:solidFill>
                  <a:schemeClr val="bg1"/>
                </a:solidFill>
              </a:rPr>
              <a:t>Kubačka</a:t>
            </a:r>
            <a:endParaRPr lang="cs-CZ" sz="4400" b="1" dirty="0" smtClean="0">
              <a:solidFill>
                <a:schemeClr val="bg1"/>
              </a:solidFill>
            </a:endParaRPr>
          </a:p>
          <a:p>
            <a:r>
              <a:rPr lang="cs-CZ" sz="4400" b="1" dirty="0" smtClean="0">
                <a:solidFill>
                  <a:schemeClr val="bg1"/>
                </a:solidFill>
              </a:rPr>
              <a:t>Vojtěch </a:t>
            </a:r>
            <a:r>
              <a:rPr lang="cs-CZ" sz="4400" b="1" dirty="0" err="1" smtClean="0">
                <a:solidFill>
                  <a:schemeClr val="bg1"/>
                </a:solidFill>
              </a:rPr>
              <a:t>Tomala</a:t>
            </a:r>
            <a:endParaRPr lang="cs-CZ" sz="4400" b="1" dirty="0" smtClean="0">
              <a:solidFill>
                <a:schemeClr val="bg1"/>
              </a:solidFill>
            </a:endParaRPr>
          </a:p>
          <a:p>
            <a:r>
              <a:rPr lang="cs-CZ" sz="4400" b="1" dirty="0" smtClean="0">
                <a:solidFill>
                  <a:schemeClr val="bg1"/>
                </a:solidFill>
              </a:rPr>
              <a:t>Tereza </a:t>
            </a:r>
            <a:r>
              <a:rPr lang="cs-CZ" sz="4400" b="1" dirty="0" err="1" smtClean="0">
                <a:solidFill>
                  <a:schemeClr val="bg1"/>
                </a:solidFill>
              </a:rPr>
              <a:t>Křístková</a:t>
            </a:r>
            <a:endParaRPr lang="cs-CZ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72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Měření Konduktivity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C:\Users\TEMP\Desktop\PA190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9193" y="2401824"/>
            <a:ext cx="5249037" cy="3937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TEMP\Desktop\PA1902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312" y="365760"/>
            <a:ext cx="5070745" cy="3803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průhlednost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1258406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tx1"/>
                </a:solidFill>
              </a:rPr>
              <a:t>Průhlednost vody představuje množství nerozpuštěných látek ve vodě, které ovlivňují čistotu vody.</a:t>
            </a:r>
          </a:p>
        </p:txBody>
      </p:sp>
      <p:pic>
        <p:nvPicPr>
          <p:cNvPr id="4104" name="Picture 8" descr="Výsledek obrázku pro transparency 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0947" y="3350857"/>
            <a:ext cx="3262900" cy="3262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3012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Měření průhlednosti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C:\Users\TEMP\Desktop\PA190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6701" y="504952"/>
            <a:ext cx="4897533" cy="367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TEMP\Desktop\IMAG23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5472" y="390936"/>
            <a:ext cx="3472117" cy="6141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TEPLOTA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1258406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tx1"/>
                </a:solidFill>
              </a:rPr>
              <a:t>Teplota vody je vždy závislá na teplotě ovzduší, projevuje se však s jistým zpožděním.</a:t>
            </a:r>
          </a:p>
        </p:txBody>
      </p:sp>
      <p:pic>
        <p:nvPicPr>
          <p:cNvPr id="1026" name="Picture 2" descr="Výsledek obrázku pro teplota vod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46" y="3669897"/>
            <a:ext cx="3964233" cy="264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613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Měření teploty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 descr="C:\Users\TEMP\Desktop\IMAG2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8049" y="3182112"/>
            <a:ext cx="6074895" cy="3433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TEMP\Desktop\P12604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024" y="409448"/>
            <a:ext cx="4461767" cy="3346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0218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Hypotézy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685800"/>
            <a:ext cx="9605097" cy="3615267"/>
          </a:xfrm>
        </p:spPr>
        <p:txBody>
          <a:bodyPr>
            <a:normAutofit/>
          </a:bodyPr>
          <a:lstStyle/>
          <a:p>
            <a:pPr lvl="0"/>
            <a:r>
              <a:rPr lang="cs-CZ" sz="2800" b="1" dirty="0">
                <a:solidFill>
                  <a:schemeClr val="tx1"/>
                </a:solidFill>
              </a:rPr>
              <a:t>Změna počasí nejvíce ovlivní konduktivitu vody.</a:t>
            </a:r>
          </a:p>
          <a:p>
            <a:r>
              <a:rPr lang="cs-CZ" sz="2800" b="1" dirty="0">
                <a:solidFill>
                  <a:schemeClr val="tx1"/>
                </a:solidFill>
              </a:rPr>
              <a:t>Parametry jakosti vody budou nejvíce ovlivněny deštivým počasím</a:t>
            </a:r>
          </a:p>
        </p:txBody>
      </p:sp>
    </p:spTree>
    <p:extLst>
      <p:ext uri="{BB962C8B-B14F-4D97-AF65-F5344CB8AC3E}">
        <p14:creationId xmlns:p14="http://schemas.microsoft.com/office/powerpoint/2010/main" val="2208884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-1451618"/>
            <a:ext cx="11859490" cy="3615267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Pokud dojde k razantnímu zvýšení srážek, klesne konduktivita</a:t>
            </a:r>
            <a:r>
              <a:rPr lang="cs-CZ" b="1" dirty="0" smtClean="0">
                <a:solidFill>
                  <a:schemeClr val="tx1"/>
                </a:solidFill>
              </a:rPr>
              <a:t>.</a:t>
            </a:r>
            <a:endParaRPr lang="cs-CZ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63CB8A9D-96CF-4B4E-955D-62E58E2128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8074525"/>
              </p:ext>
            </p:extLst>
          </p:nvPr>
        </p:nvGraphicFramePr>
        <p:xfrm>
          <a:off x="0" y="563419"/>
          <a:ext cx="12192000" cy="6294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vál 7"/>
          <p:cNvSpPr/>
          <p:nvPr/>
        </p:nvSpPr>
        <p:spPr>
          <a:xfrm>
            <a:off x="4461164" y="1145309"/>
            <a:ext cx="1431636" cy="271549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9010074" y="1567872"/>
            <a:ext cx="1431636" cy="271549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7093528" y="1145308"/>
            <a:ext cx="1431636" cy="271549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075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981" y="-1422400"/>
            <a:ext cx="11841017" cy="3615267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Velké množstí srážek ovlivňuje pH , to buď klesá nebo stoupá.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5D7F7889-5377-4441-BA1E-AD12BA20FB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305028"/>
              </p:ext>
            </p:extLst>
          </p:nvPr>
        </p:nvGraphicFramePr>
        <p:xfrm>
          <a:off x="0" y="581891"/>
          <a:ext cx="12191997" cy="6276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ál 6"/>
          <p:cNvSpPr/>
          <p:nvPr/>
        </p:nvSpPr>
        <p:spPr>
          <a:xfrm>
            <a:off x="4498109" y="979055"/>
            <a:ext cx="1071418" cy="172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7305964" y="1159163"/>
            <a:ext cx="1108364" cy="205509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9282545" y="1329267"/>
            <a:ext cx="1071418" cy="172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66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744" y="-1376218"/>
            <a:ext cx="11850255" cy="3615267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Teplota vzduchu se se zpožděním odráží na teplotě vody, ale ne vždy je to uplně jednoznačné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53B4203B-9710-46BA-94E8-3A96AE24CF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587872"/>
              </p:ext>
            </p:extLst>
          </p:nvPr>
        </p:nvGraphicFramePr>
        <p:xfrm>
          <a:off x="0" y="738909"/>
          <a:ext cx="12192000" cy="6119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4998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8" y="-1422401"/>
            <a:ext cx="11859491" cy="3615267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Při poklesu teploty vody dochází k poklesu konduktivity</a:t>
            </a:r>
          </a:p>
        </p:txBody>
      </p:sp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77E09723-1ACD-4868-8FCF-E47B6AC977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8463914"/>
              </p:ext>
            </p:extLst>
          </p:nvPr>
        </p:nvGraphicFramePr>
        <p:xfrm>
          <a:off x="6132945" y="1498598"/>
          <a:ext cx="6059054" cy="5359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77E09723-1ACD-4868-8FCF-E47B6AC977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261835"/>
              </p:ext>
            </p:extLst>
          </p:nvPr>
        </p:nvGraphicFramePr>
        <p:xfrm>
          <a:off x="0" y="1402774"/>
          <a:ext cx="6132945" cy="5455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Ovál 13"/>
          <p:cNvSpPr/>
          <p:nvPr/>
        </p:nvSpPr>
        <p:spPr>
          <a:xfrm>
            <a:off x="3293918" y="3719945"/>
            <a:ext cx="789709" cy="1558637"/>
          </a:xfrm>
          <a:prstGeom prst="ellipse">
            <a:avLst/>
          </a:prstGeom>
          <a:noFill/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1575954" y="3550226"/>
            <a:ext cx="789709" cy="1558637"/>
          </a:xfrm>
          <a:prstGeom prst="ellipse">
            <a:avLst/>
          </a:prstGeom>
          <a:noFill/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2671618" y="2275609"/>
            <a:ext cx="944418" cy="4010891"/>
          </a:xfrm>
          <a:prstGeom prst="ellipse">
            <a:avLst/>
          </a:prstGeom>
          <a:noFill/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3616036" y="2545773"/>
            <a:ext cx="1089891" cy="3740727"/>
          </a:xfrm>
          <a:prstGeom prst="ellipse">
            <a:avLst/>
          </a:prstGeom>
          <a:noFill/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8250382" y="2192866"/>
            <a:ext cx="2888673" cy="4093634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403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Single Corner Rectangle 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8509" y="786117"/>
            <a:ext cx="3302666" cy="2397590"/>
          </a:xfrm>
          <a:prstGeom prst="snip1Rect">
            <a:avLst>
              <a:gd name="adj" fmla="val 21472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Single Corner 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4277591" y="3352981"/>
            <a:ext cx="2761384" cy="2389183"/>
          </a:xfrm>
          <a:prstGeom prst="snip1Rect">
            <a:avLst>
              <a:gd name="adj" fmla="val 24208"/>
            </a:avLst>
          </a:prstGeom>
          <a:solidFill>
            <a:schemeClr val="tx1"/>
          </a:solidFill>
          <a:ln>
            <a:noFill/>
          </a:ln>
          <a:effectLst>
            <a:innerShdw blurRad="57150" dist="38100" dir="600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nip Single Corner 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7156" y="792751"/>
            <a:ext cx="2759582" cy="2390956"/>
          </a:xfrm>
          <a:prstGeom prst="snip1Rect">
            <a:avLst>
              <a:gd name="adj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2120" y="962026"/>
            <a:ext cx="2071946" cy="2071946"/>
          </a:xfrm>
          <a:custGeom>
            <a:avLst/>
            <a:gdLst>
              <a:gd name="connsiteX0" fmla="*/ 456876 w 2969600"/>
              <a:gd name="connsiteY0" fmla="*/ 0 h 2071946"/>
              <a:gd name="connsiteX1" fmla="*/ 2969600 w 2969600"/>
              <a:gd name="connsiteY1" fmla="*/ 0 h 2071946"/>
              <a:gd name="connsiteX2" fmla="*/ 2969600 w 2969600"/>
              <a:gd name="connsiteY2" fmla="*/ 2071946 h 2071946"/>
              <a:gd name="connsiteX3" fmla="*/ 0 w 2969600"/>
              <a:gd name="connsiteY3" fmla="*/ 2071946 h 2071946"/>
              <a:gd name="connsiteX4" fmla="*/ 0 w 2969600"/>
              <a:gd name="connsiteY4" fmla="*/ 456876 h 207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9600" h="2071946">
                <a:moveTo>
                  <a:pt x="456876" y="0"/>
                </a:moveTo>
                <a:lnTo>
                  <a:pt x="2969600" y="0"/>
                </a:lnTo>
                <a:lnTo>
                  <a:pt x="2969600" y="2071946"/>
                </a:lnTo>
                <a:lnTo>
                  <a:pt x="0" y="2071946"/>
                </a:lnTo>
                <a:lnTo>
                  <a:pt x="0" y="456876"/>
                </a:ln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885" y="3525010"/>
            <a:ext cx="2017529" cy="2053465"/>
          </a:xfrm>
          <a:custGeom>
            <a:avLst/>
            <a:gdLst>
              <a:gd name="connsiteX0" fmla="*/ 0 w 2385010"/>
              <a:gd name="connsiteY0" fmla="*/ 0 h 2053465"/>
              <a:gd name="connsiteX1" fmla="*/ 2385010 w 2385010"/>
              <a:gd name="connsiteY1" fmla="*/ 0 h 2053465"/>
              <a:gd name="connsiteX2" fmla="*/ 2385010 w 2385010"/>
              <a:gd name="connsiteY2" fmla="*/ 1578360 h 2053465"/>
              <a:gd name="connsiteX3" fmla="*/ 1909905 w 2385010"/>
              <a:gd name="connsiteY3" fmla="*/ 2053465 h 2053465"/>
              <a:gd name="connsiteX4" fmla="*/ 0 w 2385010"/>
              <a:gd name="connsiteY4" fmla="*/ 2053465 h 205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5010" h="2053465">
                <a:moveTo>
                  <a:pt x="0" y="0"/>
                </a:moveTo>
                <a:lnTo>
                  <a:pt x="2385010" y="0"/>
                </a:lnTo>
                <a:lnTo>
                  <a:pt x="2385010" y="1578360"/>
                </a:lnTo>
                <a:lnTo>
                  <a:pt x="1909905" y="2053465"/>
                </a:lnTo>
                <a:lnTo>
                  <a:pt x="0" y="2053465"/>
                </a:lnTo>
                <a:close/>
              </a:path>
            </a:pathLst>
          </a:cu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2256" y="962026"/>
            <a:ext cx="1969381" cy="2073033"/>
          </a:xfrm>
          <a:prstGeom prst="rect">
            <a:avLst/>
          </a:prstGeom>
        </p:spPr>
      </p:pic>
      <p:sp>
        <p:nvSpPr>
          <p:cNvPr id="19" name="Snip Single Corner Rectangle 3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8509" y="3355734"/>
            <a:ext cx="3302666" cy="2390957"/>
          </a:xfrm>
          <a:prstGeom prst="snip1Rect">
            <a:avLst>
              <a:gd name="adj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1576" y="3525010"/>
            <a:ext cx="2073033" cy="2073033"/>
          </a:xfrm>
          <a:prstGeom prst="rect">
            <a:avLst/>
          </a:prstGeom>
        </p:spPr>
      </p:pic>
      <p:grpSp>
        <p:nvGrpSpPr>
          <p:cNvPr id="21" name="Group 2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2292" y="2963333"/>
            <a:ext cx="1896535" cy="2218267"/>
            <a:chOff x="10292292" y="2963333"/>
            <a:chExt cx="1896535" cy="2218267"/>
          </a:xfrm>
        </p:grpSpPr>
        <p:cxnSp>
          <p:nvCxnSpPr>
            <p:cNvPr id="22" name="Straight Connector 21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699485" y="3190344"/>
              <a:ext cx="1489342" cy="14893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5104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744" y="-1376218"/>
            <a:ext cx="11850255" cy="3615267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Průhlednost je rozkolísaná při delším suchém období. V zimě je průhlednost ustálená a vyšší než při jiných období.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68A2FF93-A26F-420C-9C31-6FC771920D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721084"/>
              </p:ext>
            </p:extLst>
          </p:nvPr>
        </p:nvGraphicFramePr>
        <p:xfrm>
          <a:off x="0" y="646545"/>
          <a:ext cx="12191999" cy="6211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délník 3"/>
          <p:cNvSpPr/>
          <p:nvPr/>
        </p:nvSpPr>
        <p:spPr>
          <a:xfrm>
            <a:off x="4946073" y="1298864"/>
            <a:ext cx="5060372" cy="4561610"/>
          </a:xfrm>
          <a:prstGeom prst="rect">
            <a:avLst/>
          </a:prstGeom>
          <a:noFill/>
          <a:ln w="50800">
            <a:solidFill>
              <a:srgbClr val="052F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675409" y="1298864"/>
            <a:ext cx="4197927" cy="456161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102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Hypotézy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685800"/>
            <a:ext cx="8940079" cy="3615267"/>
          </a:xfrm>
        </p:spPr>
        <p:txBody>
          <a:bodyPr>
            <a:normAutofit/>
          </a:bodyPr>
          <a:lstStyle/>
          <a:p>
            <a:pPr lvl="0"/>
            <a:r>
              <a:rPr lang="cs-CZ" sz="2800" b="1" dirty="0">
                <a:solidFill>
                  <a:schemeClr val="tx1"/>
                </a:solidFill>
              </a:rPr>
              <a:t>Změna počasí nejvíce ovlivní konduktivitu vody.</a:t>
            </a:r>
          </a:p>
          <a:p>
            <a:r>
              <a:rPr lang="cs-CZ" sz="2800" b="1" dirty="0">
                <a:solidFill>
                  <a:schemeClr val="tx1"/>
                </a:solidFill>
              </a:rPr>
              <a:t>Parametry jakosti vody budou nejvíce ovlivněny deštivým </a:t>
            </a:r>
            <a:r>
              <a:rPr lang="cs-CZ" sz="2800" b="1" dirty="0" smtClean="0">
                <a:solidFill>
                  <a:schemeClr val="tx1"/>
                </a:solidFill>
              </a:rPr>
              <a:t>počasím.</a:t>
            </a:r>
            <a:endParaRPr lang="cs-CZ" sz="2800" b="1" dirty="0">
              <a:solidFill>
                <a:schemeClr val="tx1"/>
              </a:solidFill>
            </a:endParaRPr>
          </a:p>
        </p:txBody>
      </p:sp>
      <p:pic>
        <p:nvPicPr>
          <p:cNvPr id="5" name="Graphic 4" descr="Checkmar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24290" y="1285778"/>
            <a:ext cx="1032164" cy="1032164"/>
          </a:xfrm>
          <a:prstGeom prst="rect">
            <a:avLst/>
          </a:prstGeom>
        </p:spPr>
      </p:pic>
      <p:pic>
        <p:nvPicPr>
          <p:cNvPr id="6" name="Graphic 5" descr="Checkmar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24290" y="1977351"/>
            <a:ext cx="1032164" cy="103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17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Daniel SZCZUR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pic>
        <p:nvPicPr>
          <p:cNvPr id="1027" name="Picture 3" descr="C:\Users\TEMP\Desktop\IMG_20170417_1816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2687" y="718313"/>
            <a:ext cx="2813806" cy="5002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TEMP\Desktop\IMG_20170422_091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975" y="700644"/>
            <a:ext cx="5336665" cy="3001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Děkujeme za pozornost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4653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261321"/>
            <a:ext cx="8534400" cy="1507067"/>
          </a:xfrm>
        </p:spPr>
        <p:txBody>
          <a:bodyPr/>
          <a:lstStyle/>
          <a:p>
            <a:r>
              <a:rPr lang="cs-CZ" dirty="0"/>
              <a:t>Jak nás to napadlo?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1" y="2176849"/>
            <a:ext cx="9621323" cy="3615267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Každá škola provádí svá měření dlouhodobě</a:t>
            </a:r>
          </a:p>
          <a:p>
            <a:r>
              <a:rPr lang="cs-CZ" sz="2800" dirty="0">
                <a:solidFill>
                  <a:schemeClr val="tx1"/>
                </a:solidFill>
              </a:rPr>
              <a:t>Navzájem se školy znají a spolupracují</a:t>
            </a:r>
          </a:p>
          <a:p>
            <a:r>
              <a:rPr lang="cs-CZ" sz="2800" dirty="0">
                <a:solidFill>
                  <a:schemeClr val="tx1"/>
                </a:solidFill>
              </a:rPr>
              <a:t>Napadlo nás, jak některá měření propojit</a:t>
            </a:r>
          </a:p>
          <a:p>
            <a:r>
              <a:rPr lang="cs-CZ" sz="2800" dirty="0">
                <a:solidFill>
                  <a:schemeClr val="tx1"/>
                </a:solidFill>
              </a:rPr>
              <a:t>Zajímá nás vzájemná závislost počasí a jakosti vody</a:t>
            </a:r>
          </a:p>
        </p:txBody>
      </p:sp>
    </p:spTree>
    <p:extLst>
      <p:ext uri="{BB962C8B-B14F-4D97-AF65-F5344CB8AC3E}">
        <p14:creationId xmlns:p14="http://schemas.microsoft.com/office/powerpoint/2010/main" val="3599821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Font typeface="Wingdings" pitchFamily="2" charset="2"/>
              <a:buChar char="q"/>
            </a:pPr>
            <a:r>
              <a:rPr lang="cs-CZ" sz="2400" dirty="0" smtClean="0">
                <a:solidFill>
                  <a:schemeClr val="tx1"/>
                </a:solidFill>
              </a:rPr>
              <a:t>Ve sběru dat jsme se pravidelně střídali</a:t>
            </a:r>
          </a:p>
          <a:p>
            <a:pPr marL="0" indent="0">
              <a:buFont typeface="Wingdings" pitchFamily="2" charset="2"/>
              <a:buChar char="q"/>
            </a:pPr>
            <a:r>
              <a:rPr lang="cs-CZ" sz="2400" dirty="0" smtClean="0">
                <a:solidFill>
                  <a:schemeClr val="tx1"/>
                </a:solidFill>
              </a:rPr>
              <a:t> Parametry jakosti vody: </a:t>
            </a:r>
          </a:p>
          <a:p>
            <a:pPr marL="457200" indent="-457200">
              <a:buNone/>
            </a:pPr>
            <a:r>
              <a:rPr lang="cs-CZ" sz="2400" dirty="0" smtClean="0">
                <a:solidFill>
                  <a:schemeClr val="tx1"/>
                </a:solidFill>
              </a:rPr>
              <a:t>                                     </a:t>
            </a:r>
          </a:p>
          <a:p>
            <a:pPr marL="0" indent="0">
              <a:buNone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Char char="q"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Char char="q"/>
            </a:pPr>
            <a:r>
              <a:rPr lang="cs-CZ" sz="2400" dirty="0" smtClean="0">
                <a:solidFill>
                  <a:schemeClr val="tx1"/>
                </a:solidFill>
              </a:rPr>
              <a:t>Velká pomoc při měření je vzájemná spolupráce škol</a:t>
            </a:r>
          </a:p>
          <a:p>
            <a:pPr marL="0" indent="0">
              <a:buFont typeface="Wingdings" pitchFamily="2" charset="2"/>
              <a:buChar char="q"/>
            </a:pPr>
            <a:r>
              <a:rPr lang="cs-CZ" sz="2400" dirty="0" smtClean="0">
                <a:solidFill>
                  <a:schemeClr val="tx1"/>
                </a:solidFill>
              </a:rPr>
              <a:t> Využití dat z </a:t>
            </a:r>
            <a:r>
              <a:rPr lang="cs-CZ" sz="2400" dirty="0" err="1" smtClean="0">
                <a:solidFill>
                  <a:schemeClr val="tx1"/>
                </a:solidFill>
              </a:rPr>
              <a:t>meteo</a:t>
            </a:r>
            <a:r>
              <a:rPr lang="cs-CZ" sz="2400" dirty="0" smtClean="0">
                <a:solidFill>
                  <a:schemeClr val="tx1"/>
                </a:solidFill>
              </a:rPr>
              <a:t>-budky Gymnázia Karviná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559808" y="1658112"/>
            <a:ext cx="360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teplota vody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pH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konduktivita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průhlednost</a:t>
            </a:r>
            <a:endParaRPr lang="cs-CZ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04" y="1280160"/>
            <a:ext cx="8838953" cy="458520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657600" y="621792"/>
            <a:ext cx="347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Lokalita</a:t>
            </a:r>
            <a:r>
              <a:rPr lang="cs-CZ" dirty="0" smtClean="0"/>
              <a:t> </a:t>
            </a:r>
            <a:r>
              <a:rPr lang="cs-CZ" sz="2800" b="1" dirty="0" smtClean="0"/>
              <a:t>měření</a:t>
            </a:r>
            <a:endParaRPr lang="cs-CZ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TEMP\Desktop\IMAG1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9886" y="707136"/>
            <a:ext cx="4418359" cy="249751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rot="437220">
            <a:off x="684212" y="685800"/>
            <a:ext cx="8534400" cy="3615267"/>
          </a:xfrm>
        </p:spPr>
        <p:txBody>
          <a:bodyPr/>
          <a:lstStyle/>
          <a:p>
            <a:pPr marL="457200" indent="-45720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TEMP\Desktop\PC140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33081">
            <a:off x="6559803" y="1263694"/>
            <a:ext cx="3505708" cy="2629514"/>
          </a:xfrm>
          <a:prstGeom prst="rect">
            <a:avLst/>
          </a:prstGeom>
          <a:noFill/>
        </p:spPr>
      </p:pic>
      <p:pic>
        <p:nvPicPr>
          <p:cNvPr id="1029" name="Picture 5" descr="C:\Users\TEMP\Desktop\PA1902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35367">
            <a:off x="3711741" y="2831343"/>
            <a:ext cx="3769448" cy="2827338"/>
          </a:xfrm>
          <a:prstGeom prst="rect">
            <a:avLst/>
          </a:prstGeom>
          <a:noFill/>
        </p:spPr>
      </p:pic>
      <p:pic>
        <p:nvPicPr>
          <p:cNvPr id="1027" name="Picture 3" descr="C:\Users\TEMP\Desktop\P12604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60708">
            <a:off x="6609078" y="3425404"/>
            <a:ext cx="3593781" cy="2695575"/>
          </a:xfrm>
          <a:prstGeom prst="rect">
            <a:avLst/>
          </a:prstGeom>
          <a:noFill/>
        </p:spPr>
      </p:pic>
      <p:pic>
        <p:nvPicPr>
          <p:cNvPr id="1032" name="Picture 8" descr="C:\Users\TEMP\Desktop\Bez názv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24266">
            <a:off x="377625" y="-177693"/>
            <a:ext cx="2649296" cy="4710366"/>
          </a:xfrm>
          <a:prstGeom prst="rect">
            <a:avLst/>
          </a:prstGeom>
          <a:noFill/>
        </p:spPr>
      </p:pic>
      <p:pic>
        <p:nvPicPr>
          <p:cNvPr id="1028" name="Picture 4" descr="C:\Users\TEMP\Desktop\IMAG216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566190">
            <a:off x="660700" y="2794454"/>
            <a:ext cx="3913349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40" y="685800"/>
            <a:ext cx="11507789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tx1"/>
                </a:solidFill>
              </a:rPr>
              <a:t>Měření pH kapaliny určuje, zda je kapalina kyselá nebo zásaditá.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9055" y="4747492"/>
            <a:ext cx="2900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pH</a:t>
            </a:r>
          </a:p>
        </p:txBody>
      </p:sp>
      <p:pic>
        <p:nvPicPr>
          <p:cNvPr id="6146" name="Picture 2" descr="Výsledek obrázku pro měřič 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5752" y="3105944"/>
            <a:ext cx="2770505" cy="3752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5563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cs typeface="Aharoni" pitchFamily="2" charset="-79"/>
              </a:rPr>
              <a:t>Měření PH</a:t>
            </a:r>
            <a:endParaRPr lang="cs-CZ" dirty="0">
              <a:cs typeface="Aharoni" pitchFamily="2" charset="-79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Fotka měření pH</a:t>
            </a:r>
          </a:p>
        </p:txBody>
      </p:sp>
      <p:pic>
        <p:nvPicPr>
          <p:cNvPr id="2051" name="Picture 3" descr="C:\Users\TEMP\Desktop\PA1902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4293" y="865805"/>
            <a:ext cx="3259995" cy="434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TEMP\Desktop\IMAG21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664" y="253492"/>
            <a:ext cx="5501488" cy="3109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konduktivita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868" y="685800"/>
            <a:ext cx="11618623" cy="3615267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chemeClr val="tx1"/>
                </a:solidFill>
              </a:rPr>
              <a:t>Nebo-li elektrická vodivost.</a:t>
            </a:r>
          </a:p>
          <a:p>
            <a:r>
              <a:rPr lang="cs-CZ" sz="2800" b="1" dirty="0">
                <a:solidFill>
                  <a:schemeClr val="tx1"/>
                </a:solidFill>
              </a:rPr>
              <a:t>Je veličina, která zkoumá schopnost látky vést elektrický proud.</a:t>
            </a:r>
          </a:p>
          <a:p>
            <a:r>
              <a:rPr lang="cs-CZ" sz="2800" b="1" dirty="0">
                <a:solidFill>
                  <a:schemeClr val="tx1"/>
                </a:solidFill>
              </a:rPr>
              <a:t>Čím je konduktivita vyšší tím látka lépe vede proud.</a:t>
            </a:r>
          </a:p>
        </p:txBody>
      </p:sp>
      <p:pic>
        <p:nvPicPr>
          <p:cNvPr id="5122" name="Picture 2" descr="Výsledek obrázku pro měřič konduktiv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9396" y="3636085"/>
            <a:ext cx="3221914" cy="3221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6640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1264</TotalTime>
  <Words>289</Words>
  <Application>Microsoft Office PowerPoint</Application>
  <PresentationFormat>Širokoúhlá obrazovka</PresentationFormat>
  <Paragraphs>66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Aharoni</vt:lpstr>
      <vt:lpstr>Arial</vt:lpstr>
      <vt:lpstr>Century Gothic</vt:lpstr>
      <vt:lpstr>Wingdings</vt:lpstr>
      <vt:lpstr>Wingdings 3</vt:lpstr>
      <vt:lpstr>Slice</vt:lpstr>
      <vt:lpstr>Ovlivňuje počasí jakost vody?</vt:lpstr>
      <vt:lpstr>Prezentace aplikace PowerPoint</vt:lpstr>
      <vt:lpstr>Jak nás to napadlo?</vt:lpstr>
      <vt:lpstr>Prezentace aplikace PowerPoint</vt:lpstr>
      <vt:lpstr>Prezentace aplikace PowerPoint</vt:lpstr>
      <vt:lpstr>Prezentace aplikace PowerPoint</vt:lpstr>
      <vt:lpstr>Prezentace aplikace PowerPoint</vt:lpstr>
      <vt:lpstr>Měření PH</vt:lpstr>
      <vt:lpstr>konduktivita</vt:lpstr>
      <vt:lpstr>Měření Konduktivity</vt:lpstr>
      <vt:lpstr>průhlednost</vt:lpstr>
      <vt:lpstr>Měření průhlednosti</vt:lpstr>
      <vt:lpstr>TEPLOTA</vt:lpstr>
      <vt:lpstr>Měření teploty</vt:lpstr>
      <vt:lpstr>Hypotézy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Hypotézy</vt:lpstr>
      <vt:lpstr>Daniel SZCZUR</vt:lpstr>
      <vt:lpstr>Děkujeme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Konference EVVO</dc:title>
  <dc:creator>Vojta Tomala</dc:creator>
  <cp:lastModifiedBy>Martin Brzóska</cp:lastModifiedBy>
  <cp:revision>80</cp:revision>
  <dcterms:created xsi:type="dcterms:W3CDTF">2017-03-24T13:59:49Z</dcterms:created>
  <dcterms:modified xsi:type="dcterms:W3CDTF">2017-05-16T07:35:24Z</dcterms:modified>
</cp:coreProperties>
</file>