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</p:sldMasterIdLst>
  <p:notesMasterIdLst>
    <p:notesMasterId r:id="rId2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C4CCA-DF86-4C06-A0A6-A5015F041880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BB14A-2F03-4EE2-B5F4-0106D5E2468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26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4A2701-FF8D-4FBA-93C1-6A8CB5926DD6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19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765A31-3DE9-47C4-896B-E1B219ACB2E2}" type="slidenum">
              <a:rPr lang="cs-CZ">
                <a:solidFill>
                  <a:prstClr val="black"/>
                </a:solidFill>
              </a:rPr>
              <a:pPr/>
              <a:t>11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29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DC162E-AD4F-40AF-99A2-202B3D187778}" type="slidenum">
              <a:rPr lang="cs-CZ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39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E9D4F3-4AA1-4F2D-B403-CEF2C307C89D}" type="slidenum">
              <a:rPr lang="cs-CZ">
                <a:solidFill>
                  <a:prstClr val="black"/>
                </a:solidFill>
              </a:rPr>
              <a:pPr/>
              <a:t>13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49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49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865571-E564-47FD-AE2C-7FA233DF2361}" type="slidenum">
              <a:rPr lang="cs-CZ">
                <a:solidFill>
                  <a:prstClr val="black"/>
                </a:solidFill>
              </a:rPr>
              <a:pPr/>
              <a:t>14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60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3FCB5B-A550-45AC-BB12-9B899A49746B}" type="slidenum">
              <a:rPr lang="cs-CZ">
                <a:solidFill>
                  <a:prstClr val="black"/>
                </a:solidFill>
              </a:rPr>
              <a:pPr/>
              <a:t>15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70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5BAC8E-ACD1-418E-8EE3-49353B001939}" type="slidenum">
              <a:rPr lang="cs-CZ">
                <a:solidFill>
                  <a:prstClr val="black"/>
                </a:solidFill>
              </a:rPr>
              <a:pPr/>
              <a:t>16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37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9B7F77-0EF0-465F-8316-725D932A1E96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47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B18C7D-E9F9-4161-BA9D-1D69DFCB7894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57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CE9F76-DC96-4737-901E-CB18550E64AC}" type="slidenum">
              <a:rPr lang="cs-CZ">
                <a:solidFill>
                  <a:prstClr val="black"/>
                </a:solidFill>
              </a:rPr>
              <a:pPr/>
              <a:t>5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67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D55786-DB2B-4420-8041-A7C6505ECF7B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78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78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4C7DB7-E989-48C8-A139-8EC0E31411F1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88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88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744B3A-CEDA-4322-959D-18131A7491A0}" type="slidenum">
              <a:rPr lang="cs-CZ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498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E2CBFA-38DE-4620-AA6F-4767B247C37B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08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08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841939-326B-4EC0-9422-1989F025C6E8}" type="slidenum">
              <a:rPr lang="cs-CZ">
                <a:solidFill>
                  <a:prstClr val="black"/>
                </a:solidFill>
              </a:rPr>
              <a:pPr/>
              <a:t>10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evue.idnes.cz/vedci-zmapovali-geneticky-kod-cloveka-dx1-/lidicky.aspx?c=A000626171349senzace_ju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6/67/Zeedonk_800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d/d3/Gregor_Mendel.p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a/ae/Mendel_seven_characters_cs.sv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8/8f/Thomas_Hunt_Morgan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d/db/DNA_orbit_animated_static_thumb.p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>
                <a:gamma/>
                <a:shade val="46275"/>
                <a:invGamma/>
              </a:srgbClr>
            </a:gs>
            <a:gs pos="50000">
              <a:srgbClr val="FFFF00"/>
            </a:gs>
            <a:gs pos="100000">
              <a:srgbClr val="FFFF00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/>
              <a:t>Genetika obecně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Dědičnost, proměnlivost, vědci, výzkum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eaLnBrk="1" hangingPunct="1"/>
            <a:r>
              <a:rPr lang="cs-CZ" sz="3600" b="1" smtClean="0"/>
              <a:t>F.Jacob, A.Lwoff, J.L.Monod</a:t>
            </a:r>
          </a:p>
          <a:p>
            <a:pPr eaLnBrk="1" hangingPunct="1">
              <a:buFontTx/>
              <a:buNone/>
            </a:pPr>
            <a:r>
              <a:rPr lang="cs-CZ" sz="3600" b="1" smtClean="0"/>
              <a:t>    </a:t>
            </a:r>
            <a:r>
              <a:rPr lang="cs-CZ" sz="2800" smtClean="0"/>
              <a:t>1961 objevili princip a regulaci proteosyntézy u bakterie Escherichia coli –   operonový model</a:t>
            </a:r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/>
            <a:r>
              <a:rPr lang="cs-CZ" sz="3600" b="1" smtClean="0"/>
              <a:t>H.Matthaei, M.Nirenberg, S.Ochoa</a:t>
            </a:r>
          </a:p>
          <a:p>
            <a:pPr eaLnBrk="1" hangingPunct="1">
              <a:buFontTx/>
              <a:buNone/>
            </a:pPr>
            <a:r>
              <a:rPr lang="cs-CZ" sz="3600" smtClean="0"/>
              <a:t>    </a:t>
            </a:r>
            <a:r>
              <a:rPr lang="cs-CZ" sz="2800" smtClean="0"/>
              <a:t>1962 vyřešili genetický kód – platnost v celé organické říši univerzální</a:t>
            </a:r>
            <a:endParaRPr lang="cs-CZ" sz="3600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1795463"/>
            <a:ext cx="8382000" cy="438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>
                <a:solidFill>
                  <a:srgbClr val="000000"/>
                </a:solidFill>
              </a:rPr>
              <a:t>1865 - </a:t>
            </a:r>
            <a:r>
              <a:rPr lang="cs-CZ" sz="2400">
                <a:solidFill>
                  <a:srgbClr val="000000"/>
                </a:solidFill>
              </a:rPr>
              <a:t>Opat augustiniánského kláštera v Brně Johann Gregor Mendel založil nauku o dědičnosti (genech). Později pokusů zanechal, poznatky upadly v zapomnění.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1871 - </a:t>
            </a:r>
            <a:r>
              <a:rPr lang="cs-CZ" sz="2400">
                <a:solidFill>
                  <a:srgbClr val="000000"/>
                </a:solidFill>
              </a:rPr>
              <a:t>Objev NK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1900 - </a:t>
            </a:r>
            <a:r>
              <a:rPr lang="cs-CZ" sz="2400">
                <a:solidFill>
                  <a:srgbClr val="000000"/>
                </a:solidFill>
              </a:rPr>
              <a:t>Vries, Correns a Tschermak potvrdili Mendelovy zákony o dědičnosti a vytvořili klasickou genetiku.</a:t>
            </a:r>
            <a:r>
              <a:rPr lang="cs-CZ" sz="2400" b="1">
                <a:solidFill>
                  <a:srgbClr val="000000"/>
                </a:solidFill>
              </a:rPr>
              <a:t/>
            </a:r>
            <a:br>
              <a:rPr lang="cs-CZ" sz="2400" b="1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1944 - </a:t>
            </a:r>
            <a:r>
              <a:rPr lang="cs-CZ" sz="2400">
                <a:solidFill>
                  <a:srgbClr val="000000"/>
                </a:solidFill>
              </a:rPr>
              <a:t>Američan Avery s kolegy objevil, že DNA je nositelkou dědičné informace.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1951 - </a:t>
            </a:r>
            <a:r>
              <a:rPr lang="cs-CZ" sz="2400">
                <a:solidFill>
                  <a:srgbClr val="000000"/>
                </a:solidFill>
              </a:rPr>
              <a:t>První metody pro čtení genetické informace.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1953 – </a:t>
            </a:r>
            <a:r>
              <a:rPr lang="cs-CZ" sz="2400">
                <a:solidFill>
                  <a:srgbClr val="000000"/>
                </a:solidFill>
              </a:rPr>
              <a:t>Crick, Wilkins a Watson objevili strukturu DNA.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60. léta – </a:t>
            </a:r>
            <a:r>
              <a:rPr lang="cs-CZ" sz="2400">
                <a:solidFill>
                  <a:srgbClr val="000000"/>
                </a:solidFill>
              </a:rPr>
              <a:t>Rozluštění genetického kódu.</a:t>
            </a:r>
            <a:br>
              <a:rPr lang="cs-CZ" sz="2400">
                <a:solidFill>
                  <a:srgbClr val="000000"/>
                </a:solidFill>
              </a:rPr>
            </a:br>
            <a:endParaRPr lang="cs-CZ" b="1">
              <a:solidFill>
                <a:srgbClr val="000000"/>
              </a:solidFill>
            </a:endParaRPr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Přehled hlavních objevů v genetice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52400" y="304800"/>
            <a:ext cx="8991600" cy="599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b="1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>
                <a:solidFill>
                  <a:srgbClr val="000000"/>
                </a:solidFill>
              </a:rPr>
              <a:t>1977 - </a:t>
            </a:r>
            <a:r>
              <a:rPr lang="cs-CZ" sz="2400">
                <a:solidFill>
                  <a:srgbClr val="000000"/>
                </a:solidFill>
              </a:rPr>
              <a:t>Vědci se začali zabývat mapováním DNA.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1975-1979 - </a:t>
            </a:r>
            <a:r>
              <a:rPr lang="cs-CZ" sz="2400">
                <a:solidFill>
                  <a:srgbClr val="000000"/>
                </a:solidFill>
              </a:rPr>
              <a:t>Poprvé izolovány lidské geny.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1991 - </a:t>
            </a:r>
            <a:r>
              <a:rPr lang="cs-CZ" sz="2400">
                <a:solidFill>
                  <a:srgbClr val="000000"/>
                </a:solidFill>
              </a:rPr>
              <a:t>Začátek projektu zkoumání lidského genomu</a:t>
            </a:r>
            <a:r>
              <a:rPr lang="cs-CZ" sz="2400" b="1">
                <a:solidFill>
                  <a:srgbClr val="00000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2400" b="1">
                <a:solidFill>
                  <a:srgbClr val="000000"/>
                </a:solidFill>
              </a:rPr>
              <a:t>1995 - </a:t>
            </a:r>
            <a:r>
              <a:rPr lang="cs-CZ" sz="2400">
                <a:solidFill>
                  <a:srgbClr val="000000"/>
                </a:solidFill>
              </a:rPr>
              <a:t>Rozluštění prvního genomu (bakterie Haemophilus influenzae).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prosinec 1999 - </a:t>
            </a:r>
            <a:r>
              <a:rPr lang="cs-CZ" sz="2400">
                <a:solidFill>
                  <a:srgbClr val="000000"/>
                </a:solidFill>
              </a:rPr>
              <a:t>Mezinárodní tým genetiků poprvé v historii lidstva popsal genetický kód jednoho lidského chromozómu. Chromozom 22 ovlivňuje závažné nemoci, například leukémii nebo schizofrenii.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březen 2000 - </a:t>
            </a:r>
            <a:r>
              <a:rPr lang="cs-CZ" sz="2400">
                <a:solidFill>
                  <a:srgbClr val="000000"/>
                </a:solidFill>
              </a:rPr>
              <a:t>Vědci z Kalifornské univerzity v Berkeley rozšifrovali genetickou výbavu mušky octomilky. Popsali zhruba 13.600 genů, z nichž údajně tři pětiny jsou velmi podobné těm lidským.</a:t>
            </a:r>
            <a:br>
              <a:rPr lang="cs-CZ" sz="2400">
                <a:solidFill>
                  <a:srgbClr val="000000"/>
                </a:solidFill>
              </a:rPr>
            </a:br>
            <a:r>
              <a:rPr lang="cs-CZ" sz="2400" b="1">
                <a:solidFill>
                  <a:srgbClr val="000000"/>
                </a:solidFill>
              </a:rPr>
              <a:t>duben 2000 - </a:t>
            </a:r>
            <a:r>
              <a:rPr lang="cs-CZ" sz="2400">
                <a:solidFill>
                  <a:srgbClr val="000000"/>
                </a:solidFill>
              </a:rPr>
              <a:t>Soukromá americká společnost Celera Genomics oznámila, že do konce roku zveřejní pořadí všech lidských genů.</a:t>
            </a:r>
            <a:r>
              <a:rPr lang="cs-CZ" sz="2400" b="1">
                <a:solidFill>
                  <a:srgbClr val="00000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000" b="1">
                <a:solidFill>
                  <a:srgbClr val="808080"/>
                </a:solidFill>
              </a:rPr>
              <a:t>Zdroj: </a:t>
            </a:r>
            <a:r>
              <a:rPr lang="cs-CZ" sz="1000" b="1">
                <a:solidFill>
                  <a:srgbClr val="808080"/>
                </a:solidFill>
                <a:hlinkClick r:id="rId3"/>
              </a:rPr>
              <a:t>http://revue.idnes.cz/vedci-zmapovali-geneticky-kod-cloveka-dx1-/lidicky.aspx?c=A000626171349senzace_jup</a:t>
            </a:r>
            <a:endParaRPr lang="cs-CZ" sz="1000" b="1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Mapování lidského genomu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26.6.2000 zmapován lidský genom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Výzkum trval 17 let, bylo popsáno na 80 000 lidských genů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Neznáme funkci všech genů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mohli bychom zabránit dědičným onemocněním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léčit choroby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Přesněji nalézt orgány dárce pro příjemce (zamezit nežádoucím obranným reakcím)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příprava léků pacientovi „na míru“ (bez vedlejších účinků)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zlepšení odhadu zdravotních rizik mutagenních a kancerogenních látek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Lepší identifikace osob (katastrofy, zločiny)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Odolné plodiny a zvířata (proti nemocím)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Produktivnější zvířata, výživnější rostliny…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Hugo </a:t>
            </a:r>
            <a:r>
              <a:rPr lang="cs-CZ" sz="3600" smtClean="0"/>
              <a:t>(HUman Genome Organisation)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Organizace založena 1988</a:t>
            </a:r>
          </a:p>
          <a:p>
            <a:pPr eaLnBrk="1" hangingPunct="1"/>
            <a:r>
              <a:rPr lang="cs-CZ" sz="2800" smtClean="0"/>
              <a:t>Pro mezinárodní koordinaci výzkumů v jednotlivých státech</a:t>
            </a:r>
          </a:p>
          <a:p>
            <a:pPr eaLnBrk="1" hangingPunct="1"/>
            <a:r>
              <a:rPr lang="cs-CZ" sz="2800" smtClean="0"/>
              <a:t>Cíle:</a:t>
            </a:r>
          </a:p>
          <a:p>
            <a:pPr lvl="1" eaLnBrk="1" hangingPunct="1"/>
            <a:r>
              <a:rPr lang="cs-CZ" sz="2400" smtClean="0"/>
              <a:t>Zkoumat geny</a:t>
            </a:r>
          </a:p>
          <a:p>
            <a:pPr lvl="1" eaLnBrk="1" hangingPunct="1"/>
            <a:r>
              <a:rPr lang="cs-CZ" sz="2400" smtClean="0"/>
              <a:t>Vývoj genetické variability</a:t>
            </a:r>
          </a:p>
          <a:p>
            <a:pPr lvl="1" eaLnBrk="1" hangingPunct="1"/>
            <a:r>
              <a:rPr lang="cs-CZ" sz="2400" smtClean="0"/>
              <a:t>Vliv genetické variability a životního prostředí na příčiny, léčbu a prevenci chorob</a:t>
            </a:r>
          </a:p>
          <a:p>
            <a:pPr lvl="1" eaLnBrk="1" hangingPunct="1"/>
            <a:r>
              <a:rPr lang="cs-CZ" sz="2400" smtClean="0"/>
              <a:t>Sponzorovat dialogy o sociálních, právních a etických otázkách spojených s genetickými informacemi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Otázky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Měl by mít lékař přístup k Vaší DNA?Pojišťovny?Instituce FBI a CIA?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Chtěl by jsi znát dispozici ke genetickému onemocnění?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Věřící – zásah do Božího stvoření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Kdo zajistí důvěrnost a ochranu genetické informace?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Napadají Tě nějaké nebezpečné důsledky?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Budou genetické testy omezovat právo geneticky postižených rodičů na vlastní dítě?</a:t>
            </a:r>
          </a:p>
          <a:p>
            <a:pPr eaLnBrk="1" hangingPunct="1">
              <a:lnSpc>
                <a:spcPct val="90000"/>
              </a:lnSpc>
            </a:pPr>
            <a:endParaRPr lang="cs-CZ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Otázky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Bude spolehlivé genetické testování lidského embrya?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Budou bohatí lidé geneticky měnit své potomky tak, aby dosáhli určitých geneticky podmíněných vlastností?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Budou moci rodiče provést genetické testování svých dětí kvůli zjištění možné genetické dispozice k některým onemocněním v dospělosti?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795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6858000" cy="1752600"/>
          </a:xfrm>
        </p:spPr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Mgr. Kateřina Turoňová</a:t>
            </a:r>
            <a:r>
              <a:rPr lang="cs-CZ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Genetika 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Biologická věda, zabývající se </a:t>
            </a:r>
            <a:r>
              <a:rPr lang="cs-CZ" sz="2800" b="1" smtClean="0"/>
              <a:t>dědičností</a:t>
            </a:r>
            <a:r>
              <a:rPr lang="cs-CZ" sz="2800" smtClean="0"/>
              <a:t> a </a:t>
            </a:r>
            <a:r>
              <a:rPr lang="cs-CZ" sz="2800" b="1" smtClean="0"/>
              <a:t>proměnlivostí</a:t>
            </a:r>
            <a:r>
              <a:rPr lang="cs-CZ" sz="2800" smtClean="0"/>
              <a:t> organismů</a:t>
            </a:r>
          </a:p>
          <a:p>
            <a:pPr eaLnBrk="1" hangingPunct="1"/>
            <a:r>
              <a:rPr lang="cs-CZ" sz="2800" u="sng" smtClean="0">
                <a:solidFill>
                  <a:srgbClr val="FF0000"/>
                </a:solidFill>
              </a:rPr>
              <a:t>Dědičnost</a:t>
            </a:r>
            <a:r>
              <a:rPr lang="cs-CZ" sz="2800" smtClean="0"/>
              <a:t> – potomek získává vlastnosti nebo predispozice k vlastnostem rodiče (přenos genetické informace ve formě DNA)</a:t>
            </a:r>
          </a:p>
          <a:p>
            <a:pPr eaLnBrk="1" hangingPunct="1"/>
            <a:r>
              <a:rPr lang="cs-CZ" sz="2800" u="sng" smtClean="0">
                <a:solidFill>
                  <a:srgbClr val="FF0000"/>
                </a:solidFill>
              </a:rPr>
              <a:t>Proměnlivost </a:t>
            </a:r>
            <a:r>
              <a:rPr lang="cs-CZ" sz="2800" smtClean="0"/>
              <a:t>– potomci si nejsou v individuálních vlastnostech podobní s rodiči a liší se i mezi sebou (segregace, crossing-over, mutace…)</a:t>
            </a:r>
          </a:p>
          <a:p>
            <a:pPr eaLnBrk="1" hangingPunct="1"/>
            <a:r>
              <a:rPr lang="cs-CZ" sz="2000" smtClean="0"/>
              <a:t>Tyto dvě věci souvisí se schopností rozmnožování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Rozmnožování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/>
              <a:t>= schopnost vytvářet nové generace s týmiž druhovými vlastnostmi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Nepohlavní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Geneticky identické organismy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Potomci = klony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Výhody : vyšší rychlost a efektivita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Nevýhody : uniformita potomstva</a:t>
            </a:r>
            <a:endParaRPr lang="cs-CZ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Pohlavní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Nový jedinec vzniká spojením pohlavních buněk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Výhody: vyšší plasticita, evoluce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Nevýhody: nižší rychlost a efektivita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/>
          </a:p>
          <a:p>
            <a:pPr lvl="1" eaLnBrk="1" hangingPunct="1">
              <a:lnSpc>
                <a:spcPct val="80000"/>
              </a:lnSpc>
            </a:pPr>
            <a:endParaRPr lang="cs-CZ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Rozmnožování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048000" cy="4525963"/>
          </a:xfrm>
        </p:spPr>
        <p:txBody>
          <a:bodyPr/>
          <a:lstStyle/>
          <a:p>
            <a:pPr eaLnBrk="1" hangingPunct="1"/>
            <a:r>
              <a:rPr lang="cs-CZ" sz="2400" smtClean="0"/>
              <a:t>Pohlavní rozmnožování dvou vybraných jedinců = </a:t>
            </a:r>
            <a:r>
              <a:rPr lang="cs-CZ" sz="2400" smtClean="0">
                <a:solidFill>
                  <a:srgbClr val="FF0000"/>
                </a:solidFill>
              </a:rPr>
              <a:t>křížení (hybridizace)</a:t>
            </a:r>
          </a:p>
          <a:p>
            <a:pPr eaLnBrk="1" hangingPunct="1"/>
            <a:r>
              <a:rPr lang="cs-CZ" sz="2400" smtClean="0"/>
              <a:t>Využívá se ve šlechtitelství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352800" y="6019800"/>
            <a:ext cx="53340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 Neznámý,  Název:Zeedonk 800.jpg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Zdroj:http://cs.wikipedia.org/wiki/Soubor:Zeedonk_800.jpg, Licence:http://creativecommons.org/licenses/by-sa/3.0/deed.cs</a:t>
            </a:r>
          </a:p>
        </p:txBody>
      </p:sp>
      <p:pic>
        <p:nvPicPr>
          <p:cNvPr id="5125" name="Picture 6" descr="Soubor:Zeedonk 80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676400"/>
            <a:ext cx="56388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b="1" smtClean="0"/>
              <a:t>Johann Gregor Mendel</a:t>
            </a:r>
            <a:r>
              <a:rPr lang="cs-CZ" sz="4000" smtClean="0"/>
              <a:t> </a:t>
            </a:r>
            <a:r>
              <a:rPr lang="cs-CZ" sz="2800" smtClean="0"/>
              <a:t>(1822 – 1884)</a:t>
            </a:r>
            <a:r>
              <a:rPr lang="cs-CZ" sz="480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Zakladatel genetiky</a:t>
            </a:r>
          </a:p>
          <a:p>
            <a:pPr eaLnBrk="1" hangingPunct="1"/>
            <a:r>
              <a:rPr lang="cs-CZ" sz="2400" smtClean="0"/>
              <a:t>Objevil základní zákony dědičnosti</a:t>
            </a:r>
          </a:p>
          <a:p>
            <a:pPr eaLnBrk="1" hangingPunct="1"/>
            <a:r>
              <a:rPr lang="cs-CZ" sz="2400" smtClean="0"/>
              <a:t>Pokusy s křížením hrachu setého</a:t>
            </a:r>
          </a:p>
          <a:p>
            <a:pPr eaLnBrk="1" hangingPunct="1"/>
            <a:r>
              <a:rPr lang="cs-CZ" sz="2400" smtClean="0"/>
              <a:t>Mnich, později opat augustiniánského kláštera v Brně</a:t>
            </a:r>
          </a:p>
        </p:txBody>
      </p:sp>
      <p:sp>
        <p:nvSpPr>
          <p:cNvPr id="6148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648200" y="1600200"/>
            <a:ext cx="4038600" cy="4038600"/>
          </a:xfrm>
        </p:spPr>
        <p:txBody>
          <a:bodyPr/>
          <a:lstStyle/>
          <a:p>
            <a:pPr eaLnBrk="1" hangingPunct="1"/>
            <a:endParaRPr lang="cs-CZ" sz="2400" smtClean="0"/>
          </a:p>
        </p:txBody>
      </p:sp>
      <p:sp>
        <p:nvSpPr>
          <p:cNvPr id="6149" name="Rectangle 6"/>
          <p:cNvSpPr>
            <a:spLocks noGrp="1" noChangeArrowheads="1"/>
          </p:cNvSpPr>
          <p:nvPr>
            <p:ph sz="quarter" idx="3"/>
          </p:nvPr>
        </p:nvSpPr>
        <p:spPr>
          <a:xfrm>
            <a:off x="4038600" y="5791200"/>
            <a:ext cx="51054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 Neznámý, Název: Gregor Mendel.png</a:t>
            </a:r>
            <a:r>
              <a:rPr lang="cs-CZ" sz="2400" smtClean="0">
                <a:solidFill>
                  <a:schemeClr val="bg2"/>
                </a:solidFill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Zdroj:http://cs.wikipedia.org/wiki/Soubor:Gregor_Mendel.png</a:t>
            </a:r>
          </a:p>
        </p:txBody>
      </p:sp>
      <p:pic>
        <p:nvPicPr>
          <p:cNvPr id="6150" name="Picture 8" descr="Soubor:Gregor Mendel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7388" y="1371600"/>
            <a:ext cx="4211637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867400"/>
            <a:ext cx="8229600" cy="685800"/>
          </a:xfrm>
        </p:spPr>
        <p:txBody>
          <a:bodyPr/>
          <a:lstStyle/>
          <a:p>
            <a:pPr eaLnBrk="1" hangingPunct="1"/>
            <a:r>
              <a:rPr lang="cs-CZ" sz="1200" smtClean="0">
                <a:solidFill>
                  <a:schemeClr val="bg2"/>
                </a:solidFill>
              </a:rPr>
              <a:t>Autor:translated by Michal Maňas, based on image by Mariana Ruiz , Název: Mendel seven characters cs.svg Zdroj:http://cs.wikipedia.org/wiki/Soubor:Mendel_seven_characters_cs.svg</a:t>
            </a:r>
            <a:br>
              <a:rPr lang="cs-CZ" sz="1200" smtClean="0">
                <a:solidFill>
                  <a:schemeClr val="bg2"/>
                </a:solidFill>
              </a:rPr>
            </a:b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7171" name="Picture 6" descr="Soubor:Mendel seven characters cs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936625"/>
            <a:ext cx="86106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b="1" smtClean="0"/>
              <a:t>Thomas Hunt Morgan </a:t>
            </a:r>
            <a:r>
              <a:rPr lang="cs-CZ" sz="3200" smtClean="0"/>
              <a:t>(1866 – 1945)</a:t>
            </a:r>
            <a:r>
              <a:rPr lang="cs-CZ" sz="4800" smtClean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Prokázal, že geny jsou umístěny na chromozomech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Zabýval se vazbou genů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Objev celého karyotypu octomilky obecné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1933 Nobelova cena za fyziologii a medicínu (objev role chromozomů v dědičnosti</a:t>
            </a:r>
            <a:r>
              <a:rPr lang="cs-CZ" sz="200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b="1" smtClean="0"/>
              <a:t>     </a:t>
            </a:r>
            <a:r>
              <a:rPr lang="cs-CZ" sz="2800" smtClean="0"/>
              <a:t>                                                            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/>
              <a:t>    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sp>
        <p:nvSpPr>
          <p:cNvPr id="8196" name="Rectangle 6"/>
          <p:cNvSpPr>
            <a:spLocks noGrp="1" noChangeArrowheads="1"/>
          </p:cNvSpPr>
          <p:nvPr>
            <p:ph sz="quarter" idx="3"/>
          </p:nvPr>
        </p:nvSpPr>
        <p:spPr>
          <a:xfrm>
            <a:off x="4648200" y="5715000"/>
            <a:ext cx="4038600" cy="4111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cs-CZ" sz="1200" smtClean="0">
              <a:solidFill>
                <a:schemeClr val="bg2"/>
              </a:solidFill>
            </a:endParaRP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 Neznámý, Název: Thomas Hunt Morgan.jpg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Zdroj:http://cs.wikipedia.org/wiki/Soubor:Thomas_Hunt_Morgan.jpg</a:t>
            </a:r>
          </a:p>
        </p:txBody>
      </p:sp>
      <p:pic>
        <p:nvPicPr>
          <p:cNvPr id="8197" name="Picture 8" descr="Soubor:Thomas Hunt Morgan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1371600"/>
            <a:ext cx="3251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b="1" smtClean="0"/>
              <a:t>James Watson a Francis Crick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1953 objasnili strukturu DNA a sestrojili 3D model dvoušroubovice</a:t>
            </a:r>
          </a:p>
          <a:p>
            <a:pPr eaLnBrk="1" hangingPunct="1"/>
            <a:r>
              <a:rPr lang="cs-CZ" sz="2400" smtClean="0"/>
              <a:t>1962 Nobelova cena (objev molekulové struktury NK a jejich významu pro přenos dědičné informace)</a:t>
            </a:r>
          </a:p>
          <a:p>
            <a:pPr eaLnBrk="1" hangingPunct="1"/>
            <a:endParaRPr lang="cs-CZ" sz="240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/>
          <a:p>
            <a:pPr eaLnBrk="1" hangingPunct="1"/>
            <a:endParaRPr lang="cs-CZ" sz="2400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2895600" y="5943600"/>
            <a:ext cx="60198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Autor:Cold Spring Harbor Laboratory, Název: James D Watson Genome Image.jpg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Zdroj:http://commons.wikimedia.org/wiki/File:James_D_Watson_Genome_Image.jpg</a:t>
            </a:r>
          </a:p>
          <a:p>
            <a:pPr eaLnBrk="1" hangingPunct="1"/>
            <a:endParaRPr lang="cs-CZ" sz="2400" smtClean="0"/>
          </a:p>
        </p:txBody>
      </p:sp>
      <p:pic>
        <p:nvPicPr>
          <p:cNvPr id="9222" name="Picture 9" descr="453px-James_D_Watson_Genome_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219200"/>
            <a:ext cx="43148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0"/>
            <a:ext cx="4495800" cy="655638"/>
          </a:xfrm>
        </p:spPr>
        <p:txBody>
          <a:bodyPr/>
          <a:lstStyle/>
          <a:p>
            <a:r>
              <a:rPr lang="cs-CZ" sz="4000" smtClean="0"/>
              <a:t>Francis Crick</a:t>
            </a:r>
          </a:p>
        </p:txBody>
      </p:sp>
      <p:sp>
        <p:nvSpPr>
          <p:cNvPr id="10242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0" y="5715000"/>
            <a:ext cx="4267200" cy="4111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Autor:Marc Lieberman, Název:Francis Crick.png </a:t>
            </a:r>
          </a:p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Zdroj:http://cs.wikipedia.org/wiki/Soubor:Francis_Crick.png</a:t>
            </a:r>
          </a:p>
        </p:txBody>
      </p:sp>
      <p:sp>
        <p:nvSpPr>
          <p:cNvPr id="10243" name="Rectangle 8"/>
          <p:cNvSpPr>
            <a:spLocks noGrp="1" noChangeArrowheads="1"/>
          </p:cNvSpPr>
          <p:nvPr>
            <p:ph sz="quarter" idx="4"/>
          </p:nvPr>
        </p:nvSpPr>
        <p:spPr>
          <a:xfrm>
            <a:off x="4572000" y="5715000"/>
            <a:ext cx="45720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Autor:Richard Wheeler, Název:DNA orbit animated static     thumb.png,Zdroj:http://cs.wikipedia.org/wiki/Soubor:DNA_orbit_animated_static_thumb.png,Licence:http://creativecommons.org/licenses/by-sa/3.0/deed.cs</a:t>
            </a:r>
          </a:p>
          <a:p>
            <a:pPr algn="ctr" eaLnBrk="1" hangingPunct="1"/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10244" name="Picture 10" descr="Soubor:DNA orbit animated static thumb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304800"/>
            <a:ext cx="3048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6" descr="320px-Francis_Cric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905000"/>
            <a:ext cx="5029200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653</Words>
  <Application>Microsoft Office PowerPoint</Application>
  <PresentationFormat>Předvádění na obrazovce (4:3)</PresentationFormat>
  <Paragraphs>111</Paragraphs>
  <Slides>17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Výchozí návrh</vt:lpstr>
      <vt:lpstr>1_Výchozí návrh</vt:lpstr>
      <vt:lpstr>Genetika obecně</vt:lpstr>
      <vt:lpstr>Genetika </vt:lpstr>
      <vt:lpstr>Rozmnožování </vt:lpstr>
      <vt:lpstr>Rozmnožování </vt:lpstr>
      <vt:lpstr>Johann Gregor Mendel (1822 – 1884) </vt:lpstr>
      <vt:lpstr>Autor:translated by Michal Maňas, based on image by Mariana Ruiz , Název: Mendel seven characters cs.svg Zdroj:http://cs.wikipedia.org/wiki/Soubor:Mendel_seven_characters_cs.svg </vt:lpstr>
      <vt:lpstr>Thomas Hunt Morgan (1866 – 1945) </vt:lpstr>
      <vt:lpstr>James Watson a Francis Crick</vt:lpstr>
      <vt:lpstr>Francis Crick</vt:lpstr>
      <vt:lpstr>Snímek 10</vt:lpstr>
      <vt:lpstr>Přehled hlavních objevů v genetice</vt:lpstr>
      <vt:lpstr>Snímek 12</vt:lpstr>
      <vt:lpstr>Mapování lidského genomu</vt:lpstr>
      <vt:lpstr>Hugo (HUman Genome Organisation)</vt:lpstr>
      <vt:lpstr>Otázky 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Genetika obecně</dc:title>
  <dc:creator>Lukas</dc:creator>
  <cp:lastModifiedBy>Lukas</cp:lastModifiedBy>
  <cp:revision>1</cp:revision>
  <dcterms:created xsi:type="dcterms:W3CDTF">2013-05-19T16:48:58Z</dcterms:created>
  <dcterms:modified xsi:type="dcterms:W3CDTF">2013-05-19T16:51:42Z</dcterms:modified>
</cp:coreProperties>
</file>