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9DE06-D6EF-43BF-B26F-7257E38D90AC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21ACF-8A1F-4C7D-9CFA-405C8D35275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90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9BBD0D-A248-4D18-8942-8180C1F2CBDF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60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4875FC-8660-4AF8-A9BB-7AB221D2A9C2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11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611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85590C-7D39-44A1-A160-14446457F6AE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9/91/AT_DNA_base_pair.sv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d/d7/GC_DNA_base_pair.sv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1/18/Dna_strand3_cs.pn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5" Type="http://schemas.openxmlformats.org/officeDocument/2006/relationships/hyperlink" Target="//upload.wikimedia.org/wikipedia/commons/d/de/RNA-Nucleobases.svg" TargetMode="Externa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9/96/Transkription_Translation_01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a/ae/The_tRNA_cloverleaf_general.sv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png"/><Relationship Id="rId4" Type="http://schemas.openxmlformats.org/officeDocument/2006/relationships/hyperlink" Target="//upload.wikimedia.org/wikipedia/commons/d/db/Adenine.sv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4/43/Deoxyribose.p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hyperlink" Target="//upload.wikimedia.org/wikipedia/commons/1/1e/Ribose_structure_2.png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c/c4/Phosphate_Group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d/de/RNA-Nucleobases.sv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e/e4/DNA_chemical_structure.sv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chemeClr val="tx1"/>
                </a:solidFill>
              </a:rPr>
              <a:t>Molekulární základy dědičnosti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dirty="0" smtClean="0">
                <a:solidFill>
                  <a:srgbClr val="7F7F7F"/>
                </a:solidFill>
              </a:rPr>
              <a:t>Nukleotid, DNA, RNA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Komplementarita bází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adenin(A) + thymin(T) = 2 vodíkové vazby</a:t>
            </a:r>
          </a:p>
          <a:p>
            <a:pPr eaLnBrk="1" hangingPunct="1"/>
            <a:r>
              <a:rPr lang="cs-CZ" smtClean="0"/>
              <a:t>guanin(G) + cytosin(C) = 3 vodíkové vazby</a:t>
            </a:r>
          </a:p>
          <a:p>
            <a:pPr eaLnBrk="1" hangingPunct="1"/>
            <a:r>
              <a:rPr lang="cs-CZ" smtClean="0"/>
              <a:t>Podstata genetického kódu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Komlementarita bází (A,T)</a:t>
            </a:r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562600"/>
            <a:ext cx="8229600" cy="5635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Autor:Isilanes, Název:AT DNA base pair.svg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Zdroj:http://cs.wikipedia.org/wiki/Soubor:AT_DNA_base_pair.svg</a:t>
            </a: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1200" smtClean="0"/>
          </a:p>
        </p:txBody>
      </p:sp>
      <p:pic>
        <p:nvPicPr>
          <p:cNvPr id="28676" name="Picture 6" descr="Soubor:AT DNA base pair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6363" y="1714500"/>
            <a:ext cx="63912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Komplementarita bází (G,C)</a:t>
            </a:r>
          </a:p>
        </p:txBody>
      </p:sp>
      <p:sp>
        <p:nvSpPr>
          <p:cNvPr id="29699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Autor:Isilanes, Název:GC DNA base pair.svg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Zdroj:http://cs.wikipedia.org/wiki/Soubor:GC_DNA_base_pair.svg</a:t>
            </a: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29700" name="Picture 6" descr="Soubor:GC DNA base pair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33525" y="1519238"/>
            <a:ext cx="607695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DNA x RNA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3200" smtClean="0"/>
              <a:t>Deoxyribonukleová kyselina</a:t>
            </a:r>
          </a:p>
          <a:p>
            <a:pPr eaLnBrk="1" hangingPunct="1"/>
            <a:r>
              <a:rPr lang="cs-CZ" sz="3200" smtClean="0"/>
              <a:t>dva polynukleotidové řetězce</a:t>
            </a:r>
          </a:p>
          <a:p>
            <a:pPr eaLnBrk="1" hangingPunct="1"/>
            <a:r>
              <a:rPr lang="cs-CZ" sz="3200" smtClean="0"/>
              <a:t>deoxyribóza</a:t>
            </a:r>
          </a:p>
          <a:p>
            <a:pPr eaLnBrk="1" hangingPunct="1"/>
            <a:r>
              <a:rPr lang="cs-CZ" sz="3200" smtClean="0"/>
              <a:t>A, T, G, C</a:t>
            </a:r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cs-CZ" sz="3200" smtClean="0"/>
              <a:t>Ribonukleová kyselina</a:t>
            </a:r>
          </a:p>
          <a:p>
            <a:pPr eaLnBrk="1" hangingPunct="1"/>
            <a:r>
              <a:rPr lang="cs-CZ" sz="3200" smtClean="0"/>
              <a:t>jeden polynukleotidový řetězec</a:t>
            </a:r>
          </a:p>
          <a:p>
            <a:pPr eaLnBrk="1" hangingPunct="1"/>
            <a:r>
              <a:rPr lang="cs-CZ" sz="3200" smtClean="0"/>
              <a:t>ribóza</a:t>
            </a:r>
          </a:p>
          <a:p>
            <a:pPr eaLnBrk="1" hangingPunct="1"/>
            <a:r>
              <a:rPr lang="cs-CZ" sz="3200" smtClean="0"/>
              <a:t>A, U, G, C</a:t>
            </a:r>
          </a:p>
          <a:p>
            <a:pPr eaLnBrk="1" hangingPunct="1"/>
            <a:endParaRPr lang="cs-CZ" sz="32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DNA x RNA</a:t>
            </a:r>
          </a:p>
        </p:txBody>
      </p:sp>
      <p:sp>
        <p:nvSpPr>
          <p:cNvPr id="31747" name="Rectangle 9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cs-CZ" sz="2400" smtClean="0"/>
          </a:p>
        </p:txBody>
      </p:sp>
      <p:sp>
        <p:nvSpPr>
          <p:cNvPr id="31748" name="Rectangle 11"/>
          <p:cNvSpPr>
            <a:spLocks noGrp="1" noChangeArrowheads="1"/>
          </p:cNvSpPr>
          <p:nvPr>
            <p:ph sz="quarter" idx="3"/>
          </p:nvPr>
        </p:nvSpPr>
        <p:spPr>
          <a:xfrm>
            <a:off x="457200" y="6172200"/>
            <a:ext cx="4038600" cy="30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Autor:Boumphreyfr, Název:Dna strand3.png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Zdroj:http://commons.wikimedia.org/wiki/File:Dna_strand3.png</a:t>
            </a:r>
          </a:p>
        </p:txBody>
      </p:sp>
      <p:sp>
        <p:nvSpPr>
          <p:cNvPr id="31749" name="Rectangle 12"/>
          <p:cNvSpPr>
            <a:spLocks noGrp="1" noChangeArrowheads="1"/>
          </p:cNvSpPr>
          <p:nvPr>
            <p:ph sz="quarter" idx="4"/>
          </p:nvPr>
        </p:nvSpPr>
        <p:spPr>
          <a:xfrm>
            <a:off x="4648200" y="6172200"/>
            <a:ext cx="4038600" cy="381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Autor:Sponk, Název: RNA-Nucleobases.svg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Zdroj:http://commons.wikimedia.org/wiki/File:RNA-Nucleobases.svg</a:t>
            </a:r>
          </a:p>
        </p:txBody>
      </p:sp>
      <p:pic>
        <p:nvPicPr>
          <p:cNvPr id="31750" name="Picture 8" descr="Soubor:Dna strand3 c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1430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14" descr="File:RNA-Nucleobases.sv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143000"/>
            <a:ext cx="4252913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Typy RNA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mRNA</a:t>
            </a:r>
            <a:r>
              <a:rPr lang="cs-CZ" smtClean="0"/>
              <a:t> = mediátorová (přepis informace z DNA)</a:t>
            </a:r>
          </a:p>
          <a:p>
            <a:pPr eaLnBrk="1" hangingPunct="1"/>
            <a:r>
              <a:rPr lang="cs-CZ" b="1" smtClean="0"/>
              <a:t>rRNA</a:t>
            </a:r>
            <a:r>
              <a:rPr lang="cs-CZ" smtClean="0"/>
              <a:t> = ribosomální (součást ribosomů)</a:t>
            </a:r>
          </a:p>
          <a:p>
            <a:pPr eaLnBrk="1" hangingPunct="1"/>
            <a:r>
              <a:rPr lang="cs-CZ" b="1" smtClean="0"/>
              <a:t>tRNA</a:t>
            </a:r>
            <a:r>
              <a:rPr lang="cs-CZ" smtClean="0"/>
              <a:t> = transferová (přenos AMK na místo proteosyntézy)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mRNA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Název:Transkription Translation 01.jpg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Zdroj:http://commons.wikimedia.org/wiki/File:Transkription_Translation_01.jpg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33796" name="Picture 8" descr="File:Transkription Translation 0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1143000"/>
            <a:ext cx="4648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rRNA</a:t>
            </a:r>
          </a:p>
        </p:txBody>
      </p:sp>
      <p:sp>
        <p:nvSpPr>
          <p:cNvPr id="34819" name="Rectangle 16"/>
          <p:cNvSpPr>
            <a:spLocks noGrp="1" noChangeArrowheads="1"/>
          </p:cNvSpPr>
          <p:nvPr>
            <p:ph sz="quarter" idx="2"/>
          </p:nvPr>
        </p:nvSpPr>
        <p:spPr>
          <a:xfrm>
            <a:off x="533400" y="6096000"/>
            <a:ext cx="81534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Autor:Vossman, Název:Ribosome shape.png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Zdroj:http://en.wikipedia.org/wiki/File:Ribosome_shape.png</a:t>
            </a:r>
          </a:p>
          <a:p>
            <a:pPr eaLnBrk="1" hangingPunct="1"/>
            <a:endParaRPr lang="cs-CZ" sz="1200" smtClean="0">
              <a:solidFill>
                <a:schemeClr val="bg2"/>
              </a:solidFill>
            </a:endParaRPr>
          </a:p>
          <a:p>
            <a:pPr eaLnBrk="1" hangingPunct="1"/>
            <a:endParaRPr lang="cs-CZ" sz="2400" smtClean="0"/>
          </a:p>
        </p:txBody>
      </p:sp>
      <p:sp>
        <p:nvSpPr>
          <p:cNvPr id="34820" name="Rectangle 7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Autor:Snek01 , Název:Celltypes.png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Zdroj:http://commons.wikimedia.org/wiki/File:Celltypes.png</a:t>
            </a:r>
          </a:p>
          <a:p>
            <a:pPr eaLnBrk="1" hangingPunct="1">
              <a:lnSpc>
                <a:spcPct val="90000"/>
              </a:lnSpc>
            </a:pPr>
            <a:endParaRPr lang="cs-CZ" sz="1000" smtClean="0">
              <a:solidFill>
                <a:schemeClr val="bg2"/>
              </a:solidFill>
            </a:endParaRPr>
          </a:p>
        </p:txBody>
      </p:sp>
      <p:pic>
        <p:nvPicPr>
          <p:cNvPr id="34821" name="Picture 9" descr="Celltyp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295400"/>
            <a:ext cx="57912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11" descr="320px-Ribosome_shap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343400"/>
            <a:ext cx="3048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tRNA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981200" y="6248400"/>
            <a:ext cx="6705600" cy="38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Autor:Yikrazuul , Název:The tRNA cloverleaf general.svg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Zdroj:http://commons.wikimedia.org/wiki/File:The_tRNA_cloverleaf_general.svg</a:t>
            </a: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1200" smtClean="0"/>
          </a:p>
          <a:p>
            <a:pPr eaLnBrk="1" hangingPunct="1">
              <a:lnSpc>
                <a:spcPct val="80000"/>
              </a:lnSpc>
            </a:pPr>
            <a:endParaRPr lang="cs-CZ" sz="2800" smtClean="0"/>
          </a:p>
        </p:txBody>
      </p:sp>
      <p:pic>
        <p:nvPicPr>
          <p:cNvPr id="35844" name="Picture 6" descr="File:The tRNA cloverleaf general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685800"/>
            <a:ext cx="4213225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826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Mgr.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Nukleové kyseliny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Nositelka genetické informace </a:t>
            </a:r>
            <a:r>
              <a:rPr lang="cs-CZ" sz="2400" dirty="0" smtClean="0"/>
              <a:t>(u většiny organismů DNA, u RNA virů – RNA)</a:t>
            </a:r>
          </a:p>
          <a:p>
            <a:pPr eaLnBrk="1" hangingPunct="1"/>
            <a:r>
              <a:rPr lang="cs-CZ" dirty="0" smtClean="0"/>
              <a:t>Jednotka nukleotid :</a:t>
            </a:r>
          </a:p>
          <a:p>
            <a:pPr eaLnBrk="1" hangingPunct="1">
              <a:buFontTx/>
              <a:buNone/>
            </a:pPr>
            <a:r>
              <a:rPr lang="cs-CZ" dirty="0" smtClean="0"/>
              <a:t>   1) </a:t>
            </a:r>
            <a:r>
              <a:rPr lang="cs-CZ" b="1" dirty="0" smtClean="0"/>
              <a:t>báze</a:t>
            </a:r>
            <a:r>
              <a:rPr lang="cs-CZ" dirty="0" smtClean="0"/>
              <a:t>: </a:t>
            </a:r>
            <a:r>
              <a:rPr lang="cs-CZ" dirty="0" smtClean="0">
                <a:solidFill>
                  <a:srgbClr val="FF0000"/>
                </a:solidFill>
              </a:rPr>
              <a:t>adenin</a:t>
            </a:r>
            <a:r>
              <a:rPr lang="cs-CZ" dirty="0" smtClean="0"/>
              <a:t> (A), </a:t>
            </a:r>
            <a:r>
              <a:rPr lang="cs-CZ" dirty="0" err="1" smtClean="0">
                <a:solidFill>
                  <a:srgbClr val="FF0000"/>
                </a:solidFill>
              </a:rPr>
              <a:t>thymin</a:t>
            </a:r>
            <a:r>
              <a:rPr lang="cs-CZ" dirty="0" smtClean="0"/>
              <a:t> (T),                                    	         </a:t>
            </a:r>
            <a:r>
              <a:rPr lang="cs-CZ" dirty="0" smtClean="0">
                <a:solidFill>
                  <a:srgbClr val="FF0000"/>
                </a:solidFill>
              </a:rPr>
              <a:t>guanin</a:t>
            </a:r>
            <a:r>
              <a:rPr lang="cs-CZ" dirty="0" smtClean="0"/>
              <a:t> (G), </a:t>
            </a:r>
            <a:r>
              <a:rPr lang="cs-CZ" dirty="0" smtClean="0">
                <a:solidFill>
                  <a:srgbClr val="FF0000"/>
                </a:solidFill>
              </a:rPr>
              <a:t>cytosin</a:t>
            </a:r>
            <a:r>
              <a:rPr lang="cs-CZ" dirty="0" smtClean="0"/>
              <a:t> (C)</a:t>
            </a:r>
          </a:p>
          <a:p>
            <a:pPr eaLnBrk="1" hangingPunct="1">
              <a:buFontTx/>
              <a:buNone/>
            </a:pPr>
            <a:r>
              <a:rPr lang="cs-CZ" dirty="0" smtClean="0"/>
              <a:t>       u RNA místo </a:t>
            </a:r>
            <a:r>
              <a:rPr lang="cs-CZ" dirty="0" err="1" smtClean="0"/>
              <a:t>thyminu</a:t>
            </a:r>
            <a:r>
              <a:rPr lang="cs-CZ" dirty="0" smtClean="0"/>
              <a:t> je </a:t>
            </a:r>
            <a:r>
              <a:rPr lang="cs-CZ" dirty="0" smtClean="0">
                <a:solidFill>
                  <a:srgbClr val="FF0000"/>
                </a:solidFill>
              </a:rPr>
              <a:t>uracil</a:t>
            </a:r>
            <a:r>
              <a:rPr lang="cs-CZ" dirty="0" smtClean="0"/>
              <a:t> (U)</a:t>
            </a:r>
          </a:p>
          <a:p>
            <a:pPr eaLnBrk="1" hangingPunct="1">
              <a:buFontTx/>
              <a:buNone/>
            </a:pPr>
            <a:r>
              <a:rPr lang="cs-CZ" dirty="0" smtClean="0"/>
              <a:t>   2) </a:t>
            </a:r>
            <a:r>
              <a:rPr lang="cs-CZ" b="1" dirty="0" smtClean="0"/>
              <a:t>cukr</a:t>
            </a:r>
            <a:r>
              <a:rPr lang="cs-CZ" dirty="0" smtClean="0"/>
              <a:t> (</a:t>
            </a:r>
            <a:r>
              <a:rPr lang="cs-CZ" dirty="0" err="1" smtClean="0"/>
              <a:t>deoxyribosa</a:t>
            </a:r>
            <a:r>
              <a:rPr lang="cs-CZ" dirty="0" smtClean="0"/>
              <a:t> DNA, </a:t>
            </a:r>
            <a:r>
              <a:rPr lang="cs-CZ" dirty="0" err="1" smtClean="0"/>
              <a:t>ribosa</a:t>
            </a:r>
            <a:r>
              <a:rPr lang="cs-CZ" dirty="0" smtClean="0"/>
              <a:t> RNA)</a:t>
            </a:r>
          </a:p>
          <a:p>
            <a:pPr eaLnBrk="1" hangingPunct="1">
              <a:buFontTx/>
              <a:buNone/>
            </a:pPr>
            <a:r>
              <a:rPr lang="cs-CZ" dirty="0" smtClean="0"/>
              <a:t>   3) </a:t>
            </a:r>
            <a:r>
              <a:rPr lang="cs-CZ" b="1" dirty="0" smtClean="0"/>
              <a:t>fosfát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Purinové báze (A,G)</a:t>
            </a:r>
          </a:p>
        </p:txBody>
      </p:sp>
      <p:sp>
        <p:nvSpPr>
          <p:cNvPr id="20483" name="Rectangle 12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38600" cy="4038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 </a:t>
            </a:r>
          </a:p>
        </p:txBody>
      </p:sp>
      <p:sp>
        <p:nvSpPr>
          <p:cNvPr id="20484" name="Rectangle 13"/>
          <p:cNvSpPr>
            <a:spLocks noGrp="1" noChangeArrowheads="1"/>
          </p:cNvSpPr>
          <p:nvPr>
            <p:ph sz="quarter" idx="3"/>
          </p:nvPr>
        </p:nvSpPr>
        <p:spPr>
          <a:xfrm>
            <a:off x="457200" y="5791200"/>
            <a:ext cx="4038600" cy="334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Autor:Pepemonbu, Název:Adenine.svg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Zdroj:http://cs.wikipedia.org/wiki/Soubor:Adenine.svg, Licence:http://creativecommons.org/licenses/by-sa/3.0/deed.cs</a:t>
            </a:r>
          </a:p>
        </p:txBody>
      </p:sp>
      <p:sp>
        <p:nvSpPr>
          <p:cNvPr id="20485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4648200" y="5715000"/>
            <a:ext cx="4038600" cy="4111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Autor:Cacycle, Název:Guanine chemical structure.png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Zdroj:http://cs.wikipedia.org/wiki/Soubor:Guanine_chemical_structure.png,Licence:http://creativecommons.org/licenses/by-sa/3.0/deed.cs</a:t>
            </a:r>
          </a:p>
          <a:p>
            <a:pPr algn="ctr" eaLnBrk="1" hangingPunct="1">
              <a:buFontTx/>
              <a:buNone/>
            </a:pPr>
            <a:endParaRPr lang="cs-CZ" sz="1200" smtClean="0">
              <a:solidFill>
                <a:schemeClr val="bg2"/>
              </a:solidFill>
            </a:endParaRPr>
          </a:p>
          <a:p>
            <a:pPr eaLnBrk="1" hangingPunct="1"/>
            <a:endParaRPr lang="cs-CZ" sz="1200" smtClean="0">
              <a:solidFill>
                <a:schemeClr val="bg2"/>
              </a:solidFill>
            </a:endParaRPr>
          </a:p>
          <a:p>
            <a:pPr eaLnBrk="1" hangingPunct="1"/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20486" name="Picture 17" descr="579px-Guanine_chemical_stru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24000"/>
            <a:ext cx="43434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20" descr="Soubor:Adenin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1600200"/>
            <a:ext cx="3086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Pyrimidinové báze (U,T,C)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457200" y="5791200"/>
            <a:ext cx="4038600" cy="334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Autor:Cacycle, Název:Uracil chemical structure.png 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Zdroj:http://cs.wikipedia.org/wiki/Soubor:Uracil_chemical_structure.png</a:t>
            </a:r>
          </a:p>
          <a:p>
            <a:pPr eaLnBrk="1" hangingPunct="1"/>
            <a:endParaRPr lang="cs-CZ" sz="2800" smtClean="0"/>
          </a:p>
        </p:txBody>
      </p:sp>
      <p:sp>
        <p:nvSpPr>
          <p:cNvPr id="21508" name="Rectangle 8"/>
          <p:cNvSpPr>
            <a:spLocks noGrp="1" noChangeArrowheads="1"/>
          </p:cNvSpPr>
          <p:nvPr>
            <p:ph sz="quarter" idx="2"/>
          </p:nvPr>
        </p:nvSpPr>
        <p:spPr>
          <a:xfrm>
            <a:off x="4648200" y="3429000"/>
            <a:ext cx="4038600" cy="3571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Autor:Cacycle, Název:Thymine chemical structure.png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Zdroj:http://cs.wikipedia.org/wiki/Soubor:Thymine_chemical_structure.png</a:t>
            </a:r>
          </a:p>
        </p:txBody>
      </p:sp>
      <p:sp>
        <p:nvSpPr>
          <p:cNvPr id="21509" name="Rectangle 9"/>
          <p:cNvSpPr>
            <a:spLocks noGrp="1" noChangeArrowheads="1"/>
          </p:cNvSpPr>
          <p:nvPr>
            <p:ph sz="quarter" idx="3"/>
          </p:nvPr>
        </p:nvSpPr>
        <p:spPr>
          <a:xfrm>
            <a:off x="4648200" y="6172200"/>
            <a:ext cx="4038600" cy="30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Autor:Cacycle, Název:Cytosine chemical structure.png 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Zdroj:http://cs.wikipedia.org/wiki/Soubor:Cytosine_chemical_structure.png</a:t>
            </a:r>
          </a:p>
        </p:txBody>
      </p:sp>
      <p:pic>
        <p:nvPicPr>
          <p:cNvPr id="21510" name="Picture 11" descr="359px-Uracil_chemical_stru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19200"/>
            <a:ext cx="34194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3" descr="223px-Thymine_chemical_structu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219200"/>
            <a:ext cx="21240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5" descr="179px-Cytosine_chemical_structur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3886200"/>
            <a:ext cx="17049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Deoxyribosa (DNA) x ribosa (RNA)</a:t>
            </a:r>
          </a:p>
        </p:txBody>
      </p:sp>
      <p:sp>
        <p:nvSpPr>
          <p:cNvPr id="22531" name="Rectangle 14"/>
          <p:cNvSpPr>
            <a:spLocks noGrp="1" noChangeArrowheads="1"/>
          </p:cNvSpPr>
          <p:nvPr>
            <p:ph sz="quarter" idx="3"/>
          </p:nvPr>
        </p:nvSpPr>
        <p:spPr>
          <a:xfrm>
            <a:off x="4648200" y="5638800"/>
            <a:ext cx="4038600" cy="4873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Název:Ribose structure 2.png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Zdroj:http://cs.wikipedia.org/wiki/Soubor:Ribose_structure_2.png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5638800"/>
            <a:ext cx="4038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Název:Deoxyribose.png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Zdroj:http://commons.wikimedia.org/wiki/File:Deoxyribose.png?uselang=cs</a:t>
            </a:r>
          </a:p>
        </p:txBody>
      </p:sp>
      <p:pic>
        <p:nvPicPr>
          <p:cNvPr id="22533" name="Picture 9" descr="File:Deoxyribos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76400"/>
            <a:ext cx="381000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16" descr="Soubor:Ribose structure 2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1311275"/>
            <a:ext cx="4114800" cy="368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Fosfát 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Autor:John Sherwood , Název:Phosphate Group.PNG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Zdroj:http://cs.wikipedia.org/wiki/Soubor:Phosphate_Group.PNG</a:t>
            </a: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23556" name="Picture 6" descr="Soubor:Phosphate Group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524000"/>
            <a:ext cx="5562600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Nukleotid 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Autor:Cacycle , Název:AMP chemical structure.png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Zdroj:http://cs.wikipedia.org/wiki/Soubor:AMP_chemical_structure.png</a:t>
            </a:r>
          </a:p>
          <a:p>
            <a:pPr eaLnBrk="1" hangingPunct="1">
              <a:lnSpc>
                <a:spcPct val="80000"/>
              </a:lnSpc>
            </a:pPr>
            <a:endParaRPr lang="cs-CZ" sz="180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pic>
        <p:nvPicPr>
          <p:cNvPr id="24580" name="Picture 12" descr="AMP_chemical_stru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371600"/>
            <a:ext cx="50292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Polynukleotidový řetězec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Autor:Sponk, Název: RNA-Nucleobases.svg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Zdroj:http://commons.wikimedia.org/wiki/File:RNA-Nucleobases.svg</a:t>
            </a:r>
          </a:p>
        </p:txBody>
      </p:sp>
      <p:pic>
        <p:nvPicPr>
          <p:cNvPr id="25604" name="Picture 6" descr="File:RNA-Nucleobases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1219200"/>
            <a:ext cx="432117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/>
          </p:nvPr>
        </p:nvSpPr>
        <p:spPr>
          <a:xfrm>
            <a:off x="457200" y="6172200"/>
            <a:ext cx="82296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Autor:Madprime , Název:DNA chemical structure.svg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Zdroj:http://en.wikipedia.org/wiki/File:DNA_chemical_structure.svg</a:t>
            </a:r>
          </a:p>
        </p:txBody>
      </p:sp>
      <p:pic>
        <p:nvPicPr>
          <p:cNvPr id="26627" name="Picture 7" descr="File:DNA chemical structure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28600"/>
            <a:ext cx="50260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328</Words>
  <Application>Microsoft Office PowerPoint</Application>
  <PresentationFormat>Předvádění na obrazovce (4:3)</PresentationFormat>
  <Paragraphs>85</Paragraphs>
  <Slides>19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Výchozí návrh</vt:lpstr>
      <vt:lpstr>Molekulární základy dědičnosti</vt:lpstr>
      <vt:lpstr>Nukleové kyseliny</vt:lpstr>
      <vt:lpstr>Purinové báze (A,G)</vt:lpstr>
      <vt:lpstr>Pyrimidinové báze (U,T,C)</vt:lpstr>
      <vt:lpstr>Deoxyribosa (DNA) x ribosa (RNA)</vt:lpstr>
      <vt:lpstr>Fosfát </vt:lpstr>
      <vt:lpstr>Nukleotid </vt:lpstr>
      <vt:lpstr>Polynukleotidový řetězec</vt:lpstr>
      <vt:lpstr>Snímek 9</vt:lpstr>
      <vt:lpstr>Komplementarita bází</vt:lpstr>
      <vt:lpstr>Komlementarita bází (A,T)</vt:lpstr>
      <vt:lpstr>Komplementarita bází (G,C)</vt:lpstr>
      <vt:lpstr>DNA x RNA</vt:lpstr>
      <vt:lpstr>DNA x RNA</vt:lpstr>
      <vt:lpstr>Typy RNA</vt:lpstr>
      <vt:lpstr>mRNA</vt:lpstr>
      <vt:lpstr>rRNA</vt:lpstr>
      <vt:lpstr>tRNA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Molekulární základy dědičnosti</dc:title>
  <dc:creator>Lukas</dc:creator>
  <cp:lastModifiedBy>Lukas</cp:lastModifiedBy>
  <cp:revision>1</cp:revision>
  <dcterms:created xsi:type="dcterms:W3CDTF">2013-05-19T16:56:59Z</dcterms:created>
  <dcterms:modified xsi:type="dcterms:W3CDTF">2013-05-19T16:59:09Z</dcterms:modified>
</cp:coreProperties>
</file>