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8D483E-041D-4D59-A890-9A7FB85784A8}" type="datetimeFigureOut">
              <a:rPr lang="cs-CZ" smtClean="0"/>
              <a:t>19.5.2013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955908-165A-4B0E-A115-1F9B0457F78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DBAF1-6BC3-472C-81F8-A48795C7447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FF364-A244-4201-BD06-DF98B297EFB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5D761-FF60-4EC6-8CFD-0DC3ADE646F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2D3FA-B49D-4736-9A5E-1F172130D552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214D2-2536-4F29-ACBA-8B1496F7932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2B7C9-EE5D-4328-BE66-E691EA4803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96150-142F-44C5-A221-C5CC0919395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C183C-B0DF-4F6F-99BA-7A68FF294A85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Nadpis a obsah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23409-606C-4D09-A835-8389BE5B97E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Nadpis a 2 obsahy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92FD4-515A-41EC-9CF7-3455C92E853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551D9-3427-423C-89DC-03239D67C53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3EBFA-D539-4D7F-BDE7-49969BF9B56D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09F3C-3633-42E6-B72D-EAE30616A906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28616-5CE4-48B6-B81B-C89A5D062593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8AAE9-5AEA-4DDE-AE81-5E5ADCB8B0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244D5-E278-4602-8FC9-0AB78308150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88955-C6C6-488E-998D-C9D27CCEF9D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310F0-4DDD-41FD-90D7-7FC1314126C4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2F427-3367-4407-A22B-624A39E322DF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1AD935-097F-4B1C-BF96-60C55D9F3E73}" type="slidenum">
              <a:rPr lang="cs-CZ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c/c4/Cell_cycle.png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7/75/DNA_replication_blank.svg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9/96/Transkription_Translation_01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png"/><Relationship Id="rId5" Type="http://schemas.openxmlformats.org/officeDocument/2006/relationships/hyperlink" Target="//upload.wikimedia.org/wikipedia/commons/c/c9/RNA-kodon.png" TargetMode="Externa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c/cc/Codontable1.PN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0/07/Gene.pn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Nadpis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cs-CZ" smtClean="0"/>
              <a:t>Gen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cs-CZ" sz="2800" smtClean="0">
                <a:solidFill>
                  <a:srgbClr val="7F7F7F"/>
                </a:solidFill>
              </a:rPr>
              <a:t>Genetický kód, kodon, antikodon, typy genů, replikace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1188" cy="274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>
                <a:solidFill>
                  <a:srgbClr val="A6A6A6"/>
                </a:solidFill>
                <a:cs typeface="Arial" charset="0"/>
              </a:rPr>
              <a:t>VY_32_INOVACE_04-03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Přenos genu - replikace</a:t>
            </a:r>
          </a:p>
        </p:txBody>
      </p:sp>
      <p:sp>
        <p:nvSpPr>
          <p:cNvPr id="4608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Zdvojení DNA</a:t>
            </a:r>
          </a:p>
          <a:p>
            <a:pPr eaLnBrk="1" hangingPunct="1"/>
            <a:r>
              <a:rPr lang="cs-CZ" smtClean="0"/>
              <a:t>Probíhá v S fázi buněčného cyklu</a:t>
            </a:r>
          </a:p>
          <a:p>
            <a:pPr eaLnBrk="1" hangingPunct="1"/>
            <a:r>
              <a:rPr lang="cs-CZ" smtClean="0"/>
              <a:t>Enzym helikáza, DNA polymeráza</a:t>
            </a:r>
          </a:p>
          <a:p>
            <a:pPr eaLnBrk="1" hangingPunct="1"/>
            <a:r>
              <a:rPr lang="cs-CZ" smtClean="0"/>
              <a:t>Okazakiho fragmenty – úseky nově replikované DNA tvořící se na opožděném řetězci</a:t>
            </a:r>
          </a:p>
          <a:p>
            <a:pPr eaLnBrk="1" hangingPunct="1"/>
            <a:r>
              <a:rPr lang="cs-CZ" smtClean="0"/>
              <a:t>Nezačíná náhodně (replikační počátek)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Buněčný cyklus</a:t>
            </a:r>
          </a:p>
        </p:txBody>
      </p:sp>
      <p:sp>
        <p:nvSpPr>
          <p:cNvPr id="4710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5943600"/>
            <a:ext cx="8229600" cy="5334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Autor:neznámý , Název:Cell cycle.png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Zdroj:http://cs.wikipedia.org/wiki/Soubor:Cell_cycle.png</a:t>
            </a:r>
          </a:p>
        </p:txBody>
      </p:sp>
      <p:pic>
        <p:nvPicPr>
          <p:cNvPr id="47108" name="Picture 7" descr="Soubor:Cell cycl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1308100"/>
            <a:ext cx="4419600" cy="428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Replikace </a:t>
            </a:r>
          </a:p>
        </p:txBody>
      </p:sp>
      <p:sp>
        <p:nvSpPr>
          <p:cNvPr id="4813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5791200"/>
            <a:ext cx="82296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Autor:Mariana Ruiz , Název:DNA replication blank.svg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Zdroj:http://cs.wikipedia.org/wiki/Soubor:DNA_replication_blank.svg</a:t>
            </a:r>
          </a:p>
        </p:txBody>
      </p:sp>
      <p:pic>
        <p:nvPicPr>
          <p:cNvPr id="48132" name="Picture 7" descr="Soubor:DNA replication blank.sv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1371600"/>
            <a:ext cx="838200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Replikace 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b="1" smtClean="0"/>
              <a:t>Helikáza</a:t>
            </a:r>
            <a:r>
              <a:rPr lang="cs-CZ" smtClean="0"/>
              <a:t> (naváže se na replikační počátek a ruší vazby mezi bázemi)</a:t>
            </a:r>
          </a:p>
          <a:p>
            <a:pPr eaLnBrk="1" hangingPunct="1"/>
            <a:r>
              <a:rPr lang="cs-CZ" b="1" smtClean="0"/>
              <a:t>DNA polymeráza</a:t>
            </a:r>
            <a:r>
              <a:rPr lang="cs-CZ" smtClean="0"/>
              <a:t> (komplementárně připojuje nukleotidy-“nasedá“ na primer, schopna pracovat ve směru 5‘</a:t>
            </a:r>
            <a:r>
              <a:rPr lang="cs-CZ" smtClean="0">
                <a:cs typeface="Arial" charset="0"/>
              </a:rPr>
              <a:t>→3‘)</a:t>
            </a:r>
          </a:p>
          <a:p>
            <a:pPr eaLnBrk="1" hangingPunct="1"/>
            <a:r>
              <a:rPr lang="cs-CZ" b="1" smtClean="0">
                <a:cs typeface="Arial" charset="0"/>
              </a:rPr>
              <a:t>DNA ligáza</a:t>
            </a:r>
            <a:r>
              <a:rPr lang="cs-CZ" smtClean="0">
                <a:cs typeface="Arial" charset="0"/>
              </a:rPr>
              <a:t> (spojuje vlákna po odstřihnutí primeru)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Replikace 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b="1" smtClean="0"/>
              <a:t>Primáza</a:t>
            </a:r>
            <a:r>
              <a:rPr lang="cs-CZ" smtClean="0"/>
              <a:t> (vytváří primer)</a:t>
            </a:r>
          </a:p>
          <a:p>
            <a:pPr eaLnBrk="1" hangingPunct="1"/>
            <a:r>
              <a:rPr lang="cs-CZ" b="1" smtClean="0"/>
              <a:t>SSB proteiny</a:t>
            </a:r>
            <a:r>
              <a:rPr lang="cs-CZ" smtClean="0"/>
              <a:t> (pomáhají udržet vlákna)</a:t>
            </a:r>
          </a:p>
          <a:p>
            <a:pPr eaLnBrk="1" hangingPunct="1"/>
            <a:r>
              <a:rPr lang="cs-CZ" b="1" smtClean="0"/>
              <a:t>Topoizomeráza</a:t>
            </a:r>
            <a:r>
              <a:rPr lang="cs-CZ" smtClean="0"/>
              <a:t> (hlídá, aby se vlákno nezamotalo, uvolňuje tlak)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>
                <a:solidFill>
                  <a:schemeClr val="accent2"/>
                </a:solidFill>
              </a:rPr>
              <a:t>Děkuji za pozornost</a:t>
            </a:r>
          </a:p>
        </p:txBody>
      </p:sp>
      <p:sp>
        <p:nvSpPr>
          <p:cNvPr id="58573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>
                <a:solidFill>
                  <a:schemeClr val="bg2"/>
                </a:solidFill>
              </a:rPr>
              <a:t>Autor DUM: Kateřina Turoňová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Genetický kód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Sekvence nukleotidů v DNA</a:t>
            </a:r>
            <a:r>
              <a:rPr lang="cs-CZ" smtClean="0"/>
              <a:t> </a:t>
            </a:r>
          </a:p>
          <a:p>
            <a:pPr eaLnBrk="1" hangingPunct="1"/>
            <a:r>
              <a:rPr lang="cs-CZ" smtClean="0"/>
              <a:t>1 molekula AMK je kódována tripletem (kodonem)</a:t>
            </a:r>
          </a:p>
          <a:p>
            <a:pPr eaLnBrk="1" hangingPunct="1"/>
            <a:r>
              <a:rPr lang="cs-CZ" smtClean="0"/>
              <a:t>Triplet je tvořen třemi bázemi</a:t>
            </a:r>
          </a:p>
          <a:p>
            <a:pPr eaLnBrk="1" hangingPunct="1"/>
            <a:r>
              <a:rPr lang="cs-CZ" smtClean="0"/>
              <a:t>20 druhů AMK, 64 kodonů (1 AMK může být kódována více kodony)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Kodon, antikodon</a:t>
            </a:r>
          </a:p>
        </p:txBody>
      </p:sp>
      <p:sp>
        <p:nvSpPr>
          <p:cNvPr id="38915" name="Rectangle 12"/>
          <p:cNvSpPr>
            <a:spLocks noGrp="1" noChangeArrowheads="1"/>
          </p:cNvSpPr>
          <p:nvPr>
            <p:ph sz="half" idx="2"/>
          </p:nvPr>
        </p:nvSpPr>
        <p:spPr>
          <a:xfrm>
            <a:off x="4648200" y="6096000"/>
            <a:ext cx="4495800" cy="457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1000" smtClean="0">
                <a:solidFill>
                  <a:schemeClr val="bg2"/>
                </a:solidFill>
              </a:rPr>
              <a:t>Autor:Sten André , Název:RNA-kodon.png </a:t>
            </a:r>
          </a:p>
          <a:p>
            <a:pPr algn="ctr" eaLnBrk="1" hangingPunct="1">
              <a:buFontTx/>
              <a:buNone/>
            </a:pPr>
            <a:r>
              <a:rPr lang="cs-CZ" sz="1000" smtClean="0">
                <a:solidFill>
                  <a:schemeClr val="bg2"/>
                </a:solidFill>
              </a:rPr>
              <a:t>Zdroj:http://commons.wikimedia.org/wiki/File:RNA-kodon.png</a:t>
            </a:r>
          </a:p>
        </p:txBody>
      </p:sp>
      <p:sp>
        <p:nvSpPr>
          <p:cNvPr id="38916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172200"/>
            <a:ext cx="4648200" cy="457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000" smtClean="0">
                <a:solidFill>
                  <a:schemeClr val="bg2"/>
                </a:solidFill>
              </a:rPr>
              <a:t>Autor:neznámý, Název:Transkription Translation 01.jpg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000" smtClean="0">
                <a:solidFill>
                  <a:schemeClr val="bg2"/>
                </a:solidFill>
              </a:rPr>
              <a:t>Zdroj:http://commons.wikimedia.org/wiki/File:Transkription_Translation_01.jpg</a:t>
            </a:r>
          </a:p>
        </p:txBody>
      </p:sp>
      <p:pic>
        <p:nvPicPr>
          <p:cNvPr id="38917" name="Picture 7" descr="File:Transkription Translation 01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1143000"/>
            <a:ext cx="46482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8" name="Picture 9" descr="File:RNA-kodon.pn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1200" y="1143000"/>
            <a:ext cx="2951163" cy="501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Kodon </a:t>
            </a:r>
          </a:p>
          <a:p>
            <a:pPr lvl="1" eaLnBrk="1" hangingPunct="1"/>
            <a:r>
              <a:rPr lang="cs-CZ" smtClean="0"/>
              <a:t>Tři za sebou jdoucí báze v mRNA</a:t>
            </a:r>
          </a:p>
          <a:p>
            <a:pPr lvl="1" eaLnBrk="1" hangingPunct="1"/>
            <a:r>
              <a:rPr lang="cs-CZ" smtClean="0"/>
              <a:t>Určuje druh AMK</a:t>
            </a:r>
          </a:p>
          <a:p>
            <a:pPr lvl="2" eaLnBrk="1" hangingPunct="1"/>
            <a:r>
              <a:rPr lang="cs-CZ" smtClean="0"/>
              <a:t>Iniciační kodon (zde začíná translace, AUG)</a:t>
            </a:r>
          </a:p>
          <a:p>
            <a:pPr lvl="2" eaLnBrk="1" hangingPunct="1"/>
            <a:r>
              <a:rPr lang="cs-CZ" smtClean="0"/>
              <a:t>Stop kodon (zde končí translace, UAA, UAG)</a:t>
            </a:r>
          </a:p>
          <a:p>
            <a:pPr lvl="1" eaLnBrk="1" hangingPunct="1">
              <a:buFontTx/>
              <a:buNone/>
            </a:pPr>
            <a:endParaRPr lang="cs-CZ" smtClean="0"/>
          </a:p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Antikodon</a:t>
            </a:r>
            <a:r>
              <a:rPr lang="cs-CZ" smtClean="0"/>
              <a:t> </a:t>
            </a:r>
          </a:p>
          <a:p>
            <a:pPr lvl="1" eaLnBrk="1" hangingPunct="1"/>
            <a:r>
              <a:rPr lang="cs-CZ" smtClean="0"/>
              <a:t>Tři za sebou jdoucí báze tRNA komplementární ke kodonu</a:t>
            </a:r>
          </a:p>
          <a:p>
            <a:pPr eaLnBrk="1" hangingPunct="1">
              <a:buFontTx/>
              <a:buNone/>
            </a:pPr>
            <a:endParaRPr lang="cs-CZ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Přehled kodonů</a:t>
            </a:r>
          </a:p>
        </p:txBody>
      </p:sp>
      <p:sp>
        <p:nvSpPr>
          <p:cNvPr id="4096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6019800"/>
            <a:ext cx="8229600" cy="457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Autor:Dave15o1 , Název:Codontable1.PNG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Zdroj:http://cs.wikipedia.org/wiki/Soubor:Codontable1.PNG</a:t>
            </a:r>
          </a:p>
        </p:txBody>
      </p:sp>
      <p:pic>
        <p:nvPicPr>
          <p:cNvPr id="40964" name="Picture 7" descr="Soubor:Codontable1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1163638"/>
            <a:ext cx="7772400" cy="461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Gen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Úsek DNA, který svým pořadím nukleotidů určuje pořadí AMK v bílkovině nebo v RNA</a:t>
            </a:r>
          </a:p>
          <a:p>
            <a:pPr eaLnBrk="1" hangingPunct="1"/>
            <a:r>
              <a:rPr lang="cs-CZ" smtClean="0"/>
              <a:t>Informace pro syntézu určité látky (enzymu, barviva, hormonu…)</a:t>
            </a:r>
          </a:p>
          <a:p>
            <a:pPr eaLnBrk="1" hangingPunct="1"/>
            <a:r>
              <a:rPr lang="cs-CZ" smtClean="0"/>
              <a:t>1 makromolekula DNA nese více genů</a:t>
            </a:r>
          </a:p>
          <a:p>
            <a:pPr eaLnBrk="1" hangingPunct="1"/>
            <a:r>
              <a:rPr lang="cs-CZ" smtClean="0"/>
              <a:t>Většina genů v jádře = jaderný genom, menšina mimo jádro (plazmidy, plastidy, mitochondrie)</a:t>
            </a:r>
          </a:p>
          <a:p>
            <a:pPr eaLnBrk="1" hangingPunct="1">
              <a:buFontTx/>
              <a:buNone/>
            </a:pPr>
            <a:endParaRPr lang="cs-CZ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Buňka </a:t>
            </a:r>
          </a:p>
        </p:txBody>
      </p:sp>
      <p:sp>
        <p:nvSpPr>
          <p:cNvPr id="4301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5638800"/>
            <a:ext cx="8229600" cy="4873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Autor:Snek01 , Název:Celltypes.png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Zdroj:http://commons.wikimedia.org/wiki/File:Celltypes.png</a:t>
            </a:r>
          </a:p>
          <a:p>
            <a:pPr eaLnBrk="1" hangingPunct="1">
              <a:lnSpc>
                <a:spcPct val="80000"/>
              </a:lnSpc>
            </a:pPr>
            <a:endParaRPr lang="cs-CZ" sz="1200" smtClean="0"/>
          </a:p>
        </p:txBody>
      </p:sp>
      <p:pic>
        <p:nvPicPr>
          <p:cNvPr id="43012" name="Picture 6" descr="Celltyp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981200"/>
            <a:ext cx="6705600" cy="280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Gen </a:t>
            </a:r>
          </a:p>
        </p:txBody>
      </p:sp>
      <p:sp>
        <p:nvSpPr>
          <p:cNvPr id="4403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6172200"/>
            <a:ext cx="8229600" cy="3810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Autor:Courtesy: National Human Genome Research Institute  , Název:Gene.png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Zdroj:http://cs.wikipedia.org/wiki/Soubor:Gene.png</a:t>
            </a:r>
          </a:p>
        </p:txBody>
      </p:sp>
      <p:pic>
        <p:nvPicPr>
          <p:cNvPr id="44036" name="Picture 7" descr="Soubor:Gen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0200" y="1295400"/>
            <a:ext cx="6019800" cy="481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Geny </a:t>
            </a:r>
          </a:p>
        </p:txBody>
      </p:sp>
      <p:sp>
        <p:nvSpPr>
          <p:cNvPr id="45059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b="1" smtClean="0"/>
              <a:t>Strukturní</a:t>
            </a:r>
            <a:r>
              <a:rPr lang="cs-CZ" smtClean="0"/>
              <a:t> – podle nich se tvoří mRNA a následně bílkoviny</a:t>
            </a:r>
          </a:p>
          <a:p>
            <a:pPr eaLnBrk="1" hangingPunct="1"/>
            <a:r>
              <a:rPr lang="cs-CZ" b="1" smtClean="0"/>
              <a:t>Regulační</a:t>
            </a:r>
            <a:r>
              <a:rPr lang="cs-CZ" smtClean="0"/>
              <a:t> – podle nich vytvořené bílkoviny regulují aktivitu strukturních genů</a:t>
            </a:r>
          </a:p>
          <a:p>
            <a:pPr eaLnBrk="1" hangingPunct="1"/>
            <a:r>
              <a:rPr lang="cs-CZ" b="1" smtClean="0"/>
              <a:t>Pro RNA</a:t>
            </a:r>
            <a:r>
              <a:rPr lang="cs-CZ" smtClean="0"/>
              <a:t> – řídí syntézu rRNA a tRNA </a:t>
            </a:r>
            <a:r>
              <a:rPr lang="cs-CZ" sz="2000" smtClean="0"/>
              <a:t>(nepřenáší svou genetickou informaci do bílkovin)</a:t>
            </a:r>
          </a:p>
          <a:p>
            <a:pPr eaLnBrk="1" hangingPunct="1"/>
            <a:endParaRPr lang="cs-CZ" sz="20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355</Words>
  <Application>Microsoft Office PowerPoint</Application>
  <PresentationFormat>Předvádění na obrazovce (4:3)</PresentationFormat>
  <Paragraphs>61</Paragraphs>
  <Slides>15</Slides>
  <Notes>13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Výchozí návrh</vt:lpstr>
      <vt:lpstr>Gen</vt:lpstr>
      <vt:lpstr>Genetický kód</vt:lpstr>
      <vt:lpstr>Kodon, antikodon</vt:lpstr>
      <vt:lpstr>Snímek 4</vt:lpstr>
      <vt:lpstr>Přehled kodonů</vt:lpstr>
      <vt:lpstr>Gen </vt:lpstr>
      <vt:lpstr>Buňka </vt:lpstr>
      <vt:lpstr>Gen </vt:lpstr>
      <vt:lpstr>Geny </vt:lpstr>
      <vt:lpstr>Přenos genu - replikace</vt:lpstr>
      <vt:lpstr>Buněčný cyklus</vt:lpstr>
      <vt:lpstr>Replikace </vt:lpstr>
      <vt:lpstr>Replikace </vt:lpstr>
      <vt:lpstr>Replikace 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</dc:title>
  <dc:creator>Lukas</dc:creator>
  <cp:lastModifiedBy>Lukas</cp:lastModifiedBy>
  <cp:revision>1</cp:revision>
  <dcterms:created xsi:type="dcterms:W3CDTF">2013-05-19T16:59:34Z</dcterms:created>
  <dcterms:modified xsi:type="dcterms:W3CDTF">2013-05-19T17:00:31Z</dcterms:modified>
</cp:coreProperties>
</file>