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467CF-F5AE-4F50-BF69-C0BEF82E3760}" type="datetimeFigureOut">
              <a:rPr lang="cs-CZ" smtClean="0"/>
              <a:t>19.5.2013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AE4371-70B2-4FCD-BF59-F7907613A64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DBAF1-6BC3-472C-81F8-A48795C7447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FF364-A244-4201-BD06-DF98B297EFB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5D761-FF60-4EC6-8CFD-0DC3ADE646F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2D3FA-B49D-4736-9A5E-1F172130D552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214D2-2536-4F29-ACBA-8B1496F7932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2B7C9-EE5D-4328-BE66-E691EA4803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96150-142F-44C5-A221-C5CC0919395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C183C-B0DF-4F6F-99BA-7A68FF294A85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Nadpis a obsah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23409-606C-4D09-A835-8389BE5B97E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Nadpis a 2 obsahy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92FD4-515A-41EC-9CF7-3455C92E853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551D9-3427-423C-89DC-03239D67C53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3EBFA-D539-4D7F-BDE7-49969BF9B56D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09F3C-3633-42E6-B72D-EAE30616A906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28616-5CE4-48B6-B81B-C89A5D062593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8AAE9-5AEA-4DDE-AE81-5E5ADCB8B0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244D5-E278-4602-8FC9-0AB78308150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88955-C6C6-488E-998D-C9D27CCEF9D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310F0-4DDD-41FD-90D7-7FC1314126C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2F427-3367-4407-A22B-624A39E322DF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1AD935-097F-4B1C-BF96-60C55D9F3E73}" type="slidenum">
              <a:rPr lang="cs-CZ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//upload.wikimedia.org/wikipedia/commons/e/ed/Anabaenaflosaquae_EPA.jpg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0/07/Gene.pn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//upload.wikimedia.org/wikipedia/commons/9/91/Simple_transcription_initiation1.svg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2/21/Simple_transcription_elongation1.sv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b/b1/Ribosome_mRNA_translation_en.sv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yqESR7E4b_8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youtube.com/watch?v=8nQH0GqFn6k" TargetMode="External"/><Relationship Id="rId5" Type="http://schemas.openxmlformats.org/officeDocument/2006/relationships/hyperlink" Target="http://www.youtube.com/watch?v=Ikq9AcBcohA" TargetMode="External"/><Relationship Id="rId4" Type="http://schemas.openxmlformats.org/officeDocument/2006/relationships/hyperlink" Target="http://www.youtube.com/watch?v=Kzgnl5-8WAk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9/96/Transkription_Translation_01.jp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8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chemeClr val="accent2"/>
                </a:solidFill>
              </a:rPr>
              <a:t>Tvorba bílkovin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cs-CZ" sz="2800" smtClean="0">
                <a:solidFill>
                  <a:srgbClr val="7F7F7F"/>
                </a:solidFill>
              </a:rPr>
              <a:t>Transkripce, translace, exony, introny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1188" cy="274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>
                <a:solidFill>
                  <a:srgbClr val="A6A6A6"/>
                </a:solidFill>
                <a:cs typeface="Arial" charset="0"/>
              </a:rPr>
              <a:t>VY_32_INOVACE_04-04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Exony a introny</a:t>
            </a:r>
          </a:p>
        </p:txBody>
      </p:sp>
      <p:sp>
        <p:nvSpPr>
          <p:cNvPr id="6041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Úseky genu</a:t>
            </a:r>
          </a:p>
          <a:p>
            <a:pPr eaLnBrk="1" hangingPunct="1"/>
            <a:r>
              <a:rPr lang="cs-CZ" smtClean="0"/>
              <a:t>mRNA se v jádře „upraví“ – „vystřihnou“ se introny (nekódující sekvence DNA)</a:t>
            </a:r>
          </a:p>
          <a:p>
            <a:pPr eaLnBrk="1" hangingPunct="1"/>
            <a:r>
              <a:rPr lang="cs-CZ" smtClean="0"/>
              <a:t>Podle exonů probíhá translace</a:t>
            </a:r>
          </a:p>
          <a:p>
            <a:pPr eaLnBrk="1" hangingPunct="1"/>
            <a:r>
              <a:rPr lang="cs-CZ" smtClean="0"/>
              <a:t>Význam intronů nejasný (parazitický původ? Zvýšení evolučního potenciálu?)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Exony a introny</a:t>
            </a:r>
          </a:p>
        </p:txBody>
      </p:sp>
      <p:sp>
        <p:nvSpPr>
          <p:cNvPr id="6512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105000"/>
              </a:lnSpc>
            </a:pPr>
            <a:r>
              <a:rPr lang="cs-CZ" sz="3200" smtClean="0"/>
              <a:t>U prokaryot obecně k žádným posttranskripčním úpravám mRNA nedochází</a:t>
            </a:r>
          </a:p>
        </p:txBody>
      </p:sp>
      <p:sp>
        <p:nvSpPr>
          <p:cNvPr id="65126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733800" y="5486400"/>
            <a:ext cx="5257800" cy="6397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cs-CZ" sz="1200" smtClean="0"/>
              <a:t>        </a:t>
            </a:r>
            <a:r>
              <a:rPr lang="cs-CZ" sz="1200" smtClean="0">
                <a:solidFill>
                  <a:schemeClr val="bg2"/>
                </a:solidFill>
              </a:rPr>
              <a:t>Autor:Environmental Protection Agency, Název:Anabaenaflosaquae EPA.jpg, Zdroj:http://cs.wikipedia.org/wiki/Soubor:Anabaenaflosaquae_EPA.jpg</a:t>
            </a:r>
          </a:p>
        </p:txBody>
      </p:sp>
      <p:pic>
        <p:nvPicPr>
          <p:cNvPr id="651270" name="Picture 6" descr="Soubor:Anabaenaflosaquae EPA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1676400"/>
            <a:ext cx="4572000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Exony a introny</a:t>
            </a:r>
          </a:p>
        </p:txBody>
      </p:sp>
      <p:sp>
        <p:nvSpPr>
          <p:cNvPr id="6144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6172200"/>
            <a:ext cx="8229600" cy="457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Autor:Courtesy: National Human Genome Research Institute  , Název:Gene.png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Zdroj:http://cs.wikipedia.org/wiki/Soubor:Gene.png</a:t>
            </a:r>
          </a:p>
        </p:txBody>
      </p:sp>
      <p:pic>
        <p:nvPicPr>
          <p:cNvPr id="61444" name="Picture 6" descr="Soubor:Gen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0" y="1295400"/>
            <a:ext cx="6019800" cy="481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Otázky </a:t>
            </a:r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arenR"/>
            </a:pPr>
            <a:r>
              <a:rPr lang="cs-CZ" smtClean="0"/>
              <a:t>Co je to transkripce a kde probíhá?</a:t>
            </a:r>
          </a:p>
          <a:p>
            <a:pPr marL="609600" indent="-609600">
              <a:buFontTx/>
              <a:buAutoNum type="arabicParenR"/>
            </a:pPr>
            <a:r>
              <a:rPr lang="cs-CZ" smtClean="0"/>
              <a:t>Co je to translace a kde probíhá?</a:t>
            </a:r>
          </a:p>
          <a:p>
            <a:pPr marL="609600" indent="-609600">
              <a:buFontTx/>
              <a:buAutoNum type="arabicParenR"/>
            </a:pPr>
            <a:r>
              <a:rPr lang="cs-CZ" smtClean="0"/>
              <a:t>Co jsou to antikodony a kodony?    </a:t>
            </a:r>
          </a:p>
          <a:p>
            <a:pPr marL="609600" indent="-609600">
              <a:buFontTx/>
              <a:buAutoNum type="arabicParenR"/>
            </a:pPr>
            <a:r>
              <a:rPr lang="cs-CZ" smtClean="0"/>
              <a:t>Co jsou to exony a introny?</a:t>
            </a:r>
          </a:p>
          <a:p>
            <a:pPr marL="609600" indent="-609600">
              <a:buFontTx/>
              <a:buAutoNum type="arabicParenR"/>
            </a:pPr>
            <a:endParaRPr lang="cs-CZ" smtClean="0"/>
          </a:p>
          <a:p>
            <a:pPr marL="609600" indent="-609600">
              <a:buFontTx/>
              <a:buAutoNum type="arabicParenR"/>
            </a:pPr>
            <a:endParaRPr lang="cs-CZ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>
                <a:solidFill>
                  <a:schemeClr val="accent2"/>
                </a:solidFill>
              </a:rPr>
              <a:t>Děkuji za pozornost</a:t>
            </a:r>
          </a:p>
        </p:txBody>
      </p:sp>
      <p:sp>
        <p:nvSpPr>
          <p:cNvPr id="58880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>
                <a:solidFill>
                  <a:schemeClr val="bg2"/>
                </a:solidFill>
              </a:rPr>
              <a:t>Autor DUM: Kateřina Turoňová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Exprese genu - transkripce</a:t>
            </a:r>
          </a:p>
        </p:txBody>
      </p:sp>
      <p:sp>
        <p:nvSpPr>
          <p:cNvPr id="5325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Přepis genu z DNA do mRNA</a:t>
            </a:r>
            <a:r>
              <a:rPr lang="cs-CZ" smtClean="0"/>
              <a:t> (probíhá v jádře podle komplementarity bází)</a:t>
            </a:r>
          </a:p>
          <a:p>
            <a:pPr eaLnBrk="1" hangingPunct="1"/>
            <a:r>
              <a:rPr lang="cs-CZ" smtClean="0"/>
              <a:t>Hotová mRNA vycestuje z jádra a připojí se na ribozomy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Exprese genu - transkripce</a:t>
            </a:r>
          </a:p>
        </p:txBody>
      </p:sp>
      <p:sp>
        <p:nvSpPr>
          <p:cNvPr id="65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1905000"/>
          </a:xfrm>
        </p:spPr>
        <p:txBody>
          <a:bodyPr/>
          <a:lstStyle/>
          <a:p>
            <a:r>
              <a:rPr lang="cs-CZ" smtClean="0"/>
              <a:t>Enzymatický proces, kdy je využívána RNA polymeráza</a:t>
            </a:r>
          </a:p>
          <a:p>
            <a:r>
              <a:rPr lang="cs-CZ" smtClean="0"/>
              <a:t>RNA polymeráza hledá v DNA promotor (specifické sekvence nukleotidů – př.TATA box)</a:t>
            </a:r>
          </a:p>
          <a:p>
            <a:pPr>
              <a:lnSpc>
                <a:spcPct val="80000"/>
              </a:lnSpc>
            </a:pPr>
            <a:endParaRPr lang="cs-CZ" smtClean="0"/>
          </a:p>
        </p:txBody>
      </p:sp>
      <p:sp>
        <p:nvSpPr>
          <p:cNvPr id="652293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6248400"/>
            <a:ext cx="8153400" cy="4572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Autor:Forluvoft, Název:Simple transcription initiation1.svg, Zdroj: http://cs.wikipedia.org/wiki/Soubor:Simple_transcription_initiation1.svg</a:t>
            </a:r>
          </a:p>
        </p:txBody>
      </p:sp>
      <p:pic>
        <p:nvPicPr>
          <p:cNvPr id="652295" name="Picture 7" descr="Soubor:Simple transcription initiation1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505200"/>
            <a:ext cx="8153400" cy="25225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4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cs-CZ" smtClean="0"/>
              <a:t>Transkripce </a:t>
            </a:r>
          </a:p>
        </p:txBody>
      </p:sp>
      <p:sp>
        <p:nvSpPr>
          <p:cNvPr id="54275" name="Rectangle 11"/>
          <p:cNvSpPr>
            <a:spLocks noGrp="1" noChangeArrowheads="1"/>
          </p:cNvSpPr>
          <p:nvPr>
            <p:ph sz="quarter" idx="3"/>
          </p:nvPr>
        </p:nvSpPr>
        <p:spPr>
          <a:xfrm>
            <a:off x="457200" y="4419600"/>
            <a:ext cx="8077200" cy="457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2000" smtClean="0"/>
              <a:t>RNAP : RNA-polymeráza</a:t>
            </a:r>
          </a:p>
        </p:txBody>
      </p:sp>
      <p:sp>
        <p:nvSpPr>
          <p:cNvPr id="54276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5486400"/>
            <a:ext cx="8915400" cy="6096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Autor:Forluvoft, Název:Simple transcription elongation1.svg Zdroj:http://en.wikipedia.org/wiki/File:Simple_transcription_elongation1.svg</a:t>
            </a:r>
          </a:p>
        </p:txBody>
      </p:sp>
      <p:pic>
        <p:nvPicPr>
          <p:cNvPr id="54277" name="Picture 7" descr="File:Simple transcription elongation1.sv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2514600"/>
            <a:ext cx="8534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Exprese genu - translace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Překlad genetické informace</a:t>
            </a:r>
            <a:r>
              <a:rPr lang="cs-CZ" smtClean="0"/>
              <a:t> (pořadí nukleotidů) </a:t>
            </a:r>
            <a:r>
              <a:rPr lang="cs-CZ" smtClean="0">
                <a:solidFill>
                  <a:srgbClr val="FF0000"/>
                </a:solidFill>
              </a:rPr>
              <a:t>z mRNA do pořadí AMK v polypeptidickém řetězci</a:t>
            </a:r>
          </a:p>
          <a:p>
            <a:pPr eaLnBrk="1" hangingPunct="1"/>
            <a:r>
              <a:rPr lang="cs-CZ" smtClean="0"/>
              <a:t>tRNA nese AMK a svými antikodony se napojuje na kodony mRNA</a:t>
            </a:r>
          </a:p>
          <a:p>
            <a:pPr eaLnBrk="1" hangingPunct="1"/>
            <a:r>
              <a:rPr lang="cs-CZ" smtClean="0"/>
              <a:t>Spojením AMK peptidickými vazbami vznikne bílkovina (proteosyntéza)</a:t>
            </a:r>
          </a:p>
          <a:p>
            <a:pPr eaLnBrk="1" hangingPunct="1"/>
            <a:r>
              <a:rPr lang="cs-CZ" smtClean="0"/>
              <a:t>Proteosyntéza probíhá na ribozomech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Exprese genu - translace</a:t>
            </a:r>
          </a:p>
        </p:txBody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Ribozomy se váží na </a:t>
            </a:r>
            <a:r>
              <a:rPr lang="cs-CZ" smtClean="0">
                <a:solidFill>
                  <a:srgbClr val="FF0000"/>
                </a:solidFill>
              </a:rPr>
              <a:t>„start kodon“</a:t>
            </a:r>
            <a:r>
              <a:rPr lang="cs-CZ" smtClean="0"/>
              <a:t> (AUG)</a:t>
            </a:r>
          </a:p>
          <a:p>
            <a:r>
              <a:rPr lang="cs-CZ" smtClean="0"/>
              <a:t>Jakmile ribozom narazí na </a:t>
            </a:r>
            <a:r>
              <a:rPr lang="cs-CZ" smtClean="0">
                <a:solidFill>
                  <a:srgbClr val="FF0000"/>
                </a:solidFill>
              </a:rPr>
              <a:t>„stop kodon“</a:t>
            </a:r>
            <a:r>
              <a:rPr lang="cs-CZ" smtClean="0"/>
              <a:t> (UAA, UAG, UGA) mRNA se odpojí a může putovat ven z jádra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Translace </a:t>
            </a:r>
          </a:p>
        </p:txBody>
      </p:sp>
      <p:sp>
        <p:nvSpPr>
          <p:cNvPr id="5632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5867400"/>
            <a:ext cx="82296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Autor:LadyofHats  , Název:Ribosome mRNA translation en.svg 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sz="1200" smtClean="0">
                <a:solidFill>
                  <a:schemeClr val="bg2"/>
                </a:solidFill>
              </a:rPr>
              <a:t>Zdroj:http://cs.wikipedia.org/wiki/Soubor:Ribosome_mRNA_translation_en.svg</a:t>
            </a:r>
          </a:p>
        </p:txBody>
      </p:sp>
      <p:pic>
        <p:nvPicPr>
          <p:cNvPr id="56324" name="Picture 7" descr="Soubor:Ribosome mRNA translation en.sv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1613" y="1243013"/>
            <a:ext cx="6200775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Transkripce, translace - videa</a:t>
            </a:r>
          </a:p>
        </p:txBody>
      </p:sp>
      <p:sp>
        <p:nvSpPr>
          <p:cNvPr id="5734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>
                <a:hlinkClick r:id="rId3"/>
              </a:rPr>
              <a:t>http://www.youtube.com/watch?v=yqESR7E4b_8</a:t>
            </a:r>
            <a:endParaRPr lang="cs-CZ" smtClean="0"/>
          </a:p>
          <a:p>
            <a:pPr eaLnBrk="1" hangingPunct="1"/>
            <a:r>
              <a:rPr lang="cs-CZ" smtClean="0">
                <a:hlinkClick r:id="rId4"/>
              </a:rPr>
              <a:t>http://www.youtube.com/watch?v=Kzgnl5-8WAk</a:t>
            </a:r>
            <a:endParaRPr lang="cs-CZ" smtClean="0"/>
          </a:p>
          <a:p>
            <a:pPr eaLnBrk="1" hangingPunct="1"/>
            <a:r>
              <a:rPr lang="cs-CZ" smtClean="0">
                <a:hlinkClick r:id="rId5"/>
              </a:rPr>
              <a:t>http://www.youtube.com/watch?v=Ikq9AcBcohA</a:t>
            </a:r>
            <a:endParaRPr lang="cs-CZ" smtClean="0"/>
          </a:p>
          <a:p>
            <a:pPr eaLnBrk="1" hangingPunct="1"/>
            <a:r>
              <a:rPr lang="cs-CZ" smtClean="0">
                <a:hlinkClick r:id="rId6"/>
              </a:rPr>
              <a:t>http://www.youtube.com/watch?v=8nQH0GqFn6k</a:t>
            </a:r>
            <a:endParaRPr lang="cs-CZ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6248400"/>
            <a:ext cx="8229600" cy="381000"/>
          </a:xfrm>
        </p:spPr>
        <p:txBody>
          <a:bodyPr/>
          <a:lstStyle/>
          <a:p>
            <a:pPr eaLnBrk="1" hangingPunct="1"/>
            <a:r>
              <a:rPr lang="cs-CZ" sz="1200" smtClean="0">
                <a:solidFill>
                  <a:schemeClr val="bg2"/>
                </a:solidFill>
              </a:rPr>
              <a:t>Autor:neznámý, Název:Transkription Translation 01.jpg </a:t>
            </a:r>
            <a:br>
              <a:rPr lang="cs-CZ" sz="1200" smtClean="0">
                <a:solidFill>
                  <a:schemeClr val="bg2"/>
                </a:solidFill>
              </a:rPr>
            </a:br>
            <a:r>
              <a:rPr lang="cs-CZ" sz="1200" smtClean="0">
                <a:solidFill>
                  <a:schemeClr val="bg2"/>
                </a:solidFill>
              </a:rPr>
              <a:t>Zdroj:http://commons.wikimedia.org/wiki/File:Transkription_Translation_01.jpg</a:t>
            </a:r>
            <a:br>
              <a:rPr lang="cs-CZ" sz="1200" smtClean="0">
                <a:solidFill>
                  <a:schemeClr val="bg2"/>
                </a:solidFill>
              </a:rPr>
            </a:br>
            <a:endParaRPr lang="cs-CZ" sz="1200" smtClean="0">
              <a:solidFill>
                <a:schemeClr val="bg2"/>
              </a:solidFill>
            </a:endParaRPr>
          </a:p>
        </p:txBody>
      </p:sp>
      <p:pic>
        <p:nvPicPr>
          <p:cNvPr id="58371" name="Picture 5" descr="File:Transkription Translation 01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0" y="304800"/>
            <a:ext cx="5548313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316</Words>
  <Application>Microsoft Office PowerPoint</Application>
  <PresentationFormat>Předvádění na obrazovce (4:3)</PresentationFormat>
  <Paragraphs>48</Paragraphs>
  <Slides>14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Výchozí návrh</vt:lpstr>
      <vt:lpstr>Tvorba bílkovin</vt:lpstr>
      <vt:lpstr>Exprese genu - transkripce</vt:lpstr>
      <vt:lpstr>Exprese genu - transkripce</vt:lpstr>
      <vt:lpstr>Transkripce </vt:lpstr>
      <vt:lpstr>Exprese genu - translace</vt:lpstr>
      <vt:lpstr>Exprese genu - translace</vt:lpstr>
      <vt:lpstr>Translace </vt:lpstr>
      <vt:lpstr>Transkripce, translace - videa</vt:lpstr>
      <vt:lpstr>Autor:neznámý, Název:Transkription Translation 01.jpg  Zdroj:http://commons.wikimedia.org/wiki/File:Transkription_Translation_01.jpg </vt:lpstr>
      <vt:lpstr>Exony a introny</vt:lpstr>
      <vt:lpstr>Exony a introny</vt:lpstr>
      <vt:lpstr>Exony a introny</vt:lpstr>
      <vt:lpstr>Otázky 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Tvorba bílkovin</dc:title>
  <dc:creator>Lukas</dc:creator>
  <cp:lastModifiedBy>Lukas</cp:lastModifiedBy>
  <cp:revision>1</cp:revision>
  <dcterms:created xsi:type="dcterms:W3CDTF">2013-05-19T17:00:59Z</dcterms:created>
  <dcterms:modified xsi:type="dcterms:W3CDTF">2013-05-19T17:01:33Z</dcterms:modified>
</cp:coreProperties>
</file>