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 varScale="1">
        <p:scale>
          <a:sx n="108" d="100"/>
          <a:sy n="108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8512-F549-4DA9-9934-8FE29FB5CA2F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21158-2D69-431A-B4FC-8B4A690891C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mages/5/53/Dominantbackcross.p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3/32/ABO_blood_type.svg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5/54/Chromosome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hyperlink" Target="//upload.wikimedia.org/wikipedia/commons/8/87/Nucleosome.jpg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Genetika eukaryotní buňky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Jaderný genom, pojmy, vztahy mezi alelami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Pojmy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Genotyp</a:t>
            </a:r>
            <a:r>
              <a:rPr lang="cs-CZ" smtClean="0"/>
              <a:t> = soubor genů v organismu</a:t>
            </a:r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Fenotyp</a:t>
            </a:r>
            <a:r>
              <a:rPr lang="cs-CZ" smtClean="0"/>
              <a:t> = soubor všech znaků:</a:t>
            </a:r>
          </a:p>
          <a:p>
            <a:pPr lvl="4" eaLnBrk="1" hangingPunct="1"/>
            <a:r>
              <a:rPr lang="cs-CZ" sz="2400" smtClean="0"/>
              <a:t>Kvalitativní – barva, krevní skupiny</a:t>
            </a:r>
          </a:p>
          <a:p>
            <a:pPr lvl="4" eaLnBrk="1" hangingPunct="1"/>
            <a:r>
              <a:rPr lang="cs-CZ" sz="2400" smtClean="0"/>
              <a:t>Kvantitativní – výška, váha (Gaussova křivka)</a:t>
            </a:r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0"/>
            <a:ext cx="8229600" cy="533400"/>
          </a:xfrm>
        </p:spPr>
        <p:txBody>
          <a:bodyPr/>
          <a:lstStyle/>
          <a:p>
            <a:pPr eaLnBrk="1" hangingPunct="1"/>
            <a:r>
              <a:rPr lang="cs-CZ" sz="1200" smtClean="0">
                <a:solidFill>
                  <a:schemeClr val="bg2"/>
                </a:solidFill>
              </a:rPr>
              <a:t>Autor:doc. MUDr. Ondřej Šeda, PhD., Název: Dominantbackcross.png 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Zdroj:http://www.wikiskripta.eu/index.php/Soubor:Dominantbackcross.png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licence:http://creativecommons.org/licenses/by/3.0/cz/deed.cs</a:t>
            </a:r>
          </a:p>
        </p:txBody>
      </p:sp>
      <p:pic>
        <p:nvPicPr>
          <p:cNvPr id="81923" name="Picture 6" descr="Soubor:Dominantbackcros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85800"/>
            <a:ext cx="8534400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Vztahy mezi alelami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Úplná dominance a recesivita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smtClean="0"/>
              <a:t>Dominantní alela úplně potlačí projev recesivní alely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lvl="3" eaLnBrk="1" hangingPunct="1">
              <a:lnSpc>
                <a:spcPct val="90000"/>
              </a:lnSpc>
            </a:pPr>
            <a:r>
              <a:rPr lang="cs-CZ" smtClean="0"/>
              <a:t>př.gen řídící tvorbu barviva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A – dominantní alela</a:t>
            </a:r>
            <a:r>
              <a:rPr lang="cs-CZ" smtClean="0">
                <a:cs typeface="Arial" charset="0"/>
              </a:rPr>
              <a:t>→gen podmiňuje vznik barviva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cs-CZ" smtClean="0">
                <a:cs typeface="Arial" charset="0"/>
              </a:rPr>
              <a:t>a – recesivní alela→gen neumožňuje vznik barviva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cs-CZ" smtClean="0">
              <a:cs typeface="Arial" charset="0"/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cs-CZ" smtClean="0">
                <a:cs typeface="Arial" charset="0"/>
              </a:rPr>
              <a:t>AA – homozygot dominantní→červená barva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cs-CZ" smtClean="0">
                <a:cs typeface="Arial" charset="0"/>
              </a:rPr>
              <a:t>aa – homozygot recesivní→není barva (bílá)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cs-CZ" smtClean="0">
                <a:cs typeface="Arial" charset="0"/>
              </a:rPr>
              <a:t>Aa - heterozygot→červená barva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z="2000" smtClean="0"/>
              <a:t>	</a:t>
            </a:r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Vztahy mezi alelami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Neúplná dominance a recesivita</a:t>
            </a:r>
          </a:p>
          <a:p>
            <a:pPr lvl="1" eaLnBrk="1" hangingPunct="1"/>
            <a:r>
              <a:rPr lang="cs-CZ" sz="2400" smtClean="0"/>
              <a:t>Dominantní alela nepotlačuje zcela projev alely recesivní</a:t>
            </a:r>
          </a:p>
          <a:p>
            <a:pPr lvl="2" eaLnBrk="1" hangingPunct="1"/>
            <a:endParaRPr lang="cs-CZ" sz="1800" smtClean="0"/>
          </a:p>
          <a:p>
            <a:pPr lvl="3" eaLnBrk="1" hangingPunct="1">
              <a:buFontTx/>
              <a:buNone/>
            </a:pPr>
            <a:r>
              <a:rPr lang="cs-CZ" smtClean="0"/>
              <a:t>AA – homozygot dominantní</a:t>
            </a:r>
            <a:r>
              <a:rPr lang="cs-CZ" smtClean="0">
                <a:cs typeface="Arial" charset="0"/>
              </a:rPr>
              <a:t>→červená barva</a:t>
            </a:r>
          </a:p>
          <a:p>
            <a:pPr lvl="3" eaLnBrk="1" hangingPunct="1">
              <a:buFontTx/>
              <a:buNone/>
            </a:pPr>
            <a:r>
              <a:rPr lang="cs-CZ" smtClean="0">
                <a:cs typeface="Arial" charset="0"/>
              </a:rPr>
              <a:t>aa – homozygot recesivní→není barva (bílá)</a:t>
            </a:r>
          </a:p>
          <a:p>
            <a:pPr lvl="3" eaLnBrk="1" hangingPunct="1">
              <a:buFontTx/>
              <a:buNone/>
            </a:pPr>
            <a:r>
              <a:rPr lang="cs-CZ" smtClean="0">
                <a:cs typeface="Arial" charset="0"/>
              </a:rPr>
              <a:t>Aa - heterozygot→světle červená</a:t>
            </a:r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Vztahy mezi alelami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Kodominance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smtClean="0"/>
              <a:t>Každá z dominantních alel v heterozygotní kombinaci se projeví v plné míře a navzájem se neovlivňují</a:t>
            </a:r>
            <a:endParaRPr lang="cs-CZ" sz="16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smtClean="0"/>
          </a:p>
          <a:p>
            <a:pPr lvl="3" eaLnBrk="1" hangingPunct="1">
              <a:lnSpc>
                <a:spcPct val="90000"/>
              </a:lnSpc>
            </a:pPr>
            <a:r>
              <a:rPr lang="cs-CZ" smtClean="0"/>
              <a:t>Př. krevní skupiny: gen určující krevní skupinu má 3 alely (A,B,0)</a:t>
            </a:r>
          </a:p>
          <a:p>
            <a:pPr lvl="3" eaLnBrk="1" hangingPunct="1">
              <a:lnSpc>
                <a:spcPct val="90000"/>
              </a:lnSpc>
            </a:pPr>
            <a:r>
              <a:rPr lang="cs-CZ" smtClean="0"/>
              <a:t>Alely A a B jsou navzájem kodominantní a vůči 0 dominantní</a:t>
            </a:r>
          </a:p>
          <a:p>
            <a:pPr lvl="4" eaLnBrk="1" hangingPunct="1">
              <a:lnSpc>
                <a:spcPct val="90000"/>
              </a:lnSpc>
            </a:pPr>
            <a:r>
              <a:rPr lang="cs-CZ" smtClean="0"/>
              <a:t>A + 0</a:t>
            </a:r>
            <a:r>
              <a:rPr lang="cs-CZ" smtClean="0">
                <a:cs typeface="Arial" charset="0"/>
              </a:rPr>
              <a:t>→krevní skupina A</a:t>
            </a:r>
          </a:p>
          <a:p>
            <a:pPr lvl="4" eaLnBrk="1" hangingPunct="1">
              <a:lnSpc>
                <a:spcPct val="90000"/>
              </a:lnSpc>
            </a:pPr>
            <a:r>
              <a:rPr lang="cs-CZ" smtClean="0">
                <a:cs typeface="Arial" charset="0"/>
              </a:rPr>
              <a:t>B + 0 →krevní skupina B</a:t>
            </a:r>
          </a:p>
          <a:p>
            <a:pPr lvl="4" eaLnBrk="1" hangingPunct="1">
              <a:lnSpc>
                <a:spcPct val="90000"/>
              </a:lnSpc>
            </a:pPr>
            <a:r>
              <a:rPr lang="cs-CZ" smtClean="0">
                <a:cs typeface="Arial" charset="0"/>
              </a:rPr>
              <a:t>0 + 0 →krevní skupina 0</a:t>
            </a:r>
          </a:p>
          <a:p>
            <a:pPr lvl="4" eaLnBrk="1" hangingPunct="1">
              <a:lnSpc>
                <a:spcPct val="90000"/>
              </a:lnSpc>
            </a:pPr>
            <a:r>
              <a:rPr lang="cs-CZ" smtClean="0">
                <a:cs typeface="Arial" charset="0"/>
              </a:rPr>
              <a:t>A + B →krevní skupina AB</a:t>
            </a:r>
          </a:p>
          <a:p>
            <a:pPr lvl="4" eaLnBrk="1" hangingPunct="1">
              <a:lnSpc>
                <a:spcPct val="90000"/>
              </a:lnSpc>
            </a:pPr>
            <a:endParaRPr lang="cs-CZ" smtClean="0">
              <a:cs typeface="Arial" charset="0"/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0"/>
            <a:ext cx="8229600" cy="457200"/>
          </a:xfrm>
        </p:spPr>
        <p:txBody>
          <a:bodyPr/>
          <a:lstStyle/>
          <a:p>
            <a:r>
              <a:rPr lang="cs-CZ" sz="1200" smtClean="0">
                <a:solidFill>
                  <a:schemeClr val="bg2"/>
                </a:solidFill>
              </a:rPr>
              <a:t>Autor:InvictaHOG, Název: ABO blood type.svg 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Zdroj:http://www.wikiskripta.eu/index.php/Soubor:ABO_blood_type.svg</a:t>
            </a:r>
          </a:p>
        </p:txBody>
      </p:sp>
      <p:pic>
        <p:nvPicPr>
          <p:cNvPr id="501768" name="Picture 8" descr="Soubor:ABO blood type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976313"/>
            <a:ext cx="7620000" cy="4905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Co je to jaderný genom?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je to karyotyp?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Nakresli a popiš chromozom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je to lokus a alela?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Jaký je rozdíl mezi genotypem a fenotypem?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Jaké máme vztahy mezi alelami?</a:t>
            </a:r>
          </a:p>
          <a:p>
            <a:pPr marL="609600" indent="-609600">
              <a:buFontTx/>
              <a:buAutoNum type="arabicParenR"/>
            </a:pPr>
            <a:endParaRPr lang="cs-CZ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Jaderný genom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DNA v jádře</a:t>
            </a:r>
          </a:p>
          <a:p>
            <a:pPr lvl="1" eaLnBrk="1" hangingPunct="1"/>
            <a:r>
              <a:rPr lang="cs-CZ" smtClean="0"/>
              <a:t>Poprvé identifikována v r.1869 švýcarským lékařem Friedrichem Miescherem – v hnisu izolovaném z lékařských bandáží</a:t>
            </a:r>
          </a:p>
          <a:p>
            <a:pPr lvl="1" eaLnBrk="1" hangingPunct="1"/>
            <a:r>
              <a:rPr lang="cs-CZ" smtClean="0"/>
              <a:t>Role nositelka genetické informace jí byla připsána v 50.letech 20. stol.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Jaderný genom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DNA tvoří chromozomy </a:t>
            </a:r>
          </a:p>
          <a:p>
            <a:pPr eaLnBrk="1" hangingPunct="1"/>
            <a:r>
              <a:rPr lang="cs-CZ" smtClean="0"/>
              <a:t>Počet a tvar chromozomů pro každý druh charakteristický: 	</a:t>
            </a:r>
          </a:p>
          <a:p>
            <a:pPr lvl="3" eaLnBrk="1" hangingPunct="1"/>
            <a:r>
              <a:rPr lang="cs-CZ" sz="2400" smtClean="0"/>
              <a:t>Kukuřice 20 (2n)</a:t>
            </a:r>
          </a:p>
          <a:p>
            <a:pPr lvl="3" eaLnBrk="1" hangingPunct="1"/>
            <a:r>
              <a:rPr lang="cs-CZ" sz="2400" smtClean="0"/>
              <a:t>Kůň 64 (2n)</a:t>
            </a:r>
          </a:p>
          <a:p>
            <a:pPr lvl="3" eaLnBrk="1" hangingPunct="1"/>
            <a:r>
              <a:rPr lang="cs-CZ" sz="2400" smtClean="0"/>
              <a:t>Kapr 104 (2n)</a:t>
            </a:r>
          </a:p>
          <a:p>
            <a:pPr lvl="3" eaLnBrk="1" hangingPunct="1"/>
            <a:r>
              <a:rPr lang="cs-CZ" sz="2800" smtClean="0">
                <a:solidFill>
                  <a:srgbClr val="FF0000"/>
                </a:solidFill>
              </a:rPr>
              <a:t>Člověk 46 (2n) </a:t>
            </a:r>
            <a:r>
              <a:rPr lang="cs-CZ" sz="2800" smtClean="0"/>
              <a:t>rok 1955</a:t>
            </a:r>
            <a:endParaRPr 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Jaderný genom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Diploidní sada chromozomů (2n)</a:t>
            </a:r>
            <a:r>
              <a:rPr lang="cs-CZ" sz="3600" smtClean="0"/>
              <a:t> </a:t>
            </a:r>
          </a:p>
          <a:p>
            <a:pPr lvl="1" eaLnBrk="1" hangingPunct="1"/>
            <a:r>
              <a:rPr lang="cs-CZ" smtClean="0"/>
              <a:t>Dvojice zcela stejných (homologních) chromozomů, ale nemusí</a:t>
            </a:r>
            <a:r>
              <a:rPr lang="cs-CZ" sz="2400" smtClean="0"/>
              <a:t> </a:t>
            </a:r>
            <a:r>
              <a:rPr lang="cs-CZ" smtClean="0"/>
              <a:t>mít stejné alely</a:t>
            </a:r>
          </a:p>
          <a:p>
            <a:pPr lvl="1" eaLnBrk="1" hangingPunct="1"/>
            <a:r>
              <a:rPr lang="cs-CZ" smtClean="0"/>
              <a:t>Jeden pochází ze samčí a druhý ze samičí pohlavní buňky</a:t>
            </a:r>
          </a:p>
          <a:p>
            <a:pPr lvl="1" eaLnBrk="1" hangingPunct="1"/>
            <a:r>
              <a:rPr lang="cs-CZ" smtClean="0"/>
              <a:t>V tělních (somatických) buňkách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Haploidní sada chromozomů (n)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Pouze jedna sada chromozomů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Pohlavní buňky</a:t>
            </a:r>
          </a:p>
          <a:p>
            <a:pPr eaLnBrk="1" hangingPunct="1">
              <a:lnSpc>
                <a:spcPct val="90000"/>
              </a:lnSpc>
            </a:pPr>
            <a:endParaRPr lang="cs-CZ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Chromozom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Dvě podélné chromatidy</a:t>
            </a:r>
          </a:p>
          <a:p>
            <a:pPr eaLnBrk="1" hangingPunct="1"/>
            <a:r>
              <a:rPr lang="cs-CZ" smtClean="0"/>
              <a:t>Uprostřed centromera</a:t>
            </a:r>
          </a:p>
          <a:p>
            <a:pPr eaLnBrk="1" hangingPunct="1"/>
            <a:r>
              <a:rPr lang="cs-CZ" smtClean="0"/>
              <a:t>Jednotka nukleosom – 8 histonů omotány DNA</a:t>
            </a:r>
          </a:p>
          <a:p>
            <a:pPr eaLnBrk="1" hangingPunct="1"/>
            <a:r>
              <a:rPr lang="cs-CZ" smtClean="0"/>
              <a:t>Obsahuje geny </a:t>
            </a:r>
          </a:p>
          <a:p>
            <a:pPr eaLnBrk="1" hangingPunct="1"/>
            <a:r>
              <a:rPr lang="cs-CZ" smtClean="0"/>
              <a:t>Soubor chromozomů v jádře = karyotyp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Chromozom </a:t>
            </a:r>
          </a:p>
        </p:txBody>
      </p:sp>
      <p:sp>
        <p:nvSpPr>
          <p:cNvPr id="7680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943600"/>
            <a:ext cx="41910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Autor:Magnus Manske, Název:Chromosome.png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Zdroj:http://cs.wikipedia.org/wiki/Soubor:Chromosome.png</a:t>
            </a:r>
          </a:p>
        </p:txBody>
      </p:sp>
      <p:sp>
        <p:nvSpPr>
          <p:cNvPr id="7680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943600"/>
            <a:ext cx="40386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Autor:Spellcheck , Název:Nucleosome.jpg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 Zdroj:http://cs.wikipedia.org/wiki/Soubor:Nucleosome.jpg</a:t>
            </a:r>
          </a:p>
        </p:txBody>
      </p:sp>
      <p:pic>
        <p:nvPicPr>
          <p:cNvPr id="76805" name="Picture 8" descr="Soubor:Chromosom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371600"/>
            <a:ext cx="30734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6" name="Picture 10" descr="Soubor:Nucleosom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91000" y="1371600"/>
            <a:ext cx="470535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Karyotyp 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8674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Autor:Courtesy: National Human Genome Research Institute , Název:NHGRI human male karyotype.png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Zdroj:http://cs.wikipedia.org/wiki/Soubor:NHGRI_human_male_karyotype.png</a:t>
            </a:r>
          </a:p>
          <a:p>
            <a:pPr eaLnBrk="1" hangingPunct="1">
              <a:lnSpc>
                <a:spcPct val="80000"/>
              </a:lnSpc>
            </a:pPr>
            <a:endParaRPr lang="cs-CZ" sz="1000" smtClean="0"/>
          </a:p>
        </p:txBody>
      </p:sp>
      <p:pic>
        <p:nvPicPr>
          <p:cNvPr id="77828" name="Picture 7" descr="613px-NHGRI_human_male_karyotyp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143000"/>
            <a:ext cx="58388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Pojmy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Lokus</a:t>
            </a:r>
            <a:r>
              <a:rPr lang="cs-CZ" smtClean="0"/>
              <a:t> = místo genu na chromozomu</a:t>
            </a:r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Chromozomová mapa</a:t>
            </a:r>
            <a:r>
              <a:rPr lang="cs-CZ" smtClean="0"/>
              <a:t> = zobrazuje pozici jednotlivých lokusů (genů)</a:t>
            </a:r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Alela</a:t>
            </a:r>
            <a:r>
              <a:rPr lang="cs-CZ" smtClean="0"/>
              <a:t> = konkrétní forma genu</a:t>
            </a:r>
          </a:p>
          <a:p>
            <a:pPr lvl="1" eaLnBrk="1" hangingPunct="1"/>
            <a:r>
              <a:rPr lang="cs-CZ" smtClean="0"/>
              <a:t>V 1n buňce jen jedna alela daného genu</a:t>
            </a:r>
          </a:p>
          <a:p>
            <a:pPr lvl="1" eaLnBrk="1" hangingPunct="1"/>
            <a:r>
              <a:rPr lang="cs-CZ" smtClean="0"/>
              <a:t>V 2n buňce 2 alely daného genu:</a:t>
            </a:r>
          </a:p>
          <a:p>
            <a:pPr lvl="4" eaLnBrk="1" hangingPunct="1"/>
            <a:r>
              <a:rPr lang="cs-CZ" sz="2400" smtClean="0"/>
              <a:t>Stejné </a:t>
            </a:r>
            <a:r>
              <a:rPr lang="cs-CZ" sz="2400" smtClean="0">
                <a:cs typeface="Arial" charset="0"/>
              </a:rPr>
              <a:t>→ </a:t>
            </a:r>
            <a:r>
              <a:rPr lang="cs-CZ" sz="2400" smtClean="0">
                <a:solidFill>
                  <a:srgbClr val="FF0000"/>
                </a:solidFill>
                <a:cs typeface="Arial" charset="0"/>
              </a:rPr>
              <a:t>homozygot</a:t>
            </a:r>
          </a:p>
          <a:p>
            <a:pPr lvl="4" eaLnBrk="1" hangingPunct="1"/>
            <a:r>
              <a:rPr lang="cs-CZ" sz="2400" smtClean="0">
                <a:cs typeface="Arial" charset="0"/>
              </a:rPr>
              <a:t>Různé → </a:t>
            </a:r>
            <a:r>
              <a:rPr lang="cs-CZ" sz="2400" smtClean="0">
                <a:solidFill>
                  <a:srgbClr val="FF0000"/>
                </a:solidFill>
                <a:cs typeface="Arial" charset="0"/>
              </a:rPr>
              <a:t>heterozygot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Pojmy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Homozygot dominantní</a:t>
            </a:r>
            <a:r>
              <a:rPr lang="cs-CZ" smtClean="0"/>
              <a:t> = gen je zastoupen pouze dominantními alelami (AA)</a:t>
            </a:r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Homozygot recesivní</a:t>
            </a:r>
            <a:r>
              <a:rPr lang="cs-CZ" smtClean="0"/>
              <a:t> = gen zastoupen pouze recesivními alelami (aa)</a:t>
            </a:r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Heterozygot</a:t>
            </a:r>
            <a:r>
              <a:rPr lang="cs-CZ" smtClean="0"/>
              <a:t> = gen zastoupen různými alelami (Aa)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Office PowerPoint</Application>
  <PresentationFormat>Předvádění na obrazovce (4:3)</PresentationFormat>
  <Paragraphs>93</Paragraphs>
  <Slides>17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Výchozí návrh</vt:lpstr>
      <vt:lpstr>Genetika eukaryotní buňky</vt:lpstr>
      <vt:lpstr>Jaderný genom</vt:lpstr>
      <vt:lpstr>Jaderný genom</vt:lpstr>
      <vt:lpstr>Jaderný genom</vt:lpstr>
      <vt:lpstr>Chromozom </vt:lpstr>
      <vt:lpstr>Chromozom </vt:lpstr>
      <vt:lpstr>Karyotyp </vt:lpstr>
      <vt:lpstr>Pojmy </vt:lpstr>
      <vt:lpstr>Pojmy </vt:lpstr>
      <vt:lpstr>Pojmy </vt:lpstr>
      <vt:lpstr>Autor:doc. MUDr. Ondřej Šeda, PhD., Název: Dominantbackcross.png  Zdroj:http://www.wikiskripta.eu/index.php/Soubor:Dominantbackcross.png licence:http://creativecommons.org/licenses/by/3.0/cz/deed.cs</vt:lpstr>
      <vt:lpstr>Vztahy mezi alelami</vt:lpstr>
      <vt:lpstr>Vztahy mezi alelami</vt:lpstr>
      <vt:lpstr>Vztahy mezi alelami</vt:lpstr>
      <vt:lpstr>Autor:InvictaHOG, Název: ABO blood type.svg  Zdroj:http://www.wikiskripta.eu/index.php/Soubor:ABO_blood_type.svg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Genetika eukaryotní buňky</dc:title>
  <dc:creator>Lukas</dc:creator>
  <cp:lastModifiedBy>Lukas</cp:lastModifiedBy>
  <cp:revision>1</cp:revision>
  <dcterms:created xsi:type="dcterms:W3CDTF">2013-05-19T17:03:43Z</dcterms:created>
  <dcterms:modified xsi:type="dcterms:W3CDTF">2013-05-19T17:04:26Z</dcterms:modified>
</cp:coreProperties>
</file>