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79F4A-D888-4AA6-94C7-DFA5DD122716}" type="datetimeFigureOut">
              <a:rPr lang="cs-CZ" smtClean="0"/>
              <a:t>19.5.2013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67A16-3810-4033-B1AB-7BF62F5AA0F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Dědičnost monogenních znaků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z="2800" smtClean="0">
                <a:solidFill>
                  <a:srgbClr val="7F7F7F"/>
                </a:solidFill>
              </a:rPr>
              <a:t>Autozomální dědičnost kvalitativních znaků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VY_32_INOVACE_04-07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Pokud bude černý jezevčík homozygot dominantní, všichni potomci budou černí heterozygoti.</a:t>
            </a:r>
          </a:p>
          <a:p>
            <a:pPr marL="609600" indent="-609600">
              <a:buFontTx/>
              <a:buAutoNum type="arabicParenR"/>
            </a:pPr>
            <a:endParaRPr lang="cs-CZ" smtClean="0"/>
          </a:p>
          <a:p>
            <a:pPr marL="609600" indent="-609600">
              <a:buFontTx/>
              <a:buAutoNum type="arabicParenR"/>
            </a:pPr>
            <a:r>
              <a:rPr lang="cs-CZ" smtClean="0"/>
              <a:t>Pokud bude černý jezevčík heterozygot, potomci budou z poloviny černí heterozygoti a z poloviny světlí homozygoti.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Gen pro vznik černé barvy u skotu je dominantní nad genem pro barvu červenou. Jaké potomky získáme po křížení čistokrevného (tj. homozygotního) černého býka s červenými kravami? Jaké potomky získáme po vzájemném křížení získaných kříženců (F2)?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Otázky 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mtClean="0"/>
              <a:t>Co je to monogenní znak?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Co jsou to autozomy a kolik jich člověk má?</a:t>
            </a:r>
          </a:p>
          <a:p>
            <a:pPr marL="609600" indent="-609600">
              <a:buFontTx/>
              <a:buAutoNum type="arabicParenR"/>
            </a:pPr>
            <a:r>
              <a:rPr lang="cs-CZ" smtClean="0"/>
              <a:t>Jaký je genotypový a fenotypový štěpný poměr u monohybridismu s úplnou dominancí?</a:t>
            </a:r>
          </a:p>
          <a:p>
            <a:pPr marL="609600" indent="-609600">
              <a:buFontTx/>
              <a:buAutoNum type="arabicParenR"/>
            </a:pPr>
            <a:endParaRPr lang="cs-CZ" smtClean="0"/>
          </a:p>
          <a:p>
            <a:pPr marL="609600" indent="-609600">
              <a:buFontTx/>
              <a:buAutoNum type="arabicParenR"/>
            </a:pPr>
            <a:endParaRPr lang="cs-CZ" smtClean="0"/>
          </a:p>
          <a:p>
            <a:pPr marL="609600" indent="-609600">
              <a:buFontTx/>
              <a:buAutoNum type="arabicParenR"/>
            </a:pPr>
            <a:endParaRPr 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Monogenní znak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Znak je určen </a:t>
            </a:r>
            <a:r>
              <a:rPr lang="cs-CZ" smtClean="0">
                <a:solidFill>
                  <a:srgbClr val="FF0000"/>
                </a:solidFill>
              </a:rPr>
              <a:t>jedním genem</a:t>
            </a:r>
            <a:r>
              <a:rPr lang="cs-CZ" smtClean="0"/>
              <a:t> (většinou velkého účinku)</a:t>
            </a:r>
          </a:p>
          <a:p>
            <a:pPr eaLnBrk="1" hangingPunct="1"/>
            <a:r>
              <a:rPr lang="cs-CZ" smtClean="0"/>
              <a:t>Prostředí má malý význam</a:t>
            </a:r>
          </a:p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cs-CZ" smtClean="0">
                <a:solidFill>
                  <a:srgbClr val="FF0000"/>
                </a:solidFill>
              </a:rPr>
              <a:t>1. Dědičnost kvalitativních znaků</a:t>
            </a:r>
            <a:r>
              <a:rPr lang="cs-CZ" smtClean="0"/>
              <a:t> (autozomální a gonozomální dědičnost)</a:t>
            </a:r>
          </a:p>
          <a:p>
            <a:pPr eaLnBrk="1" hangingPunct="1">
              <a:buFontTx/>
              <a:buNone/>
            </a:pPr>
            <a:r>
              <a:rPr lang="cs-CZ" smtClean="0"/>
              <a:t>   </a:t>
            </a:r>
            <a:r>
              <a:rPr lang="cs-CZ" smtClean="0">
                <a:solidFill>
                  <a:srgbClr val="FF0000"/>
                </a:solidFill>
              </a:rPr>
              <a:t>2. Dědičnost kvantitativních znaků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Autozomální dědičnost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Geny uloženy na autozomech </a:t>
            </a:r>
            <a:r>
              <a:rPr lang="cs-CZ" smtClean="0">
                <a:solidFill>
                  <a:srgbClr val="FF0000"/>
                </a:solidFill>
              </a:rPr>
              <a:t>(všechny chromozomy kromě pohlavních)</a:t>
            </a:r>
          </a:p>
          <a:p>
            <a:pPr eaLnBrk="1" hangingPunct="1"/>
            <a:r>
              <a:rPr lang="cs-CZ" smtClean="0"/>
              <a:t>U člověka je </a:t>
            </a:r>
            <a:r>
              <a:rPr lang="cs-CZ" smtClean="0">
                <a:solidFill>
                  <a:srgbClr val="FF0000"/>
                </a:solidFill>
              </a:rPr>
              <a:t>22 párů</a:t>
            </a:r>
            <a:r>
              <a:rPr lang="cs-CZ" smtClean="0"/>
              <a:t> (1 pár pohlavních)</a:t>
            </a:r>
          </a:p>
          <a:p>
            <a:pPr eaLnBrk="1" hangingPunct="1"/>
            <a:r>
              <a:rPr lang="cs-CZ" smtClean="0"/>
              <a:t>Projev nezávisí na pohlaví jedince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Autozomální dědičnost – kvalitativní znaky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Monohybridismus s úplnou dominancí</a:t>
            </a:r>
          </a:p>
          <a:p>
            <a:pPr lvl="1" eaLnBrk="1" hangingPunct="1"/>
            <a:r>
              <a:rPr lang="cs-CZ" sz="2400" smtClean="0"/>
              <a:t>Sleduji jeden znak, monogenně podmíněný</a:t>
            </a:r>
          </a:p>
          <a:p>
            <a:pPr lvl="1" eaLnBrk="1" hangingPunct="1"/>
            <a:r>
              <a:rPr lang="cs-CZ" sz="2400" smtClean="0"/>
              <a:t>Křížení dvou stejných homozygotů (AA x AA, aa x aa)</a:t>
            </a:r>
          </a:p>
          <a:p>
            <a:pPr lvl="1" eaLnBrk="1" hangingPunct="1">
              <a:buFontTx/>
              <a:buNone/>
            </a:pPr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rodiče (parentes)   P: AA x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gamety                     :  A      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potomci (filia) 	     F1:  AA  (100 %)</a:t>
            </a:r>
          </a:p>
          <a:p>
            <a:pPr lvl="1" eaLnBrk="1" hangingPunct="1">
              <a:buFontTx/>
              <a:buNone/>
            </a:pPr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Všichni potomci homozygoti – </a:t>
            </a:r>
            <a:r>
              <a:rPr lang="cs-CZ" sz="2400" smtClean="0">
                <a:solidFill>
                  <a:srgbClr val="FF0000"/>
                </a:solidFill>
              </a:rPr>
              <a:t>uniformní hybridi</a:t>
            </a:r>
            <a:r>
              <a:rPr lang="cs-CZ" sz="2400" smtClean="0"/>
              <a:t>.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Stejné budou generace F2, F3…= čistá linie.</a:t>
            </a:r>
            <a:endParaRPr lang="en-US" sz="2400" smtClean="0">
              <a:cs typeface="Arial" charset="0"/>
            </a:endParaRPr>
          </a:p>
          <a:p>
            <a:pPr lvl="1" eaLnBrk="1" hangingPunct="1">
              <a:buFontTx/>
              <a:buNone/>
            </a:pPr>
            <a:endParaRPr lang="cs-CZ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Autozomální dědičnost – kvalitativní znaky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Monohybridismus s úplnou dominancí</a:t>
            </a:r>
          </a:p>
          <a:p>
            <a:pPr lvl="1" eaLnBrk="1" hangingPunct="1"/>
            <a:r>
              <a:rPr lang="cs-CZ" sz="2400" smtClean="0"/>
              <a:t>Sleduji jeden znak, monogenně podmíněný</a:t>
            </a:r>
            <a:endParaRPr lang="cs-CZ" sz="240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cs-CZ" sz="2400" smtClean="0"/>
              <a:t>Křížení dvou různých homozygotů (AA x aa)</a:t>
            </a:r>
          </a:p>
          <a:p>
            <a:pPr lvl="1" eaLnBrk="1" hangingPunct="1"/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rodiče (parentes)   P: AA x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gamety                     :  A      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potomci (filia)       F1:  Aa  (100 %)</a:t>
            </a:r>
          </a:p>
          <a:p>
            <a:pPr lvl="1" eaLnBrk="1" hangingPunct="1">
              <a:buFontTx/>
              <a:buNone/>
            </a:pPr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Všichni potomci heterozygoti – </a:t>
            </a:r>
            <a:r>
              <a:rPr lang="cs-CZ" sz="2400" smtClean="0">
                <a:solidFill>
                  <a:srgbClr val="FF0000"/>
                </a:solidFill>
              </a:rPr>
              <a:t>uniformní hybridi</a:t>
            </a:r>
            <a:r>
              <a:rPr lang="cs-CZ" sz="240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Autozomální dědičnost – kvalitativní znaky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Monohybridismus s úplnou dominancí</a:t>
            </a:r>
          </a:p>
          <a:p>
            <a:pPr lvl="1" eaLnBrk="1" hangingPunct="1"/>
            <a:r>
              <a:rPr lang="cs-CZ" sz="2400" smtClean="0"/>
              <a:t>Sleduji jeden znak, monogenně podmíněný</a:t>
            </a:r>
            <a:endParaRPr lang="cs-CZ" sz="240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cs-CZ" sz="2400" smtClean="0"/>
              <a:t>Křížení homozygota s heterozygotem (aa x Aa)</a:t>
            </a:r>
          </a:p>
          <a:p>
            <a:pPr lvl="1" eaLnBrk="1" hangingPunct="1"/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rodiče (parentes)   P: aa x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gamety                     :  a    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potomci (filia)       F1:  Aa : aa (1 : 1)</a:t>
            </a:r>
          </a:p>
          <a:p>
            <a:pPr lvl="1" eaLnBrk="1" hangingPunct="1">
              <a:buFontTx/>
              <a:buNone/>
            </a:pPr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Polovina potomků je heterozygotů a polovina homozygotů recesivních.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Autozomální dědičnost – kvalitativní znaky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Monohybridismus s úplnou dominancí</a:t>
            </a:r>
          </a:p>
          <a:p>
            <a:pPr lvl="1" eaLnBrk="1" hangingPunct="1"/>
            <a:r>
              <a:rPr lang="cs-CZ" sz="2400" smtClean="0"/>
              <a:t>Sleduji jeden znak, monogenně podmíněný</a:t>
            </a:r>
            <a:endParaRPr lang="cs-CZ" sz="240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cs-CZ" sz="2400" smtClean="0"/>
              <a:t>Křížení homozygota s heterozygotem (AA x Aa)</a:t>
            </a:r>
          </a:p>
          <a:p>
            <a:pPr lvl="1" eaLnBrk="1" hangingPunct="1"/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rodiče (parentes)   P: AA x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gamety                     :  A     Aa</a:t>
            </a:r>
          </a:p>
          <a:p>
            <a:pPr lvl="1" eaLnBrk="1" hangingPunct="1">
              <a:buFontTx/>
              <a:buNone/>
            </a:pPr>
            <a:r>
              <a:rPr lang="cs-CZ" sz="2400" smtClean="0"/>
              <a:t>   potomci (filia)       F1:  Aa : aa (1 : 1)</a:t>
            </a:r>
          </a:p>
          <a:p>
            <a:pPr lvl="1" eaLnBrk="1" hangingPunct="1">
              <a:buFontTx/>
              <a:buNone/>
            </a:pPr>
            <a:endParaRPr lang="cs-CZ" sz="2400" smtClean="0"/>
          </a:p>
          <a:p>
            <a:pPr lvl="1" eaLnBrk="1" hangingPunct="1">
              <a:buFontTx/>
              <a:buNone/>
            </a:pPr>
            <a:r>
              <a:rPr lang="cs-CZ" sz="2400" smtClean="0"/>
              <a:t>   Polovina potomků je heterozygotů a polovina homozygotů dominantních.</a:t>
            </a:r>
            <a:endParaRPr lang="cs-CZ" sz="2400" smtClean="0">
              <a:solidFill>
                <a:srgbClr val="FF0000"/>
              </a:solidFill>
            </a:endParaRPr>
          </a:p>
          <a:p>
            <a:pPr eaLnBrk="1" hangingPunct="1"/>
            <a:endParaRPr lang="cs-CZ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Autozomální dědičnost – kvalitativní znaky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Monohybridismus s úplnou dominancí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Sleduji jeden znak, monogenně podmíněný</a:t>
            </a:r>
            <a:endParaRPr lang="cs-CZ" sz="240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sz="2400" smtClean="0"/>
              <a:t>Křížení dvou heterozygotů (Aa x Aa)</a:t>
            </a:r>
          </a:p>
          <a:p>
            <a:pPr lvl="1" eaLnBrk="1" hangingPunct="1">
              <a:lnSpc>
                <a:spcPct val="80000"/>
              </a:lnSpc>
            </a:pPr>
            <a:endParaRPr lang="cs-CZ" sz="24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rodiče (parentes) P: Aa x Aa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gamety                   : Aa    Aa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potomci (filia) F1:  AA : Aa : aa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		             ( 1  :  2   : 1) </a:t>
            </a:r>
            <a:r>
              <a:rPr lang="cs-CZ" sz="2000" smtClean="0"/>
              <a:t>genotypový štěpný poměr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			      ( 3  :  1 )   </a:t>
            </a:r>
            <a:r>
              <a:rPr lang="cs-CZ" sz="2000" smtClean="0"/>
              <a:t>fenotypový štěpný poměr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			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  Polovina potomků je heterozygotů a polovina homozygotů.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Příklad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Majitel nechal spářit černého a světlého jezevčíka. Jaké potomky můžeme očekávat?</a:t>
            </a:r>
          </a:p>
          <a:p>
            <a:pPr lvl="1" eaLnBrk="1" hangingPunct="1"/>
            <a:r>
              <a:rPr lang="cs-CZ" smtClean="0"/>
              <a:t>Černý………..AA, Aa</a:t>
            </a:r>
          </a:p>
          <a:p>
            <a:pPr lvl="1" eaLnBrk="1" hangingPunct="1"/>
            <a:r>
              <a:rPr lang="cs-CZ" smtClean="0"/>
              <a:t>Světlý………..aa</a:t>
            </a:r>
          </a:p>
          <a:p>
            <a:pPr lvl="1" eaLnBrk="1" hangingPunct="1">
              <a:buFontTx/>
              <a:buNone/>
            </a:pPr>
            <a:endParaRPr lang="cs-CZ" smtClean="0"/>
          </a:p>
          <a:p>
            <a:pPr lvl="2" eaLnBrk="1" hangingPunct="1">
              <a:buFontTx/>
              <a:buNone/>
            </a:pPr>
            <a:r>
              <a:rPr lang="cs-CZ" smtClean="0"/>
              <a:t>1) P: AA x aa		       2) P: Aa x aa</a:t>
            </a:r>
          </a:p>
          <a:p>
            <a:pPr lvl="2" eaLnBrk="1" hangingPunct="1">
              <a:buFontTx/>
              <a:buNone/>
            </a:pPr>
            <a:r>
              <a:rPr lang="cs-CZ" smtClean="0"/>
              <a:t>    F1: Aa (100%)		F1: Aa (50%), aa (50%)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474</Words>
  <Application>Microsoft Office PowerPoint</Application>
  <PresentationFormat>Předvádění na obrazovce (4:3)</PresentationFormat>
  <Paragraphs>84</Paragraphs>
  <Slides>13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Dědičnost monogenních znaků</vt:lpstr>
      <vt:lpstr>Monogenní znak</vt:lpstr>
      <vt:lpstr>Autozomální dědičnost</vt:lpstr>
      <vt:lpstr>Autozomální dědičnost – kvalitativní znaky</vt:lpstr>
      <vt:lpstr>Autozomální dědičnost – kvalitativní znaky</vt:lpstr>
      <vt:lpstr>Autozomální dědičnost – kvalitativní znaky</vt:lpstr>
      <vt:lpstr>Autozomální dědičnost – kvalitativní znaky</vt:lpstr>
      <vt:lpstr>Autozomální dědičnost – kvalitativní znaky</vt:lpstr>
      <vt:lpstr>Příklad </vt:lpstr>
      <vt:lpstr>Snímek 10</vt:lpstr>
      <vt:lpstr>Příklad </vt:lpstr>
      <vt:lpstr>Otázky 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Dědičnost monogenních znaků</dc:title>
  <dc:creator>Lukas</dc:creator>
  <cp:lastModifiedBy>Lukas</cp:lastModifiedBy>
  <cp:revision>1</cp:revision>
  <dcterms:created xsi:type="dcterms:W3CDTF">2013-05-19T17:04:50Z</dcterms:created>
  <dcterms:modified xsi:type="dcterms:W3CDTF">2013-05-19T17:05:53Z</dcterms:modified>
</cp:coreProperties>
</file>