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BF9AF-B585-42CB-A258-17BAFDD57C77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12E85-3FD0-464B-B42E-EB7D2528D61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mages/2/28/Recessivebackcross.p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mages/4/48/Monohybridismus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mages/4/48/Monohybridismus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mages/5/53/Dominantbackcross.p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Mendelovy zákony, zpětné křížení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smtClean="0">
                <a:solidFill>
                  <a:srgbClr val="7F7F7F"/>
                </a:solidFill>
              </a:rPr>
              <a:t>J. G. Mendel, I. a II. Mendelův zákon, rozlišení heterozygotů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1800" b="1" i="1" smtClean="0"/>
              <a:t>Aa</a:t>
            </a:r>
            <a:r>
              <a:rPr lang="cs-CZ" sz="1800" smtClean="0"/>
              <a:t> x </a:t>
            </a:r>
            <a:r>
              <a:rPr lang="cs-CZ" sz="1800" b="1" i="1" smtClean="0"/>
              <a:t>aa</a:t>
            </a:r>
            <a:r>
              <a:rPr lang="cs-CZ" sz="1800" smtClean="0"/>
              <a:t> </a:t>
            </a:r>
            <a:br>
              <a:rPr lang="cs-CZ" sz="1800" smtClean="0"/>
            </a:br>
            <a:r>
              <a:rPr lang="cs-CZ" sz="1800" b="1" smtClean="0"/>
              <a:t>Genotypový štěpný poměr</a:t>
            </a:r>
            <a:r>
              <a:rPr lang="cs-CZ" sz="1800" smtClean="0"/>
              <a:t>: 1 (</a:t>
            </a:r>
            <a:r>
              <a:rPr lang="cs-CZ" sz="1800" b="1" i="1" smtClean="0"/>
              <a:t>Aa</a:t>
            </a:r>
            <a:r>
              <a:rPr lang="cs-CZ" sz="1800" smtClean="0"/>
              <a:t>) : 1 (</a:t>
            </a:r>
            <a:r>
              <a:rPr lang="cs-CZ" sz="1800" b="1" i="1" smtClean="0"/>
              <a:t>aa</a:t>
            </a:r>
            <a:r>
              <a:rPr lang="cs-CZ" sz="1800" smtClean="0"/>
              <a:t>) </a:t>
            </a:r>
            <a:r>
              <a:rPr lang="cs-CZ" sz="1800" b="1" smtClean="0"/>
              <a:t/>
            </a:r>
            <a:br>
              <a:rPr lang="cs-CZ" sz="1800" b="1" smtClean="0"/>
            </a:br>
            <a:r>
              <a:rPr lang="cs-CZ" sz="1800" b="1" smtClean="0"/>
              <a:t>Fenotypový štěpný poměr</a:t>
            </a:r>
            <a:r>
              <a:rPr lang="cs-CZ" sz="1800" smtClean="0"/>
              <a:t>: 1 (</a:t>
            </a:r>
            <a:r>
              <a:rPr lang="cs-CZ" sz="1800" b="1" i="1" smtClean="0"/>
              <a:t>Aa</a:t>
            </a:r>
            <a:r>
              <a:rPr lang="cs-CZ" sz="1800" smtClean="0"/>
              <a:t>) : 1 (</a:t>
            </a:r>
            <a:r>
              <a:rPr lang="cs-CZ" sz="1800" b="1" i="1" smtClean="0"/>
              <a:t>aa</a:t>
            </a:r>
            <a:r>
              <a:rPr lang="cs-CZ" sz="1800" i="1" smtClean="0"/>
              <a:t>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198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Autor:doc. MUDr. Ondřej Šeda, PhD., Název: Recessivebackcross.png </a:t>
            </a:r>
            <a:br>
              <a:rPr lang="cs-CZ" sz="1200" smtClean="0">
                <a:solidFill>
                  <a:schemeClr val="bg2"/>
                </a:solidFill>
              </a:rPr>
            </a:br>
            <a:r>
              <a:rPr lang="cs-CZ" sz="1200" smtClean="0">
                <a:solidFill>
                  <a:schemeClr val="bg2"/>
                </a:solidFill>
              </a:rPr>
              <a:t>Zdroj:http://www.wikiskripta.eu/index.php/Soubor:Recessivebackcross.png  licence:http://creativecommons.org/licenses/by/3.0/cz/deed.cs</a:t>
            </a:r>
          </a:p>
        </p:txBody>
      </p:sp>
      <p:pic>
        <p:nvPicPr>
          <p:cNvPr id="102404" name="Picture 5" descr="Soubor:Recessivebackcros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447800"/>
            <a:ext cx="8001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Zpětné křížení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Př.   P: BB (černý pes)  x  bb (hnědá fena)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		   F1: Bb (černí)        x  Bb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		   F2: BB  Bb  Bb  bb (BB černí, ale Bb     		   nese žádoucí hnědý gen - potřebuji tohoto    	   potomka najít)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        B: Bb (potomek) x bb (rodič)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		   B1: Bb Bb bb bb (objevili se hnědí 	    		   jedinci</a:t>
            </a:r>
            <a:r>
              <a:rPr lang="cs-CZ" smtClean="0">
                <a:cs typeface="Arial" charset="0"/>
              </a:rPr>
              <a:t>→potomek z F2 je heterozygot, nese    	   gen pro hnědou barvu</a:t>
            </a:r>
            <a:r>
              <a:rPr lang="cs-CZ" smtClean="0"/>
              <a:t>)</a:t>
            </a:r>
            <a:endParaRPr lang="cs-CZ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Otázky </a:t>
            </a:r>
          </a:p>
        </p:txBody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arenR"/>
            </a:pPr>
            <a:r>
              <a:rPr lang="cs-CZ" smtClean="0"/>
              <a:t>Co si pamatuješ o J. G. Mendelovi?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Jak zní I. a II. Mendelův zákon?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Jak vypadají uniformní potomci?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Kdy provádíme zpětné křížení?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I. Mendelův zákon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>
                <a:solidFill>
                  <a:srgbClr val="FF0000"/>
                </a:solidFill>
              </a:rPr>
              <a:t>O uniformitě F1 generace a shodnosti reciprokého křížení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Při křížení rodiče homozygotně dominantního s rodičem homozygotně recesivním vznikají genotypově i fenotypově shodní heterozygotní potomci = uniformní (AA x aa </a:t>
            </a:r>
            <a:r>
              <a:rPr lang="cs-CZ" sz="2800" smtClean="0">
                <a:cs typeface="Arial" charset="0"/>
              </a:rPr>
              <a:t>→ Aa)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>
                <a:cs typeface="Arial" charset="0"/>
              </a:rPr>
              <a:t>Není důležité, který rodič je homozygotně dominantní, výsledky budou stejné (nebereme v úvahu mimojadernou dědičnost a dědičnost na pohlaví vázanou)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smtClean="0"/>
              <a:t>    Příklad 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4038600" cy="46021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3200" smtClean="0"/>
              <a:t>Černooká žena (homozygotně       dominantní) si vezme modrookého muže. Jak budou vypadat jejich potomci?</a:t>
            </a:r>
          </a:p>
        </p:txBody>
      </p:sp>
      <p:sp>
        <p:nvSpPr>
          <p:cNvPr id="9728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200400" y="6172200"/>
            <a:ext cx="57150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Autor:Otovab,  Název: Monohybridismus.jpg Zdroj:http:http://www.wikiskripta.eu/index.php/Soubor:Monohybridismus.jpg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Licence:http://creativecommons.org/licenses/by-nd/3.0/cz/deed.cs</a:t>
            </a:r>
          </a:p>
          <a:p>
            <a:pPr algn="ctr"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97285" name="Picture 5" descr="Soubor:Monohybridismu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81000"/>
            <a:ext cx="3883025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u="sng" smtClean="0"/>
              <a:t>Řešení:</a:t>
            </a:r>
          </a:p>
          <a:p>
            <a:pPr>
              <a:lnSpc>
                <a:spcPct val="90000"/>
              </a:lnSpc>
            </a:pPr>
            <a:endParaRPr lang="cs-CZ" u="sng" smtClean="0"/>
          </a:p>
          <a:p>
            <a:pPr>
              <a:lnSpc>
                <a:spcPct val="90000"/>
              </a:lnSpc>
            </a:pPr>
            <a:r>
              <a:rPr lang="cs-CZ" smtClean="0"/>
              <a:t>Černooká žena………AA</a:t>
            </a:r>
          </a:p>
          <a:p>
            <a:pPr>
              <a:lnSpc>
                <a:spcPct val="90000"/>
              </a:lnSpc>
            </a:pPr>
            <a:r>
              <a:rPr lang="cs-CZ" smtClean="0"/>
              <a:t>Modrooký muž…….…aa</a:t>
            </a:r>
          </a:p>
          <a:p>
            <a:pPr lvl="1">
              <a:lnSpc>
                <a:spcPct val="90000"/>
              </a:lnSpc>
            </a:pPr>
            <a:endParaRPr lang="cs-CZ" smtClean="0"/>
          </a:p>
          <a:p>
            <a:pPr lvl="1">
              <a:lnSpc>
                <a:spcPct val="90000"/>
              </a:lnSpc>
            </a:pPr>
            <a:r>
              <a:rPr lang="cs-CZ" smtClean="0"/>
              <a:t>P: AA x aa</a:t>
            </a:r>
          </a:p>
          <a:p>
            <a:pPr lvl="1">
              <a:lnSpc>
                <a:spcPct val="90000"/>
              </a:lnSpc>
            </a:pPr>
            <a:r>
              <a:rPr lang="cs-CZ" smtClean="0"/>
              <a:t>F1: Aa</a:t>
            </a:r>
          </a:p>
          <a:p>
            <a:pPr lvl="1">
              <a:lnSpc>
                <a:spcPct val="90000"/>
              </a:lnSpc>
            </a:pPr>
            <a:endParaRPr lang="cs-CZ" smtClean="0"/>
          </a:p>
          <a:p>
            <a:pPr>
              <a:lnSpc>
                <a:spcPct val="90000"/>
              </a:lnSpc>
              <a:buFontTx/>
              <a:buNone/>
            </a:pPr>
            <a:r>
              <a:rPr lang="cs-CZ" smtClean="0"/>
              <a:t>   Všichni potomci budou černoocí heterozygoti (Aa).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II. Mendelův zákon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O nestejnorodosti F2 generace</a:t>
            </a:r>
          </a:p>
          <a:p>
            <a:pPr eaLnBrk="1" hangingPunct="1"/>
            <a:r>
              <a:rPr lang="cs-CZ" smtClean="0"/>
              <a:t>Při vzájemném křížení heterozygotů      (Aa x Aa) vznikají různorodí potomci, jejichž genotypový štěpný poměr je 1:2:1 a fenotypový štěpný poměr je 3:1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smtClean="0"/>
              <a:t>	Příklad </a:t>
            </a:r>
          </a:p>
        </p:txBody>
      </p:sp>
      <p:sp>
        <p:nvSpPr>
          <p:cNvPr id="9933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mtClean="0"/>
              <a:t>Hnědooká žena (heterozygot) si vezme hnědookého muže (heterozygot). Jak budou vypadat jejich potomci?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mtClean="0"/>
          </a:p>
        </p:txBody>
      </p:sp>
      <p:sp>
        <p:nvSpPr>
          <p:cNvPr id="99337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438400" y="6096000"/>
            <a:ext cx="62484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Autor:Otovab,  Název: Monohybridismus.jpg Zdroj:http:http://www.wikiskripta.eu/index.php/Soubor:Monohybridismus.jpg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Licence:http://creativecommons.org/licenses/by-nd/3.0/cz/deed.cs</a:t>
            </a:r>
          </a:p>
          <a:p>
            <a:pPr algn="ctr" eaLnBrk="1" hangingPunct="1"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</a:pPr>
            <a:endParaRPr lang="cs-CZ" sz="1200" smtClean="0"/>
          </a:p>
        </p:txBody>
      </p:sp>
      <p:pic>
        <p:nvPicPr>
          <p:cNvPr id="99339" name="Picture 5" descr="Soubor:Monohybridismu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381000"/>
            <a:ext cx="3811588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u="sng" smtClean="0"/>
              <a:t>Řešení: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Hnědooká žena………...Aa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Hnědooký muž…………Aa</a:t>
            </a:r>
          </a:p>
          <a:p>
            <a:pPr lvl="1" eaLnBrk="1" hangingPunct="1">
              <a:lnSpc>
                <a:spcPct val="90000"/>
              </a:lnSpc>
            </a:pPr>
            <a:endParaRPr lang="cs-CZ" smtClean="0"/>
          </a:p>
          <a:p>
            <a:pPr lvl="1" eaLnBrk="1" hangingPunct="1">
              <a:lnSpc>
                <a:spcPct val="90000"/>
              </a:lnSpc>
            </a:pPr>
            <a:r>
              <a:rPr lang="cs-CZ" smtClean="0"/>
              <a:t>P: Aa x Aa</a:t>
            </a:r>
          </a:p>
          <a:p>
            <a:pPr lvl="1" eaLnBrk="1" hangingPunct="1">
              <a:lnSpc>
                <a:spcPct val="90000"/>
              </a:lnSpc>
            </a:pPr>
            <a:r>
              <a:rPr lang="cs-CZ" smtClean="0"/>
              <a:t>F1: AA, Aa, aa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cs-CZ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   Polovina potomků bude hnědookých heterozygotů (Aa), čtvrtina hnědookých homozygotů dominantních (AA) a čtvrtina modrookých homozygotů recesivních (aa).</a:t>
            </a:r>
          </a:p>
          <a:p>
            <a:pPr>
              <a:lnSpc>
                <a:spcPct val="90000"/>
              </a:lnSpc>
            </a:pPr>
            <a:endParaRPr lang="cs-CZ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Zpětné křížení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Křížení heterozygotního potomka s homozygotně recesivním rodičem</a:t>
            </a:r>
          </a:p>
          <a:p>
            <a:pPr eaLnBrk="1" hangingPunct="1"/>
            <a:r>
              <a:rPr lang="cs-CZ" smtClean="0"/>
              <a:t>Používáme tehdy, chceme-li rozlišit v chovu heterozygotní a homozygotní jedince</a:t>
            </a:r>
          </a:p>
          <a:p>
            <a:pPr eaLnBrk="1" hangingPunct="1"/>
            <a:r>
              <a:rPr lang="cs-CZ" smtClean="0"/>
              <a:t>Vzniklou generaci z procesu zpětného křížení označujeme B (backcross)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>
              <a:lnSpc>
                <a:spcPct val="65000"/>
              </a:lnSpc>
            </a:pPr>
            <a:r>
              <a:rPr lang="cs-CZ" sz="1600" b="1" i="1" smtClean="0"/>
              <a:t>Aa</a:t>
            </a:r>
            <a:r>
              <a:rPr lang="cs-CZ" sz="1600" smtClean="0"/>
              <a:t> x </a:t>
            </a:r>
            <a:r>
              <a:rPr lang="cs-CZ" sz="1600" b="1" i="1" smtClean="0"/>
              <a:t>AA</a:t>
            </a:r>
            <a:r>
              <a:rPr lang="cs-CZ" sz="1600" smtClean="0"/>
              <a:t> </a:t>
            </a:r>
            <a:br>
              <a:rPr lang="cs-CZ" sz="1600" smtClean="0"/>
            </a:br>
            <a:r>
              <a:rPr lang="cs-CZ" sz="1600" smtClean="0"/>
              <a:t/>
            </a:r>
            <a:br>
              <a:rPr lang="cs-CZ" sz="1600" smtClean="0"/>
            </a:br>
            <a:r>
              <a:rPr lang="cs-CZ" sz="1600" b="1" smtClean="0"/>
              <a:t>Genotypový štěpný poměr</a:t>
            </a:r>
            <a:r>
              <a:rPr lang="cs-CZ" sz="1600" smtClean="0"/>
              <a:t>: 1 (</a:t>
            </a:r>
            <a:r>
              <a:rPr lang="cs-CZ" sz="1600" b="1" i="1" smtClean="0"/>
              <a:t>AA</a:t>
            </a:r>
            <a:r>
              <a:rPr lang="cs-CZ" sz="1600" smtClean="0"/>
              <a:t>) : 1 (</a:t>
            </a:r>
            <a:r>
              <a:rPr lang="cs-CZ" sz="1600" b="1" i="1" smtClean="0"/>
              <a:t>Aa</a:t>
            </a:r>
            <a:r>
              <a:rPr lang="cs-CZ" sz="1600" smtClean="0"/>
              <a:t>) </a:t>
            </a:r>
            <a:r>
              <a:rPr lang="cs-CZ" sz="1600" b="1" smtClean="0"/>
              <a:t/>
            </a:r>
            <a:br>
              <a:rPr lang="cs-CZ" sz="1600" b="1" smtClean="0"/>
            </a:br>
            <a:r>
              <a:rPr lang="cs-CZ" sz="1600" b="1" smtClean="0"/>
              <a:t>Fenotypový štěpný poměr</a:t>
            </a:r>
            <a:r>
              <a:rPr lang="cs-CZ" sz="1600" smtClean="0"/>
              <a:t>: </a:t>
            </a:r>
            <a:r>
              <a:rPr lang="cs-CZ" sz="1600" b="1" i="1" smtClean="0"/>
              <a:t>uniformní</a:t>
            </a:r>
            <a:r>
              <a:rPr lang="cs-CZ" sz="4000" smtClean="0"/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19800"/>
            <a:ext cx="8229600" cy="60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	Autor:doc. MUDr. Ondřej Šeda, PhD., Název: Dominantbackcross.png </a:t>
            </a:r>
            <a:br>
              <a:rPr lang="cs-CZ" sz="1200" smtClean="0">
                <a:solidFill>
                  <a:schemeClr val="bg2"/>
                </a:solidFill>
              </a:rPr>
            </a:br>
            <a:r>
              <a:rPr lang="cs-CZ" sz="1200" smtClean="0">
                <a:solidFill>
                  <a:schemeClr val="bg2"/>
                </a:solidFill>
              </a:rPr>
              <a:t>Zdroj:http://www.wikiskripta.eu/index.php/Soubor:Dominantbackcross.png</a:t>
            </a:r>
            <a:br>
              <a:rPr lang="cs-CZ" sz="1200" smtClean="0">
                <a:solidFill>
                  <a:schemeClr val="bg2"/>
                </a:solidFill>
              </a:rPr>
            </a:br>
            <a:r>
              <a:rPr lang="cs-CZ" sz="1200" smtClean="0">
                <a:solidFill>
                  <a:schemeClr val="bg2"/>
                </a:solidFill>
              </a:rPr>
              <a:t>licence:http://creativecommons.org/licenses/by/3.0/cz/deed.cs</a:t>
            </a:r>
          </a:p>
        </p:txBody>
      </p:sp>
      <p:pic>
        <p:nvPicPr>
          <p:cNvPr id="101380" name="Picture 4" descr="Soubor:Dominantbackcros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219200"/>
            <a:ext cx="8534400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Microsoft Office PowerPoint</Application>
  <PresentationFormat>Předvádění na obrazovce (4:3)</PresentationFormat>
  <Paragraphs>57</Paragraphs>
  <Slides>13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Výchozí návrh</vt:lpstr>
      <vt:lpstr>Mendelovy zákony, zpětné křížení</vt:lpstr>
      <vt:lpstr>I. Mendelův zákon</vt:lpstr>
      <vt:lpstr>    Příklad </vt:lpstr>
      <vt:lpstr>Snímek 4</vt:lpstr>
      <vt:lpstr>II. Mendelův zákon</vt:lpstr>
      <vt:lpstr> Příklad </vt:lpstr>
      <vt:lpstr>Snímek 7</vt:lpstr>
      <vt:lpstr>Zpětné křížení</vt:lpstr>
      <vt:lpstr>Aa x AA   Genotypový štěpný poměr: 1 (AA) : 1 (Aa)  Fenotypový štěpný poměr: uniformní </vt:lpstr>
      <vt:lpstr>Aa x aa  Genotypový štěpný poměr: 1 (Aa) : 1 (aa)  Fenotypový štěpný poměr: 1 (Aa) : 1 (aa)</vt:lpstr>
      <vt:lpstr>Zpětné křížení</vt:lpstr>
      <vt:lpstr>Otázky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Mendelovy zákony, zpětné křížení</dc:title>
  <dc:creator>Lukas</dc:creator>
  <cp:lastModifiedBy>Lukas</cp:lastModifiedBy>
  <cp:revision>1</cp:revision>
  <dcterms:created xsi:type="dcterms:W3CDTF">2013-05-19T17:06:11Z</dcterms:created>
  <dcterms:modified xsi:type="dcterms:W3CDTF">2013-05-19T17:06:56Z</dcterms:modified>
</cp:coreProperties>
</file>