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B6545-278D-4E1C-B252-E1BC3447521A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99301-7142-43E0-8430-B8CFDCB3E6D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a/a7/Bateson2.jpg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8/8f/Thomas_Hunt_Morgan.jpg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//upload.wikimedia.org/wikipedia/commons/4/4c/Drosophila_melanogaster_-_side_%28aka%29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Vazba genů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mtClean="0">
                <a:solidFill>
                  <a:schemeClr val="bg2"/>
                </a:solidFill>
              </a:rPr>
              <a:t>Vazba úplná, neúplná, Morgan, Bateson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I. Morganův zákon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cs-CZ" smtClean="0"/>
              <a:t>Chromozomy jsou nositeli genetické informace a geny jsou na nich lineárně uspořádány, jsou uloženy na určitých místech (lokusech)</a:t>
            </a:r>
          </a:p>
          <a:p>
            <a:pPr eaLnBrk="1" hangingPunct="1"/>
            <a:endParaRPr lang="cs-CZ" smtClean="0"/>
          </a:p>
          <a:p>
            <a:pPr algn="ctr" eaLnBrk="1" hangingPunct="1">
              <a:buFontTx/>
              <a:buNone/>
            </a:pPr>
            <a:r>
              <a:rPr lang="cs-CZ" sz="4200" smtClean="0"/>
              <a:t>II. Morganův zákon</a:t>
            </a:r>
          </a:p>
          <a:p>
            <a:pPr eaLnBrk="1" hangingPunct="1"/>
            <a:r>
              <a:rPr lang="cs-CZ" smtClean="0"/>
              <a:t>Geny přítomné na stejném chromozomu jsou ve vazbě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III. Morganův zákon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Mezi geny homologického páru chromozomů může prostřednictvím crossing-overu probíhat genová výměna</a:t>
            </a:r>
          </a:p>
          <a:p>
            <a:pPr eaLnBrk="1" hangingPunct="1"/>
            <a:r>
              <a:rPr lang="cs-CZ" smtClean="0"/>
              <a:t>Frekvence crossing-overu je přímo úměrná vzdálenosti genů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Morganovo číslo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Určuje sílu vazby genů</a:t>
            </a:r>
          </a:p>
          <a:p>
            <a:pPr eaLnBrk="1" hangingPunct="1"/>
            <a:r>
              <a:rPr lang="cs-CZ" sz="2800" smtClean="0"/>
              <a:t>Poměr počtu rekombinovaných gamet (potomků) ku celkovému počtu gamet</a:t>
            </a:r>
          </a:p>
          <a:p>
            <a:pPr eaLnBrk="1" hangingPunct="1"/>
            <a:r>
              <a:rPr lang="cs-CZ" sz="2800" smtClean="0"/>
              <a:t>Udává se v rekombinačních jednotkách tzv. morganech (M)</a:t>
            </a:r>
          </a:p>
          <a:p>
            <a:pPr eaLnBrk="1" hangingPunct="1"/>
            <a:r>
              <a:rPr lang="cs-CZ" sz="2800" smtClean="0"/>
              <a:t>1 centimorgan (1cM) – dihybrid tvoří 1% gamet s rekombinovanou sestavou alel (mezi sledovanými geny je pravděpodobnost vzniku crossing-overu 1%)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William Bateson (1861-1926)</a:t>
            </a:r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mtClean="0"/>
              <a:t>Britský genetik </a:t>
            </a:r>
          </a:p>
          <a:p>
            <a:pPr>
              <a:lnSpc>
                <a:spcPct val="80000"/>
              </a:lnSpc>
            </a:pPr>
            <a:r>
              <a:rPr lang="cs-CZ" smtClean="0"/>
              <a:t>Poprvé použil termín genetika pro vědní obor</a:t>
            </a:r>
          </a:p>
          <a:p>
            <a:pPr>
              <a:lnSpc>
                <a:spcPct val="80000"/>
              </a:lnSpc>
            </a:pPr>
            <a:r>
              <a:rPr lang="cs-CZ" smtClean="0"/>
              <a:t>Hlavní propagátor do té doby neznámých výzkumů G. Mendela</a:t>
            </a:r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6248400"/>
            <a:ext cx="4419600" cy="6096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       Autor:neznámý, Název:Bateson2.jpg, Zdroj: http://cs.wikipedia.org/wiki/Soubor:Bateson2.jpg</a:t>
            </a:r>
          </a:p>
        </p:txBody>
      </p:sp>
      <p:pic>
        <p:nvPicPr>
          <p:cNvPr id="540678" name="Picture 6" descr="Soubor:Bateson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0288" y="1219200"/>
            <a:ext cx="3440112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Batesonovo číslo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Vyjadřuje, kolikrát častěji vznikají gamety s nerekombinovaným uspořádáním alel oproti rekombinantním</a:t>
            </a:r>
          </a:p>
          <a:p>
            <a:endParaRPr lang="cs-CZ" smtClean="0"/>
          </a:p>
          <a:p>
            <a:r>
              <a:rPr lang="cs-CZ" sz="2800" smtClean="0">
                <a:solidFill>
                  <a:srgbClr val="FF0000"/>
                </a:solidFill>
              </a:rPr>
              <a:t>c = rekombinované gamety / nerekombinovaným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Otázky </a:t>
            </a:r>
          </a:p>
        </p:txBody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arenR"/>
            </a:pPr>
            <a:r>
              <a:rPr lang="cs-CZ" smtClean="0"/>
              <a:t>Kdy hovoříme, že jsou geny ve vazbě?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Jak vypadá uspořádání genů ve fázi CIS?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Kdy hovoříme o silné síle vazby mezi geny?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Pomocí čeho můžeme určit sílu vazby?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Čím přispěl T. H. Morgan biologii?</a:t>
            </a:r>
          </a:p>
          <a:p>
            <a:pPr marL="609600" indent="-609600"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Vazba genů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Geny </a:t>
            </a:r>
            <a:r>
              <a:rPr lang="cs-CZ" smtClean="0"/>
              <a:t>jsou ve vazbě, jsou-li neseny </a:t>
            </a:r>
            <a:r>
              <a:rPr lang="cs-CZ" smtClean="0">
                <a:solidFill>
                  <a:srgbClr val="FF0000"/>
                </a:solidFill>
              </a:rPr>
              <a:t>na jednom chromozomu</a:t>
            </a:r>
            <a:r>
              <a:rPr lang="cs-CZ" smtClean="0"/>
              <a:t> – dědí se společně</a:t>
            </a:r>
          </a:p>
          <a:p>
            <a:pPr eaLnBrk="1" hangingPunct="1"/>
            <a:r>
              <a:rPr lang="cs-CZ" smtClean="0"/>
              <a:t>Pozor na crossing-over</a:t>
            </a:r>
          </a:p>
          <a:p>
            <a:pPr eaLnBrk="1" hangingPunct="1"/>
            <a:r>
              <a:rPr lang="cs-CZ" smtClean="0"/>
              <a:t>Uspořádání genů v chromozomu je </a:t>
            </a:r>
            <a:r>
              <a:rPr lang="cs-CZ" smtClean="0">
                <a:solidFill>
                  <a:srgbClr val="FF0000"/>
                </a:solidFill>
              </a:rPr>
              <a:t>CIS</a:t>
            </a:r>
            <a:r>
              <a:rPr lang="cs-CZ" smtClean="0"/>
              <a:t> nebo </a:t>
            </a:r>
            <a:r>
              <a:rPr lang="cs-CZ" smtClean="0">
                <a:solidFill>
                  <a:srgbClr val="FF0000"/>
                </a:solidFill>
              </a:rPr>
              <a:t>TRANS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CIS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cs-CZ" smtClean="0"/>
              <a:t>Jeden chromozom homologního páru nese dominantní alely </a:t>
            </a:r>
            <a:r>
              <a:rPr lang="cs-CZ" smtClean="0">
                <a:solidFill>
                  <a:srgbClr val="FF0000"/>
                </a:solidFill>
              </a:rPr>
              <a:t>AB</a:t>
            </a:r>
            <a:r>
              <a:rPr lang="cs-CZ" smtClean="0"/>
              <a:t> a druhý recesivní alely </a:t>
            </a:r>
            <a:r>
              <a:rPr lang="cs-CZ" smtClean="0">
                <a:solidFill>
                  <a:srgbClr val="FF0000"/>
                </a:solidFill>
              </a:rPr>
              <a:t>ab</a:t>
            </a:r>
          </a:p>
          <a:p>
            <a:pPr eaLnBrk="1" hangingPunct="1"/>
            <a:endParaRPr lang="cs-CZ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cs-CZ" sz="4000" smtClean="0"/>
              <a:t>TRANS</a:t>
            </a:r>
          </a:p>
          <a:p>
            <a:pPr eaLnBrk="1" hangingPunct="1"/>
            <a:r>
              <a:rPr lang="cs-CZ" smtClean="0"/>
              <a:t>Jeden chromozom homologního páru nese alely </a:t>
            </a:r>
            <a:r>
              <a:rPr lang="cs-CZ" smtClean="0">
                <a:solidFill>
                  <a:srgbClr val="FF0000"/>
                </a:solidFill>
              </a:rPr>
              <a:t>Ab</a:t>
            </a:r>
            <a:r>
              <a:rPr lang="cs-CZ" smtClean="0"/>
              <a:t> a druhý alely </a:t>
            </a:r>
            <a:r>
              <a:rPr lang="cs-CZ" smtClean="0">
                <a:solidFill>
                  <a:srgbClr val="FF0000"/>
                </a:solidFill>
              </a:rPr>
              <a:t>aB</a:t>
            </a:r>
          </a:p>
          <a:p>
            <a:pPr eaLnBrk="1" hangingPunct="1"/>
            <a:endParaRPr lang="cs-CZ" smtClean="0">
              <a:solidFill>
                <a:srgbClr val="FF0000"/>
              </a:solidFill>
            </a:endParaRPr>
          </a:p>
          <a:p>
            <a:pPr eaLnBrk="1" hangingPunct="1"/>
            <a:endParaRPr lang="cs-CZ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Síla vazby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>
                <a:solidFill>
                  <a:srgbClr val="FF0000"/>
                </a:solidFill>
              </a:rPr>
              <a:t>= pravděpodobnost crossing-overu</a:t>
            </a:r>
          </a:p>
          <a:p>
            <a:pPr eaLnBrk="1" hangingPunct="1"/>
            <a:r>
              <a:rPr lang="cs-CZ" smtClean="0"/>
              <a:t>Čím jsou geny v chromozomu od sebe vzdálenější, tím je větší pravděpodobnost crossing-overu</a:t>
            </a:r>
          </a:p>
          <a:p>
            <a:pPr eaLnBrk="1" hangingPunct="1"/>
            <a:r>
              <a:rPr lang="cs-CZ" smtClean="0"/>
              <a:t>Síla vazby se určuje pomocí Morganova čísla (Batesonova čísla)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Vazba úplná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Velká síla vazby</a:t>
            </a:r>
            <a:r>
              <a:rPr lang="cs-CZ" smtClean="0"/>
              <a:t> </a:t>
            </a:r>
            <a:r>
              <a:rPr lang="cs-CZ" smtClean="0">
                <a:cs typeface="Arial" charset="0"/>
              </a:rPr>
              <a:t>→ geny ležící těsně vedle sebe se nerekombinují, tzn. nedochází ke crossing overu </a:t>
            </a:r>
          </a:p>
          <a:p>
            <a:pPr eaLnBrk="1" hangingPunct="1"/>
            <a:r>
              <a:rPr lang="cs-CZ" smtClean="0">
                <a:cs typeface="Arial" charset="0"/>
              </a:rPr>
              <a:t>F1 žádné rekombinované gamety</a:t>
            </a:r>
          </a:p>
          <a:p>
            <a:pPr eaLnBrk="1" hangingPunct="1"/>
            <a:r>
              <a:rPr lang="cs-CZ" smtClean="0">
                <a:cs typeface="Arial" charset="0"/>
              </a:rPr>
              <a:t>Vytváří se pouze gamety rodičovského typu</a:t>
            </a:r>
          </a:p>
          <a:p>
            <a:pPr eaLnBrk="1" hangingPunct="1"/>
            <a:r>
              <a:rPr lang="cs-CZ" smtClean="0">
                <a:cs typeface="Arial" charset="0"/>
              </a:rPr>
              <a:t>Geny jsou blízko centromery nebo blízko u sebe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Vazba neúplná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Síla vazby je slabší</a:t>
            </a:r>
            <a:r>
              <a:rPr lang="cs-CZ" smtClean="0"/>
              <a:t>, může dojít ke crossing-overu</a:t>
            </a:r>
          </a:p>
          <a:p>
            <a:pPr eaLnBrk="1" hangingPunct="1"/>
            <a:r>
              <a:rPr lang="cs-CZ" smtClean="0"/>
              <a:t>F1 produkuje převážně gamety rodičovského typu, ale vznikají i gamety rekombinované (méně než 50%)</a:t>
            </a:r>
          </a:p>
          <a:p>
            <a:pPr eaLnBrk="1" hangingPunct="1"/>
            <a:r>
              <a:rPr lang="cs-CZ" smtClean="0"/>
              <a:t>Vede k individuální variabilitě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Síla vazby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Vazbu můžeme charakterizovat pomocí:</a:t>
            </a:r>
          </a:p>
          <a:p>
            <a:pPr lvl="1"/>
            <a:endParaRPr lang="cs-CZ" smtClean="0"/>
          </a:p>
          <a:p>
            <a:pPr lvl="1"/>
            <a:r>
              <a:rPr lang="cs-CZ" smtClean="0">
                <a:solidFill>
                  <a:srgbClr val="FF0000"/>
                </a:solidFill>
              </a:rPr>
              <a:t>Morganova čísla</a:t>
            </a:r>
            <a:r>
              <a:rPr lang="cs-CZ" smtClean="0"/>
              <a:t> </a:t>
            </a:r>
            <a:r>
              <a:rPr lang="cs-CZ" smtClean="0">
                <a:solidFill>
                  <a:srgbClr val="FF0000"/>
                </a:solidFill>
              </a:rPr>
              <a:t>(p)</a:t>
            </a:r>
            <a:r>
              <a:rPr lang="cs-CZ" smtClean="0"/>
              <a:t> – vyjadřuje, kolik gamet s rekombinovanou sestavou alel má dihybrid, respektive pravděpodobnost crossing-overu</a:t>
            </a:r>
          </a:p>
          <a:p>
            <a:pPr lvl="1"/>
            <a:endParaRPr lang="cs-CZ" smtClean="0"/>
          </a:p>
          <a:p>
            <a:pPr lvl="1"/>
            <a:r>
              <a:rPr lang="cs-CZ" smtClean="0">
                <a:solidFill>
                  <a:srgbClr val="FF0000"/>
                </a:solidFill>
              </a:rPr>
              <a:t>Batesonova čísla (c) </a:t>
            </a:r>
            <a:r>
              <a:rPr lang="cs-CZ" smtClean="0"/>
              <a:t>– nevyjadřuje vzdálenost genů a neumožňuje jejich detekci, proto se v současné době moc nepoužívá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smtClean="0"/>
              <a:t>Thomas Hunt Morgan (1866-1945)</a:t>
            </a:r>
          </a:p>
        </p:txBody>
      </p:sp>
      <p:sp>
        <p:nvSpPr>
          <p:cNvPr id="45978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mtClean="0"/>
              <a:t>Americký genetik, Zpočátku velký odpůrce chromozómové teorie </a:t>
            </a:r>
            <a:r>
              <a:rPr lang="cs-CZ" sz="1800" smtClean="0"/>
              <a:t>(vazba mezi chromozómy a dědičností),</a:t>
            </a:r>
            <a:r>
              <a:rPr lang="cs-CZ" smtClean="0"/>
              <a:t> paradoxně tuto teorii svými pokusy potvrdil</a:t>
            </a:r>
          </a:p>
          <a:p>
            <a:pPr>
              <a:lnSpc>
                <a:spcPct val="80000"/>
              </a:lnSpc>
            </a:pPr>
            <a:r>
              <a:rPr lang="cs-CZ" smtClean="0"/>
              <a:t>Geny jsou umístěny na chromozómech (1933 Nobelova cena)</a:t>
            </a:r>
          </a:p>
          <a:p>
            <a:pPr>
              <a:lnSpc>
                <a:spcPct val="80000"/>
              </a:lnSpc>
            </a:pPr>
            <a:r>
              <a:rPr lang="cs-CZ" smtClean="0"/>
              <a:t>Pokusy s octomilkou (objev celého jejího karyotypu)</a:t>
            </a:r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6172200"/>
            <a:ext cx="4038600" cy="228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Autor:neznámý, Název:Thomas Hunt Morgan.jpg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Zdroj:http://www.wikiskripta.eu/index.php/Soubor:Thomas_Hunt_Morgan.jpg</a:t>
            </a:r>
          </a:p>
          <a:p>
            <a:pPr>
              <a:lnSpc>
                <a:spcPct val="80000"/>
              </a:lnSpc>
            </a:pP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459783" name="Picture 7" descr="Soubor:Thomas Hunt Morga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447800"/>
            <a:ext cx="3290888" cy="4638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smtClean="0"/>
              <a:t>Octomilka obecná (Drosophila melanogaster</a:t>
            </a:r>
            <a:r>
              <a:rPr lang="cs-CZ" sz="4000" smtClean="0"/>
              <a:t>)</a:t>
            </a:r>
          </a:p>
        </p:txBody>
      </p:sp>
      <p:sp>
        <p:nvSpPr>
          <p:cNvPr id="6973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6019800"/>
            <a:ext cx="8229600" cy="3810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Autor:André Karwath aka Aka, Název:Drosophila melanogaster - side (aka).jpg, Zdroj:http://cs.wikipedia.org/wiki/Soubor:Drosophila_melanogaster_-_side_(aka).jpg Licence:http://creativecommons.org/licenses/by-sa/2.5/deed.cs</a:t>
            </a:r>
          </a:p>
        </p:txBody>
      </p:sp>
      <p:pic>
        <p:nvPicPr>
          <p:cNvPr id="697350" name="Picture 6" descr="Soubor:Drosophila melanogaster - side (aka)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219200"/>
            <a:ext cx="6096000" cy="4733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515</Words>
  <Application>Microsoft Office PowerPoint</Application>
  <PresentationFormat>Předvádění na obrazovce (4:3)</PresentationFormat>
  <Paragraphs>69</Paragraphs>
  <Slides>16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Výchozí návrh</vt:lpstr>
      <vt:lpstr>Vazba genů</vt:lpstr>
      <vt:lpstr>Vazba genů</vt:lpstr>
      <vt:lpstr>CIS</vt:lpstr>
      <vt:lpstr>Síla vazby</vt:lpstr>
      <vt:lpstr>Vazba úplná</vt:lpstr>
      <vt:lpstr>Vazba neúplná</vt:lpstr>
      <vt:lpstr>Síla vazby</vt:lpstr>
      <vt:lpstr>Thomas Hunt Morgan (1866-1945)</vt:lpstr>
      <vt:lpstr>Octomilka obecná (Drosophila melanogaster)</vt:lpstr>
      <vt:lpstr>I. Morganův zákon</vt:lpstr>
      <vt:lpstr>III. Morganův zákon</vt:lpstr>
      <vt:lpstr>Morganovo číslo</vt:lpstr>
      <vt:lpstr>William Bateson (1861-1926)</vt:lpstr>
      <vt:lpstr>Batesonovo číslo</vt:lpstr>
      <vt:lpstr>Otázky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Vazba genů</dc:title>
  <dc:creator>Lukas</dc:creator>
  <cp:lastModifiedBy>Lukas</cp:lastModifiedBy>
  <cp:revision>1</cp:revision>
  <dcterms:created xsi:type="dcterms:W3CDTF">2013-05-19T17:09:52Z</dcterms:created>
  <dcterms:modified xsi:type="dcterms:W3CDTF">2013-05-19T17:10:29Z</dcterms:modified>
</cp:coreProperties>
</file>