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C7F36-E99B-4E06-B887-31D31BA8EB21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194A8-313B-4352-9D13-D583B3635FA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a/ae/Queen_Victoria%2C_Prince_Albert%2C_and_children_by_Franz_Xaver_Winterhalter.jp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b/b7/Alexis.pn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7/77/XY-Chromosomen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a/a6/Bottlenose_Dolphin_KSC04pd0178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a/a4/Ramphastos_toco_-Birdworld%2C_Farnham%2C_Surrey%2C_England-8a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2" name="Nadpis 1"/>
          <p:cNvSpPr>
            <a:spLocks noGrp="1"/>
          </p:cNvSpPr>
          <p:nvPr>
            <p:ph type="ctrTitle" idx="4294967295"/>
          </p:nvPr>
        </p:nvSpPr>
        <p:spPr>
          <a:xfrm>
            <a:off x="609600" y="2130425"/>
            <a:ext cx="8001000" cy="152717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Gonozomální dědičnost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mtClean="0">
                <a:solidFill>
                  <a:schemeClr val="bg2"/>
                </a:solidFill>
              </a:rPr>
              <a:t>Gonozomy, heterologická, homologická část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Příklad - hemofilie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400" smtClean="0"/>
              <a:t>Gen je v heterologní části chromozómu X, chorobu podmiňuje recesivní alela</a:t>
            </a:r>
          </a:p>
          <a:p>
            <a:pPr eaLnBrk="1" hangingPunct="1"/>
            <a:r>
              <a:rPr lang="cs-CZ" sz="3000" smtClean="0"/>
              <a:t>A) zdravá žena (XX), nemocný muž (xY)</a:t>
            </a:r>
          </a:p>
          <a:p>
            <a:pPr eaLnBrk="1" hangingPunct="1"/>
            <a:r>
              <a:rPr lang="cs-CZ" sz="3000" smtClean="0"/>
              <a:t>B) nemocná žena (xx), zdravý muž (XY)</a:t>
            </a:r>
          </a:p>
          <a:p>
            <a:pPr eaLnBrk="1" hangingPunct="1"/>
            <a:r>
              <a:rPr lang="cs-CZ" sz="3000" smtClean="0"/>
              <a:t>C) žena přenašečka (Xx), muž zdravý (XY)</a:t>
            </a:r>
          </a:p>
          <a:p>
            <a:pPr eaLnBrk="1" hangingPunct="1"/>
            <a:r>
              <a:rPr lang="cs-CZ" sz="3000" smtClean="0"/>
              <a:t>D) žena přenašečka (Xx), muž nemocný (xY)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Zdravá žena x nemocný muž</a:t>
            </a:r>
          </a:p>
        </p:txBody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smtClean="0"/>
              <a:t>			     P: XX  x  xY</a:t>
            </a:r>
          </a:p>
          <a:p>
            <a:pPr algn="ctr">
              <a:buFontTx/>
              <a:buNone/>
            </a:pPr>
            <a:r>
              <a:rPr lang="cs-CZ" smtClean="0"/>
              <a:t> F1: Xx  XY  Xx  XY</a:t>
            </a:r>
          </a:p>
          <a:p>
            <a:pPr algn="ctr">
              <a:buFontTx/>
              <a:buNone/>
            </a:pPr>
            <a:endParaRPr lang="cs-CZ" smtClean="0"/>
          </a:p>
          <a:p>
            <a:pPr>
              <a:buFontTx/>
              <a:buNone/>
            </a:pPr>
            <a:r>
              <a:rPr lang="cs-CZ" smtClean="0"/>
              <a:t>Všechny dcery budou přenašečkami, všichni synové budou zdraví.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Nemocná žena x zdravý muž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smtClean="0"/>
              <a:t>				P: xx  x  XY</a:t>
            </a:r>
          </a:p>
          <a:p>
            <a:pPr>
              <a:buFontTx/>
              <a:buNone/>
            </a:pPr>
            <a:r>
              <a:rPr lang="cs-CZ" smtClean="0"/>
              <a:t>				F1: xX  xY  xX  xY</a:t>
            </a:r>
          </a:p>
          <a:p>
            <a:pPr>
              <a:buFontTx/>
              <a:buNone/>
            </a:pPr>
            <a:endParaRPr lang="cs-CZ" smtClean="0"/>
          </a:p>
          <a:p>
            <a:pPr>
              <a:buFontTx/>
              <a:buNone/>
            </a:pPr>
            <a:r>
              <a:rPr lang="cs-CZ" smtClean="0"/>
              <a:t>Všechny dcery budou přenašečkami, všichni synové budou nemocní.</a:t>
            </a:r>
          </a:p>
          <a:p>
            <a:pPr>
              <a:buFontTx/>
              <a:buNone/>
            </a:pPr>
            <a:endParaRPr lang="cs-CZ" smtClean="0"/>
          </a:p>
          <a:p>
            <a:pPr>
              <a:buFontTx/>
              <a:buNone/>
            </a:pPr>
            <a:r>
              <a:rPr lang="cs-CZ" smtClean="0"/>
              <a:t>V tomto typu křížení dcery dědí znak po otci, synové po matce – </a:t>
            </a:r>
            <a:r>
              <a:rPr lang="cs-CZ" smtClean="0">
                <a:solidFill>
                  <a:srgbClr val="FF0000"/>
                </a:solidFill>
              </a:rPr>
              <a:t>dědičnost křížem.</a:t>
            </a:r>
          </a:p>
          <a:p>
            <a:pPr>
              <a:buFontTx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Žena přenašečka x muž zdravý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smtClean="0"/>
              <a:t>			        P: xX  x  XY</a:t>
            </a:r>
          </a:p>
          <a:p>
            <a:pPr>
              <a:buFontTx/>
              <a:buNone/>
            </a:pPr>
            <a:r>
              <a:rPr lang="cs-CZ" smtClean="0"/>
              <a:t>				F1: xX  xY  XX  XY</a:t>
            </a:r>
          </a:p>
          <a:p>
            <a:pPr>
              <a:buFontTx/>
              <a:buNone/>
            </a:pPr>
            <a:endParaRPr lang="cs-CZ" smtClean="0"/>
          </a:p>
          <a:p>
            <a:pPr>
              <a:buFontTx/>
              <a:buNone/>
            </a:pPr>
            <a:r>
              <a:rPr lang="cs-CZ" smtClean="0"/>
              <a:t>Polovina dcer budou přenašečkami, polovina synů bude nemocných.</a:t>
            </a:r>
          </a:p>
          <a:p>
            <a:pPr>
              <a:buFontTx/>
              <a:buNone/>
            </a:pPr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smtClean="0"/>
              <a:t>Žena přenašečka x muž nemocný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smtClean="0"/>
              <a:t>				P: xX  x  xY</a:t>
            </a:r>
          </a:p>
          <a:p>
            <a:pPr>
              <a:buFontTx/>
              <a:buNone/>
            </a:pPr>
            <a:r>
              <a:rPr lang="cs-CZ" smtClean="0"/>
              <a:t>				F1: xx  xY  Xx  XY</a:t>
            </a:r>
          </a:p>
          <a:p>
            <a:pPr>
              <a:buFontTx/>
              <a:buNone/>
            </a:pPr>
            <a:endParaRPr lang="cs-CZ" smtClean="0"/>
          </a:p>
          <a:p>
            <a:pPr>
              <a:buFontTx/>
              <a:buNone/>
            </a:pPr>
            <a:r>
              <a:rPr lang="cs-CZ" smtClean="0"/>
              <a:t>Polovina dcer budou přenašečkami, polovina nemocných. Polovina synů bude nemocných.</a:t>
            </a:r>
          </a:p>
          <a:p>
            <a:pPr>
              <a:buFontTx/>
              <a:buNone/>
            </a:pPr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cs-CZ" sz="2800" smtClean="0">
                <a:solidFill>
                  <a:schemeClr val="tx1"/>
                </a:solidFill>
              </a:rPr>
              <a:t>Nejproslulejší přenašečka hemofilie, britská královna Viktorie se svou rodinou</a:t>
            </a:r>
            <a:r>
              <a:rPr lang="cs-CZ" smtClean="0"/>
              <a:t> </a:t>
            </a:r>
          </a:p>
        </p:txBody>
      </p:sp>
      <p:sp>
        <p:nvSpPr>
          <p:cNvPr id="177155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28600" y="6324600"/>
            <a:ext cx="8686800" cy="304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Autor:Franz Xaver Winterhalter , Název:Queen Victoria, Prince Albert, and children by Franz Xaver Winterhalter.jpg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Zdroj:http://cs.wikipedia.org/wiki/Soubor:Queen_Victoria,_Prince_Albert,_and_children_by_Franz_Xaver_Winterhalter.jpg</a:t>
            </a:r>
          </a:p>
        </p:txBody>
      </p:sp>
      <p:pic>
        <p:nvPicPr>
          <p:cNvPr id="177156" name="Picture 6" descr="Soubor:Queen Victoria, Prince Albert, and children by Franz Xaver Winterhalter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1295400"/>
            <a:ext cx="6248400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Ruský cesarevič Alexej Nikolajevič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172200"/>
            <a:ext cx="8229600" cy="533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Autor:neznámý, Název:Alexis.png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Zdroj:http://cs.wikipedia.org/wiki/Soubor:Alexis.png</a:t>
            </a:r>
          </a:p>
        </p:txBody>
      </p:sp>
      <p:pic>
        <p:nvPicPr>
          <p:cNvPr id="178180" name="Picture 5" descr="Soubor:Alexi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1295400"/>
            <a:ext cx="345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6215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Gonozomy 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0"/>
            <a:ext cx="8229600" cy="457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Autor:Dietzel65, Název:XY-Chromosomen.jpg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Zdroj:http://cs.wikipedia.org/wiki/Soubor:XY-Chromosomen.jpg</a:t>
            </a:r>
          </a:p>
        </p:txBody>
      </p:sp>
      <p:pic>
        <p:nvPicPr>
          <p:cNvPr id="167940" name="Picture 5" descr="Soubor:XY-Chromosomen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1371600"/>
            <a:ext cx="5029200" cy="454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Gonozomální dědičnost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Geny leží na pohlavních chromozomech</a:t>
            </a:r>
            <a:r>
              <a:rPr lang="cs-CZ" smtClean="0"/>
              <a:t> = gonozomech </a:t>
            </a:r>
            <a:r>
              <a:rPr lang="cs-CZ" sz="2400" smtClean="0"/>
              <a:t>(člověk má jeden pár gonozómů a 22 párů autozómů)</a:t>
            </a:r>
          </a:p>
          <a:p>
            <a:pPr eaLnBrk="1" hangingPunct="1"/>
            <a:r>
              <a:rPr lang="cs-CZ" smtClean="0"/>
              <a:t>Dědičnost </a:t>
            </a:r>
            <a:r>
              <a:rPr lang="cs-CZ" smtClean="0">
                <a:solidFill>
                  <a:srgbClr val="FF0000"/>
                </a:solidFill>
              </a:rPr>
              <a:t>závisí</a:t>
            </a:r>
            <a:r>
              <a:rPr lang="cs-CZ" smtClean="0"/>
              <a:t> </a:t>
            </a:r>
            <a:r>
              <a:rPr lang="cs-CZ" smtClean="0">
                <a:solidFill>
                  <a:srgbClr val="FF0000"/>
                </a:solidFill>
              </a:rPr>
              <a:t>na pohlaví</a:t>
            </a:r>
            <a:r>
              <a:rPr lang="cs-CZ" smtClean="0"/>
              <a:t> jedince</a:t>
            </a:r>
          </a:p>
          <a:p>
            <a:pPr eaLnBrk="1" hangingPunct="1"/>
            <a:r>
              <a:rPr lang="cs-CZ" smtClean="0"/>
              <a:t>Dva typy chromozómů: </a:t>
            </a:r>
            <a:r>
              <a:rPr lang="cs-CZ" smtClean="0">
                <a:solidFill>
                  <a:srgbClr val="FF0000"/>
                </a:solidFill>
              </a:rPr>
              <a:t>X a Y</a:t>
            </a:r>
            <a:r>
              <a:rPr lang="cs-CZ" smtClean="0"/>
              <a:t> </a:t>
            </a:r>
            <a:r>
              <a:rPr lang="cs-CZ" sz="2400" smtClean="0"/>
              <a:t>(pohlaví je určeno vzájemnou kombinací)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chemeClr val="tx1"/>
                </a:solidFill>
              </a:rPr>
              <a:t>Typ savčí (typ Drosophila)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cs-CZ" sz="2800" smtClean="0"/>
              <a:t>Savci včetně </a:t>
            </a:r>
            <a:r>
              <a:rPr lang="cs-CZ" sz="2800" smtClean="0">
                <a:solidFill>
                  <a:srgbClr val="FF0000"/>
                </a:solidFill>
              </a:rPr>
              <a:t>člověka</a:t>
            </a:r>
            <a:r>
              <a:rPr lang="cs-CZ" sz="2800" smtClean="0"/>
              <a:t>, někteří obojživelníci, plazi, většina hmyzu a dvoudomých rostlin</a:t>
            </a:r>
          </a:p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Samice: XX</a:t>
            </a:r>
            <a:r>
              <a:rPr lang="cs-CZ" sz="2800" smtClean="0"/>
              <a:t> </a:t>
            </a:r>
            <a:r>
              <a:rPr lang="cs-CZ" sz="2800" smtClean="0">
                <a:cs typeface="Arial" charset="0"/>
              </a:rPr>
              <a:t>→ vajíčka pouze s chromozomem X</a:t>
            </a:r>
          </a:p>
          <a:p>
            <a:pPr eaLnBrk="1" hangingPunct="1"/>
            <a:r>
              <a:rPr lang="cs-CZ" sz="2800" smtClean="0">
                <a:solidFill>
                  <a:srgbClr val="FF0000"/>
                </a:solidFill>
                <a:cs typeface="Arial" charset="0"/>
              </a:rPr>
              <a:t>Samec: XY</a:t>
            </a:r>
            <a:r>
              <a:rPr lang="cs-CZ" sz="2800" smtClean="0">
                <a:cs typeface="Arial" charset="0"/>
              </a:rPr>
              <a:t> → spermie s chromozómem X nebo Y v poměru 1 : 1</a:t>
            </a:r>
          </a:p>
        </p:txBody>
      </p:sp>
      <p:sp>
        <p:nvSpPr>
          <p:cNvPr id="169993" name="Rectangle 9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191000" y="5486400"/>
            <a:ext cx="4800600" cy="609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        Autor:NASAs, Název:Bottlenose Dolphin KSC04pd0178.jpg, Zdroj:http://cs.wikipedia.org/wiki/Soubor:Bottlenose_Dolphin_KSC04pd0178.jpg</a:t>
            </a:r>
          </a:p>
        </p:txBody>
      </p:sp>
      <p:pic>
        <p:nvPicPr>
          <p:cNvPr id="169995" name="Picture 11" descr="Soubor:Bottlenose Dolphin KSC04pd0178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2133600"/>
            <a:ext cx="4572000" cy="3017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Typ ptačí (typ Abraxas)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3200" smtClean="0"/>
              <a:t>Ptáci, některé ryby a motýli</a:t>
            </a:r>
          </a:p>
          <a:p>
            <a:pPr eaLnBrk="1" hangingPunct="1">
              <a:lnSpc>
                <a:spcPct val="80000"/>
              </a:lnSpc>
            </a:pPr>
            <a:r>
              <a:rPr lang="cs-CZ" sz="3200" smtClean="0">
                <a:solidFill>
                  <a:srgbClr val="FF0000"/>
                </a:solidFill>
              </a:rPr>
              <a:t>Samice: XY</a:t>
            </a:r>
            <a:r>
              <a:rPr lang="cs-CZ" sz="3200" smtClean="0"/>
              <a:t> (ZW)</a:t>
            </a:r>
          </a:p>
          <a:p>
            <a:pPr eaLnBrk="1" hangingPunct="1">
              <a:lnSpc>
                <a:spcPct val="80000"/>
              </a:lnSpc>
            </a:pPr>
            <a:r>
              <a:rPr lang="cs-CZ" sz="3200" smtClean="0">
                <a:solidFill>
                  <a:srgbClr val="FF0000"/>
                </a:solidFill>
              </a:rPr>
              <a:t>Samec: XX</a:t>
            </a:r>
            <a:r>
              <a:rPr lang="cs-CZ" sz="3200" smtClean="0"/>
              <a:t> (ZZ)</a:t>
            </a:r>
          </a:p>
          <a:p>
            <a:pPr eaLnBrk="1" hangingPunct="1">
              <a:lnSpc>
                <a:spcPct val="80000"/>
              </a:lnSpc>
            </a:pPr>
            <a:r>
              <a:rPr lang="cs-CZ" sz="3200" smtClean="0"/>
              <a:t>Nositelem pohlaví je samička</a:t>
            </a:r>
          </a:p>
        </p:txBody>
      </p:sp>
      <p:sp>
        <p:nvSpPr>
          <p:cNvPr id="17101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590800" y="6172200"/>
            <a:ext cx="6553200" cy="533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Autor:Chris. P's photostream, Název:</a:t>
            </a:r>
            <a:r>
              <a:rPr lang="cs-CZ" sz="1000" b="1" smtClean="0">
                <a:solidFill>
                  <a:schemeClr val="bg2"/>
                </a:solidFill>
              </a:rPr>
              <a:t>Ramphastos toco -Birdworld, Farnham, Surrey, England-8a.jpg</a:t>
            </a:r>
            <a:endParaRPr lang="cs-CZ" sz="1000" smtClean="0">
              <a:solidFill>
                <a:schemeClr val="bg2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Zdroj:http://cs.wikipedia.org/wiki/Soubor:Ramphastos_toco_-Birdworld,_Farnham,_Surrey,_England-8a.jpg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Licence:http://cs.wikipedia.org/wiki/Creative_Commons</a:t>
            </a:r>
          </a:p>
          <a:p>
            <a:pPr algn="ctr" eaLnBrk="1" hangingPunct="1">
              <a:lnSpc>
                <a:spcPct val="80000"/>
              </a:lnSpc>
            </a:pPr>
            <a:endParaRPr lang="cs-CZ" sz="1000" smtClean="0">
              <a:solidFill>
                <a:schemeClr val="bg2"/>
              </a:solidFill>
            </a:endParaRPr>
          </a:p>
        </p:txBody>
      </p:sp>
      <p:pic>
        <p:nvPicPr>
          <p:cNvPr id="171013" name="Picture 5" descr="Soubor:Ramphastos toco -Birdworld, Farnham, Surrey, England-8a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1371600"/>
            <a:ext cx="33210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Typ Protenor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267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3200" smtClean="0"/>
              <a:t>U některého hmyzu</a:t>
            </a:r>
          </a:p>
          <a:p>
            <a:pPr eaLnBrk="1" hangingPunct="1">
              <a:lnSpc>
                <a:spcPct val="80000"/>
              </a:lnSpc>
            </a:pPr>
            <a:r>
              <a:rPr lang="cs-CZ" sz="3200" smtClean="0">
                <a:solidFill>
                  <a:srgbClr val="FF0000"/>
                </a:solidFill>
              </a:rPr>
              <a:t>Samice: XX</a:t>
            </a:r>
            <a:r>
              <a:rPr lang="cs-CZ" sz="3200" smtClean="0"/>
              <a:t> (oplozené vajíčko)</a:t>
            </a:r>
          </a:p>
          <a:p>
            <a:pPr eaLnBrk="1" hangingPunct="1">
              <a:lnSpc>
                <a:spcPct val="80000"/>
              </a:lnSpc>
            </a:pPr>
            <a:r>
              <a:rPr lang="cs-CZ" sz="3200" smtClean="0">
                <a:solidFill>
                  <a:srgbClr val="FF0000"/>
                </a:solidFill>
              </a:rPr>
              <a:t>Samec: X</a:t>
            </a:r>
            <a:r>
              <a:rPr lang="cs-CZ" sz="3200" smtClean="0"/>
              <a:t> (neoplozené vajíčko)</a:t>
            </a:r>
            <a:endParaRPr lang="cs-CZ" sz="900" smtClean="0"/>
          </a:p>
          <a:p>
            <a:pPr eaLnBrk="1" hangingPunct="1">
              <a:lnSpc>
                <a:spcPct val="80000"/>
              </a:lnSpc>
            </a:pPr>
            <a:r>
              <a:rPr lang="cs-CZ" sz="2000" smtClean="0"/>
              <a:t>Chromozom Y není, samečci vytvářejí spermie s chromozómem X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smtClean="0"/>
          </a:p>
        </p:txBody>
      </p:sp>
      <p:sp>
        <p:nvSpPr>
          <p:cNvPr id="172036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3886200" y="5486400"/>
            <a:ext cx="5257800" cy="533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Autor:Jon Sullivan , Název:Bees Collecting Pollen 2004-08-14.jpg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Zdroj:http://cs.wikipedia.org/wiki/Soubor:Bees_Collecting_Pollen_2004-08-14.jpg</a:t>
            </a:r>
          </a:p>
        </p:txBody>
      </p:sp>
      <p:pic>
        <p:nvPicPr>
          <p:cNvPr id="172037" name="Picture 6" descr="320px-Bees_Collecting_Pollen_2004-08-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733550"/>
            <a:ext cx="449580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Gonozomy 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Gonozomy jsou ve všech buňkách – kromě genů pro pohlavní znaky nesou i geny jiné</a:t>
            </a:r>
          </a:p>
          <a:p>
            <a:pPr eaLnBrk="1" hangingPunct="1"/>
            <a:r>
              <a:rPr lang="cs-CZ" smtClean="0"/>
              <a:t>Rozlišujeme úseky:</a:t>
            </a:r>
          </a:p>
          <a:p>
            <a:pPr lvl="1" eaLnBrk="1" hangingPunct="1"/>
            <a:r>
              <a:rPr lang="cs-CZ" smtClean="0">
                <a:solidFill>
                  <a:srgbClr val="FF0000"/>
                </a:solidFill>
              </a:rPr>
              <a:t>Heterologické </a:t>
            </a:r>
          </a:p>
          <a:p>
            <a:pPr lvl="1" eaLnBrk="1" hangingPunct="1"/>
            <a:r>
              <a:rPr lang="cs-CZ" smtClean="0">
                <a:solidFill>
                  <a:srgbClr val="FF0000"/>
                </a:solidFill>
              </a:rPr>
              <a:t>Homologické</a:t>
            </a:r>
            <a:r>
              <a:rPr lang="cs-CZ" smtClean="0"/>
              <a:t> </a:t>
            </a:r>
          </a:p>
          <a:p>
            <a:pPr lvl="1" eaLnBrk="1" hangingPunct="1"/>
            <a:endParaRPr lang="cs-CZ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Heterologická část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>
                <a:solidFill>
                  <a:srgbClr val="FF0000"/>
                </a:solidFill>
              </a:rPr>
              <a:t>Geny na pohlaví úplně vázané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Nedochází ke crossig-overu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>
                <a:solidFill>
                  <a:srgbClr val="FF0000"/>
                </a:solidFill>
              </a:rPr>
              <a:t>Gen v heterologní části Y: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Většina genů nefunkčních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Gen SRY</a:t>
            </a:r>
            <a:r>
              <a:rPr lang="cs-CZ" sz="2400" smtClean="0">
                <a:cs typeface="Arial" charset="0"/>
              </a:rPr>
              <a:t>→vývoj Sertoliho bb.→produkce testosteronu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Ve fenotypu se projeví i recesivní alela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Tzv.dědičnost přímá (z otce na syna)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Př.ochlupení ušních boltců (tzv.znaky holandrické)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>
                <a:solidFill>
                  <a:srgbClr val="FF0000"/>
                </a:solidFill>
              </a:rPr>
              <a:t>Gen v heterologní části X: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Tzv. dědičnost křížem (př.hemofilie - z matky na syna)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Př.hemofilie, daltonismus, absence potních žláz</a:t>
            </a:r>
          </a:p>
          <a:p>
            <a:pPr eaLnBrk="1" hangingPunct="1">
              <a:lnSpc>
                <a:spcPct val="80000"/>
              </a:lnSpc>
            </a:pPr>
            <a:endParaRPr lang="cs-CZ" sz="28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cs-CZ" sz="24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Homologická část 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Geny na pohlaví neúplně vázané</a:t>
            </a:r>
          </a:p>
          <a:p>
            <a:pPr eaLnBrk="1" hangingPunct="1"/>
            <a:r>
              <a:rPr lang="cs-CZ" smtClean="0"/>
              <a:t>Dochází ke crossig-overu</a:t>
            </a:r>
          </a:p>
          <a:p>
            <a:pPr eaLnBrk="1" hangingPunct="1"/>
            <a:r>
              <a:rPr lang="cs-CZ" smtClean="0"/>
              <a:t>Pravidla autozomální dědičnosti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449</Words>
  <Application>Microsoft Office PowerPoint</Application>
  <PresentationFormat>Předvádění na obrazovce (4:3)</PresentationFormat>
  <Paragraphs>87</Paragraphs>
  <Slides>17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Výchozí návrh</vt:lpstr>
      <vt:lpstr>Gonozomální dědičnost</vt:lpstr>
      <vt:lpstr>Gonozomy </vt:lpstr>
      <vt:lpstr>Gonozomální dědičnost</vt:lpstr>
      <vt:lpstr>Typ savčí (typ Drosophila)</vt:lpstr>
      <vt:lpstr>Typ ptačí (typ Abraxas)</vt:lpstr>
      <vt:lpstr>Typ Protenor</vt:lpstr>
      <vt:lpstr>Gonozomy </vt:lpstr>
      <vt:lpstr>Heterologická část</vt:lpstr>
      <vt:lpstr>Homologická část </vt:lpstr>
      <vt:lpstr>Příklad - hemofilie</vt:lpstr>
      <vt:lpstr>Zdravá žena x nemocný muž</vt:lpstr>
      <vt:lpstr>Nemocná žena x zdravý muž</vt:lpstr>
      <vt:lpstr>Žena přenašečka x muž zdravý</vt:lpstr>
      <vt:lpstr>Žena přenašečka x muž nemocný</vt:lpstr>
      <vt:lpstr>Nejproslulejší přenašečka hemofilie, britská královna Viktorie se svou rodinou </vt:lpstr>
      <vt:lpstr>Ruský cesarevič Alexej Nikolajevič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Gonozomální dědičnost</dc:title>
  <dc:creator>Lukas</dc:creator>
  <cp:lastModifiedBy>Lukas</cp:lastModifiedBy>
  <cp:revision>1</cp:revision>
  <dcterms:created xsi:type="dcterms:W3CDTF">2013-05-19T17:11:58Z</dcterms:created>
  <dcterms:modified xsi:type="dcterms:W3CDTF">2013-05-19T17:12:24Z</dcterms:modified>
</cp:coreProperties>
</file>