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DBAF1-6BC3-472C-81F8-A48795C7447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FF364-A244-4201-BD06-DF98B297EFB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5D761-FF60-4EC6-8CFD-0DC3ADE646F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2D3FA-B49D-4736-9A5E-1F172130D552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214D2-2536-4F29-ACBA-8B1496F7932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2B7C9-EE5D-4328-BE66-E691EA4803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96150-142F-44C5-A221-C5CC0919395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C183C-B0DF-4F6F-99BA-7A68FF294A85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Nadpis a obsah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23409-606C-4D09-A835-8389BE5B97E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Nadpis a 2 obsahy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92FD4-515A-41EC-9CF7-3455C92E853B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Nadpis a text nad obsah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551D9-3427-423C-89DC-03239D67C53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3EBFA-D539-4D7F-BDE7-49969BF9B56D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09F3C-3633-42E6-B72D-EAE30616A906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28616-5CE4-48B6-B81B-C89A5D062593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8AAE9-5AEA-4DDE-AE81-5E5ADCB8B0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244D5-E278-4602-8FC9-0AB78308150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88955-C6C6-488E-998D-C9D27CCEF9D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310F0-4DDD-41FD-90D7-7FC1314126C4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2F427-3367-4407-A22B-624A39E322DF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1AD935-097F-4B1C-BF96-60C55D9F3E73}" type="slidenum">
              <a:rPr lang="cs-CZ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//upload.wikimedia.org/wikipedia/commons/9/97/Gaussian_curve.sv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wikiskripta.eu/images/5/5a/Obezita.jpg" TargetMode="Externa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//upload.wikimedia.org/wikipedia/commons/c/cf/Plasmid_%28english%29.sv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//upload.wikimedia.org/wikipedia/commons/3/37/Animal_mitochondrion_diagram_cs.sv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wikiskripta.eu/images/f/f9/Mitochondrialni_dedicnost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//upload.wikimedia.org/wikipedia/commons/2/26/Chloroplast.sv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618" name="Nadpis 1"/>
          <p:cNvSpPr>
            <a:spLocks noGrp="1"/>
          </p:cNvSpPr>
          <p:nvPr>
            <p:ph type="ctrTitle" idx="4294967295"/>
          </p:nvPr>
        </p:nvSpPr>
        <p:spPr>
          <a:xfrm>
            <a:off x="609600" y="2130425"/>
            <a:ext cx="8001000" cy="1527175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chemeClr val="accent2"/>
                </a:solidFill>
              </a:rPr>
              <a:t>Mimojaderná dědičnost, dědičnost kvantitativních znaků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</a:pPr>
            <a:r>
              <a:rPr lang="cs-CZ" smtClean="0">
                <a:solidFill>
                  <a:schemeClr val="bg2"/>
                </a:solidFill>
              </a:rPr>
              <a:t>Plastidy, mitochondrie, plazmidy, dědivost, ovlivnění genů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1188" cy="274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>
                <a:solidFill>
                  <a:srgbClr val="A6A6A6"/>
                </a:solidFill>
                <a:cs typeface="Arial" charset="0"/>
              </a:rPr>
              <a:t>VY_32_INOVACE_04-14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Dědičnost kvantitativních znaků</a:t>
            </a:r>
          </a:p>
        </p:txBody>
      </p:sp>
      <p:sp>
        <p:nvSpPr>
          <p:cNvPr id="467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Na vzniku znaku se podílí </a:t>
            </a:r>
            <a:r>
              <a:rPr lang="cs-CZ" smtClean="0">
                <a:solidFill>
                  <a:srgbClr val="FF0000"/>
                </a:solidFill>
              </a:rPr>
              <a:t>více genů</a:t>
            </a:r>
            <a:r>
              <a:rPr lang="cs-CZ" smtClean="0"/>
              <a:t> malého účinku (polygenní dědičnost)</a:t>
            </a:r>
          </a:p>
          <a:p>
            <a:r>
              <a:rPr lang="cs-CZ" smtClean="0">
                <a:solidFill>
                  <a:srgbClr val="FF0000"/>
                </a:solidFill>
              </a:rPr>
              <a:t>Vliv vnějšího prostředí</a:t>
            </a:r>
          </a:p>
          <a:p>
            <a:r>
              <a:rPr lang="cs-CZ" smtClean="0"/>
              <a:t>Alkoholismus, inteligence, množství mléka, tuku, výška, krevní tlak, hmotnost…</a:t>
            </a:r>
          </a:p>
          <a:p>
            <a:endParaRPr lang="cs-CZ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cs-CZ" smtClean="0"/>
              <a:t>2 typy alel:</a:t>
            </a:r>
          </a:p>
          <a:p>
            <a:pPr lvl="1"/>
            <a:r>
              <a:rPr lang="cs-CZ" smtClean="0">
                <a:solidFill>
                  <a:srgbClr val="FF0000"/>
                </a:solidFill>
              </a:rPr>
              <a:t>Aktivní</a:t>
            </a:r>
            <a:r>
              <a:rPr lang="cs-CZ" smtClean="0"/>
              <a:t> (zvyšují nebo snižují fenotypový účinek)</a:t>
            </a:r>
          </a:p>
          <a:p>
            <a:pPr lvl="1"/>
            <a:r>
              <a:rPr lang="cs-CZ" smtClean="0">
                <a:solidFill>
                  <a:srgbClr val="FF0000"/>
                </a:solidFill>
              </a:rPr>
              <a:t>Neutrální</a:t>
            </a:r>
            <a:r>
              <a:rPr lang="cs-CZ" smtClean="0"/>
              <a:t> (neovlivňují hodnotu znaku, ale podílejí se – genotyp z neutrálních alel dává základní hodnotu znaku)</a:t>
            </a:r>
          </a:p>
          <a:p>
            <a:pPr lvl="1"/>
            <a:endParaRPr lang="cs-CZ" smtClean="0"/>
          </a:p>
          <a:p>
            <a:r>
              <a:rPr lang="cs-CZ" smtClean="0"/>
              <a:t>Znak vznikne vzájemných působením všech alel (aktivní + neutrální)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cs-CZ" smtClean="0"/>
              <a:t>Projev znaku v populaci lze znázornit tzv. </a:t>
            </a:r>
            <a:r>
              <a:rPr lang="cs-CZ" smtClean="0">
                <a:solidFill>
                  <a:srgbClr val="FF0000"/>
                </a:solidFill>
              </a:rPr>
              <a:t>Gaussovou křivkou</a:t>
            </a:r>
          </a:p>
        </p:txBody>
      </p:sp>
      <p:sp>
        <p:nvSpPr>
          <p:cNvPr id="51507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867400"/>
            <a:ext cx="8229600" cy="533400"/>
          </a:xfrm>
        </p:spPr>
        <p:txBody>
          <a:bodyPr/>
          <a:lstStyle/>
          <a:p>
            <a:r>
              <a:rPr lang="cs-CZ" sz="1200" smtClean="0">
                <a:solidFill>
                  <a:schemeClr val="bg2"/>
                </a:solidFill>
              </a:rPr>
              <a:t>Autor: Pajs, Název: Gaussian curve.svg,Zdroj:http://sk.wikipedia.org/wiki/S%C3%BAbor:Gaussian_curve.svg</a:t>
            </a:r>
          </a:p>
        </p:txBody>
      </p:sp>
      <p:pic>
        <p:nvPicPr>
          <p:cNvPr id="515078" name="Picture 6" descr="Súbor:Gaussian curve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743200"/>
            <a:ext cx="8153400" cy="2552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Dědivost = heritabilita</a:t>
            </a:r>
          </a:p>
        </p:txBody>
      </p:sp>
      <p:sp>
        <p:nvSpPr>
          <p:cNvPr id="516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>
                <a:solidFill>
                  <a:srgbClr val="FF0000"/>
                </a:solidFill>
              </a:rPr>
              <a:t>Míra dědičnosti</a:t>
            </a:r>
          </a:p>
          <a:p>
            <a:r>
              <a:rPr lang="cs-CZ" smtClean="0"/>
              <a:t>Hodnota, jakou mírou je znak závislý na genotypu či prostředí</a:t>
            </a:r>
          </a:p>
          <a:p>
            <a:pPr>
              <a:buFontTx/>
              <a:buNone/>
            </a:pPr>
            <a:endParaRPr lang="cs-CZ" smtClean="0"/>
          </a:p>
          <a:p>
            <a:r>
              <a:rPr lang="cs-CZ" smtClean="0"/>
              <a:t>Koeficient dědivosti:</a:t>
            </a:r>
          </a:p>
          <a:p>
            <a:pPr lvl="1"/>
            <a:r>
              <a:rPr lang="cs-CZ" smtClean="0"/>
              <a:t>h</a:t>
            </a:r>
            <a:r>
              <a:rPr lang="en-US" smtClean="0">
                <a:cs typeface="Arial" charset="0"/>
              </a:rPr>
              <a:t>²</a:t>
            </a:r>
            <a:r>
              <a:rPr lang="cs-CZ" smtClean="0">
                <a:cs typeface="Arial" charset="0"/>
              </a:rPr>
              <a:t> = dědičná složka / nedědičná složka</a:t>
            </a:r>
          </a:p>
          <a:p>
            <a:pPr lvl="2"/>
            <a:r>
              <a:rPr lang="cs-CZ" smtClean="0">
                <a:cs typeface="Arial" charset="0"/>
              </a:rPr>
              <a:t>Dědičná složka………složení genotypu</a:t>
            </a:r>
          </a:p>
          <a:p>
            <a:pPr lvl="2"/>
            <a:r>
              <a:rPr lang="cs-CZ" smtClean="0">
                <a:cs typeface="Arial" charset="0"/>
              </a:rPr>
              <a:t>Nedědičná složka……vnější prostředí</a:t>
            </a:r>
            <a:endParaRPr lang="en-US" smtClean="0">
              <a:cs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Koeficient dědivosti</a:t>
            </a: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h</a:t>
            </a:r>
            <a:r>
              <a:rPr lang="en-US" smtClean="0">
                <a:cs typeface="Arial" charset="0"/>
              </a:rPr>
              <a:t>²</a:t>
            </a:r>
            <a:r>
              <a:rPr lang="cs-CZ" smtClean="0">
                <a:cs typeface="Arial" charset="0"/>
              </a:rPr>
              <a:t>…0 – 1 </a:t>
            </a:r>
          </a:p>
          <a:p>
            <a:pPr lvl="1"/>
            <a:r>
              <a:rPr lang="cs-CZ" smtClean="0">
                <a:cs typeface="Arial" charset="0"/>
              </a:rPr>
              <a:t>0 ….. Proměnlivost znaku způsobena faktory  	        prostředí</a:t>
            </a:r>
          </a:p>
          <a:p>
            <a:pPr lvl="1"/>
            <a:r>
              <a:rPr lang="cs-CZ" smtClean="0">
                <a:cs typeface="Arial" charset="0"/>
              </a:rPr>
              <a:t>1 ….. Proměnlivost znaku způsobena   	   	        genetickými faktory</a:t>
            </a:r>
          </a:p>
          <a:p>
            <a:pPr lvl="1"/>
            <a:endParaRPr lang="cs-CZ" smtClean="0">
              <a:cs typeface="Arial" charset="0"/>
            </a:endParaRPr>
          </a:p>
          <a:p>
            <a:r>
              <a:rPr lang="cs-CZ" smtClean="0">
                <a:cs typeface="Arial" charset="0"/>
              </a:rPr>
              <a:t>↓ dědivost – výnos rostlin, příjem potravy</a:t>
            </a:r>
          </a:p>
          <a:p>
            <a:r>
              <a:rPr lang="cs-CZ" smtClean="0">
                <a:cs typeface="Arial" charset="0"/>
              </a:rPr>
              <a:t>↑ dědivost – výška postavy, množivost</a:t>
            </a:r>
          </a:p>
          <a:p>
            <a:pPr lvl="1">
              <a:buFontTx/>
              <a:buNone/>
            </a:pPr>
            <a:endParaRPr lang="en-US" smtClean="0">
              <a:cs typeface="Arial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838200"/>
            <a:ext cx="4495800" cy="5287963"/>
          </a:xfrm>
        </p:spPr>
        <p:txBody>
          <a:bodyPr/>
          <a:lstStyle/>
          <a:p>
            <a:pPr>
              <a:buFontTx/>
              <a:buNone/>
            </a:pPr>
            <a:r>
              <a:rPr lang="cs-CZ" sz="3000" smtClean="0"/>
              <a:t>   Stanovení dědivosti se využívá při šlechtění </a:t>
            </a:r>
            <a:r>
              <a:rPr lang="cs-CZ" sz="3000" smtClean="0">
                <a:cs typeface="Arial" charset="0"/>
              </a:rPr>
              <a:t>→ čím je h</a:t>
            </a:r>
            <a:r>
              <a:rPr lang="en-US" sz="3000" smtClean="0">
                <a:cs typeface="Arial" charset="0"/>
              </a:rPr>
              <a:t>²</a:t>
            </a:r>
            <a:r>
              <a:rPr lang="cs-CZ" sz="3000" smtClean="0">
                <a:cs typeface="Arial" charset="0"/>
              </a:rPr>
              <a:t> ↓, tím je výběr jedinců s požadovaným genotypem obtížnější.</a:t>
            </a:r>
          </a:p>
        </p:txBody>
      </p:sp>
      <p:sp>
        <p:nvSpPr>
          <p:cNvPr id="51814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5791200"/>
            <a:ext cx="4038600" cy="68580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Autor:Kukator, Název:Obezita.jpg, Zdroj:http://www.wikiskripta.eu/index.php/Soubor:Obezita.jpg</a:t>
            </a:r>
          </a:p>
        </p:txBody>
      </p:sp>
      <p:pic>
        <p:nvPicPr>
          <p:cNvPr id="518151" name="Picture 7" descr="Soubor:Obezita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990600"/>
            <a:ext cx="3902075" cy="4638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Ovlivnění genů</a:t>
            </a:r>
          </a:p>
        </p:txBody>
      </p:sp>
      <p:sp>
        <p:nvSpPr>
          <p:cNvPr id="520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Epistáze </a:t>
            </a:r>
          </a:p>
          <a:p>
            <a:r>
              <a:rPr lang="cs-CZ" smtClean="0"/>
              <a:t>Komlementarita </a:t>
            </a:r>
          </a:p>
          <a:p>
            <a:r>
              <a:rPr lang="cs-CZ" smtClean="0"/>
              <a:t>Kompenzace </a:t>
            </a:r>
          </a:p>
          <a:p>
            <a:r>
              <a:rPr lang="cs-CZ" smtClean="0"/>
              <a:t>Komplementace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Epistáze </a:t>
            </a:r>
          </a:p>
        </p:txBody>
      </p:sp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mtClean="0">
                <a:solidFill>
                  <a:srgbClr val="FF0000"/>
                </a:solidFill>
              </a:rPr>
              <a:t>Jeden gen je přímo nadřazený druhému</a:t>
            </a:r>
            <a:r>
              <a:rPr lang="cs-CZ" smtClean="0"/>
              <a:t>, ovlivňuje jeho projev</a:t>
            </a:r>
          </a:p>
          <a:p>
            <a:pPr>
              <a:lnSpc>
                <a:spcPct val="90000"/>
              </a:lnSpc>
              <a:buFontTx/>
              <a:buNone/>
            </a:pPr>
            <a:endParaRPr lang="cs-CZ" smtClean="0"/>
          </a:p>
          <a:p>
            <a:pPr lvl="1">
              <a:lnSpc>
                <a:spcPct val="90000"/>
              </a:lnSpc>
            </a:pPr>
            <a:r>
              <a:rPr lang="cs-CZ" smtClean="0"/>
              <a:t>Recesivní (recesivně homozygotní kombinace nadřazeného genu úplně potlačí projev genu podřazeného)</a:t>
            </a:r>
          </a:p>
          <a:p>
            <a:pPr lvl="1">
              <a:lnSpc>
                <a:spcPct val="90000"/>
              </a:lnSpc>
            </a:pPr>
            <a:endParaRPr lang="cs-CZ" smtClean="0"/>
          </a:p>
          <a:p>
            <a:pPr lvl="1">
              <a:lnSpc>
                <a:spcPct val="90000"/>
              </a:lnSpc>
            </a:pPr>
            <a:r>
              <a:rPr lang="cs-CZ" smtClean="0"/>
              <a:t>Dominantní (nadřazený gen potlačuje projev podřazeného, pokud je přítomna alespoň jedna jeho dominantní alela)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Komplementarita </a:t>
            </a:r>
          </a:p>
        </p:txBody>
      </p:sp>
      <p:sp>
        <p:nvSpPr>
          <p:cNvPr id="522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>
                <a:solidFill>
                  <a:srgbClr val="FF0000"/>
                </a:solidFill>
              </a:rPr>
              <a:t>Znak se projeví, jestliže je přítomna alespoň jedna dominantní alela z obou genů</a:t>
            </a:r>
          </a:p>
          <a:p>
            <a:pPr lvl="1"/>
            <a:endParaRPr lang="cs-CZ" smtClean="0">
              <a:solidFill>
                <a:srgbClr val="FF0000"/>
              </a:solidFill>
            </a:endParaRPr>
          </a:p>
          <a:p>
            <a:pPr lvl="1"/>
            <a:r>
              <a:rPr lang="cs-CZ" smtClean="0"/>
              <a:t>Projeví: AABB, AaBb, AABb, AaBB</a:t>
            </a:r>
          </a:p>
          <a:p>
            <a:pPr lvl="1"/>
            <a:r>
              <a:rPr lang="cs-CZ" smtClean="0"/>
              <a:t>Neprojeví: aaBB, AAbb, aaBb, Aabb</a:t>
            </a:r>
          </a:p>
          <a:p>
            <a:pPr>
              <a:buFontTx/>
              <a:buNone/>
            </a:pPr>
            <a:endParaRPr lang="cs-CZ" smtClean="0"/>
          </a:p>
          <a:p>
            <a:pPr>
              <a:buFontTx/>
              <a:buNone/>
            </a:pPr>
            <a:endParaRPr lang="cs-CZ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Kompenzace </a:t>
            </a:r>
          </a:p>
        </p:txBody>
      </p:sp>
      <p:sp>
        <p:nvSpPr>
          <p:cNvPr id="523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71600"/>
            <a:ext cx="8382000" cy="1600200"/>
          </a:xfrm>
        </p:spPr>
        <p:txBody>
          <a:bodyPr/>
          <a:lstStyle/>
          <a:p>
            <a:r>
              <a:rPr lang="cs-CZ" sz="3200" smtClean="0">
                <a:solidFill>
                  <a:srgbClr val="FF0000"/>
                </a:solidFill>
              </a:rPr>
              <a:t>Působení dominantních alel genů je protisměrné</a:t>
            </a:r>
            <a:r>
              <a:rPr lang="cs-CZ" sz="3200" smtClean="0"/>
              <a:t>, fenotypové účinky se vyruší</a:t>
            </a:r>
          </a:p>
        </p:txBody>
      </p:sp>
      <p:sp>
        <p:nvSpPr>
          <p:cNvPr id="52327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3276600"/>
            <a:ext cx="8229600" cy="2849563"/>
          </a:xfrm>
        </p:spPr>
        <p:txBody>
          <a:bodyPr/>
          <a:lstStyle/>
          <a:p>
            <a:pPr algn="ctr">
              <a:buFontTx/>
              <a:buNone/>
            </a:pPr>
            <a:r>
              <a:rPr lang="cs-CZ" sz="4100" smtClean="0"/>
              <a:t>Komplementace</a:t>
            </a:r>
          </a:p>
          <a:p>
            <a:r>
              <a:rPr lang="cs-CZ" sz="3200" smtClean="0">
                <a:solidFill>
                  <a:srgbClr val="FF0000"/>
                </a:solidFill>
              </a:rPr>
              <a:t>Geny se doplňují</a:t>
            </a:r>
            <a:r>
              <a:rPr lang="cs-CZ" sz="3200" smtClean="0"/>
              <a:t>, účinek genů se sčítá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Mimojaderná dědičnost</a:t>
            </a:r>
          </a:p>
        </p:txBody>
      </p:sp>
      <p:sp>
        <p:nvSpPr>
          <p:cNvPr id="466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b="1" dirty="0" smtClean="0">
                <a:solidFill>
                  <a:srgbClr val="FF0000"/>
                </a:solidFill>
              </a:rPr>
              <a:t>Většina </a:t>
            </a:r>
            <a:r>
              <a:rPr lang="cs-CZ" b="1" dirty="0" smtClean="0">
                <a:solidFill>
                  <a:srgbClr val="FF0000"/>
                </a:solidFill>
              </a:rPr>
              <a:t>genů je v jádře </a:t>
            </a:r>
            <a:r>
              <a:rPr lang="cs-CZ" dirty="0" smtClean="0"/>
              <a:t>(u </a:t>
            </a:r>
            <a:r>
              <a:rPr lang="cs-CZ" dirty="0" err="1" smtClean="0"/>
              <a:t>eukaryot</a:t>
            </a:r>
            <a:r>
              <a:rPr lang="cs-CZ" dirty="0" smtClean="0"/>
              <a:t>) </a:t>
            </a:r>
            <a:r>
              <a:rPr lang="cs-CZ" b="1" dirty="0" smtClean="0">
                <a:solidFill>
                  <a:srgbClr val="FF0000"/>
                </a:solidFill>
              </a:rPr>
              <a:t>či v nukleotidu</a:t>
            </a:r>
            <a:r>
              <a:rPr lang="cs-CZ" dirty="0" smtClean="0"/>
              <a:t> (</a:t>
            </a:r>
            <a:r>
              <a:rPr lang="cs-CZ" dirty="0" err="1" smtClean="0"/>
              <a:t>prokaryota</a:t>
            </a:r>
            <a:r>
              <a:rPr lang="cs-CZ" dirty="0" smtClean="0"/>
              <a:t>)</a:t>
            </a:r>
          </a:p>
          <a:p>
            <a:endParaRPr lang="cs-CZ" dirty="0" smtClean="0"/>
          </a:p>
          <a:p>
            <a:r>
              <a:rPr lang="cs-CZ" b="1" dirty="0" smtClean="0">
                <a:solidFill>
                  <a:srgbClr val="FF0000"/>
                </a:solidFill>
              </a:rPr>
              <a:t>Menšina </a:t>
            </a:r>
            <a:r>
              <a:rPr lang="cs-CZ" b="1" dirty="0" smtClean="0">
                <a:solidFill>
                  <a:srgbClr val="FF0000"/>
                </a:solidFill>
              </a:rPr>
              <a:t>je mimo jádro </a:t>
            </a:r>
            <a:r>
              <a:rPr lang="cs-CZ" dirty="0" smtClean="0"/>
              <a:t>(</a:t>
            </a:r>
            <a:r>
              <a:rPr lang="cs-CZ" dirty="0" err="1" smtClean="0"/>
              <a:t>plazmidy</a:t>
            </a:r>
            <a:r>
              <a:rPr lang="cs-CZ" dirty="0" smtClean="0"/>
              <a:t>, mitochondrie, plastidy)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6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>
                <a:solidFill>
                  <a:schemeClr val="accent2"/>
                </a:solidFill>
              </a:rPr>
              <a:t>Děkuji za pozornost</a:t>
            </a:r>
          </a:p>
        </p:txBody>
      </p:sp>
      <p:sp>
        <p:nvSpPr>
          <p:cNvPr id="62566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>
                <a:solidFill>
                  <a:schemeClr val="bg2"/>
                </a:solidFill>
              </a:rPr>
              <a:t>Autor DUM: Kateřina Turoňová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Plazmidy 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638800"/>
            <a:ext cx="8229600" cy="4873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Autor:Spaully , Název:Plasmid (english).svg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Zdroj:http://cs.wikipedia.org/w/index.php?title=Soubor:Plasmid_(english).svg&amp;page=1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Licence:http://creativecommons.org/licenses/by-sa/3.0/</a:t>
            </a:r>
          </a:p>
        </p:txBody>
      </p:sp>
      <p:pic>
        <p:nvPicPr>
          <p:cNvPr id="190468" name="Picture 5" descr="Soubor:Plasmid (english)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1828800"/>
            <a:ext cx="6477000" cy="303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Plazmidy 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Kruhová DNA schopná replikace</a:t>
            </a:r>
          </a:p>
          <a:p>
            <a:pPr eaLnBrk="1" hangingPunct="1"/>
            <a:r>
              <a:rPr lang="cs-CZ" smtClean="0"/>
              <a:t>Doplňující geny (vázat N2,tvorba nádorů na kořenech,rezistence k antibiotikům,plasmatický můstek při konjugaci…)</a:t>
            </a:r>
          </a:p>
          <a:p>
            <a:pPr eaLnBrk="1" hangingPunct="1"/>
            <a:r>
              <a:rPr lang="cs-CZ" smtClean="0"/>
              <a:t>Je možné do nich začlenit zájmový fragment DNA a vložit do bakterie (bude se kopírovat)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Mitochondrie 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791200"/>
            <a:ext cx="8229600" cy="3349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Autor:Mariana Ruiz  , Název:Animal mitochondrion diagram cs.svg Zdroj:http://cs.wikipedia.org/w/index.php?title=Soubor:Animal_mitochondrion_diagram_cs.svg&amp;page=1</a:t>
            </a:r>
          </a:p>
          <a:p>
            <a:pPr eaLnBrk="1" hangingPunct="1">
              <a:lnSpc>
                <a:spcPct val="80000"/>
              </a:lnSpc>
            </a:pPr>
            <a:endParaRPr lang="cs-CZ" sz="1200" smtClean="0">
              <a:solidFill>
                <a:schemeClr val="bg2"/>
              </a:solidFill>
            </a:endParaRPr>
          </a:p>
        </p:txBody>
      </p:sp>
      <p:pic>
        <p:nvPicPr>
          <p:cNvPr id="192516" name="Picture 5" descr="Soubor:Animal mitochondrion diagram cs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95475" y="1719263"/>
            <a:ext cx="5353050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Mitochondrie 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Semiautonomní organela (DNA, ribozomy)</a:t>
            </a:r>
          </a:p>
          <a:p>
            <a:pPr eaLnBrk="1" hangingPunct="1"/>
            <a:r>
              <a:rPr lang="cs-CZ" smtClean="0"/>
              <a:t>Bakteriální předek</a:t>
            </a:r>
          </a:p>
          <a:p>
            <a:pPr eaLnBrk="1" hangingPunct="1"/>
            <a:r>
              <a:rPr lang="cs-CZ" smtClean="0"/>
              <a:t>Matroklinní dědičnost</a:t>
            </a:r>
          </a:p>
          <a:p>
            <a:pPr eaLnBrk="1" hangingPunct="1"/>
            <a:r>
              <a:rPr lang="cs-CZ" smtClean="0"/>
              <a:t>Onemocnění mozku, svalové tkáně, ztráta kontroly volních pohybů, degenerace sítnice, útlum kostní dřeně, Langerhansových ostrůvků…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/>
          <a:lstStyle/>
          <a:p>
            <a:pPr eaLnBrk="1" hangingPunct="1"/>
            <a:r>
              <a:rPr lang="cs-CZ" sz="4000" smtClean="0"/>
              <a:t>Matroklinní dědičnost </a:t>
            </a:r>
          </a:p>
        </p:txBody>
      </p:sp>
      <p:sp>
        <p:nvSpPr>
          <p:cNvPr id="19456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6324600"/>
            <a:ext cx="82296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Autor:ghr.nlm.nih.gov , Název:Mitochondrialni dedicnost.jpg Zdroj:http://www.wikiskripta.eu/index.php/Soubor:Mitochondrialni_dedicnost.jpg</a:t>
            </a:r>
          </a:p>
        </p:txBody>
      </p:sp>
      <p:pic>
        <p:nvPicPr>
          <p:cNvPr id="194564" name="Picture 8" descr="Soubor:Mitochondrialni dedicnost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54300" y="762000"/>
            <a:ext cx="4135438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Plastidy 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791200"/>
            <a:ext cx="8305800" cy="609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sz="1000" smtClean="0">
                <a:solidFill>
                  <a:schemeClr val="bg2"/>
                </a:solidFill>
              </a:rPr>
              <a:t>Autor:SuperManu, Název:Chloroplast.svg  Zdroj:http://cs.wikipedia.org/w/index.php?title=Soubor:Chloroplast.svg&amp;page=1</a:t>
            </a:r>
          </a:p>
          <a:p>
            <a:pPr algn="ctr" eaLnBrk="1" hangingPunct="1">
              <a:buFontTx/>
              <a:buNone/>
            </a:pPr>
            <a:r>
              <a:rPr lang="cs-CZ" sz="1000" smtClean="0">
                <a:solidFill>
                  <a:schemeClr val="bg2"/>
                </a:solidFill>
              </a:rPr>
              <a:t>Licence:http://commons.wikimedia.org/wiki/Commons:GNU_Free_Documentation_License_1.2</a:t>
            </a:r>
          </a:p>
          <a:p>
            <a:pPr eaLnBrk="1" hangingPunct="1"/>
            <a:endParaRPr lang="cs-CZ" sz="1000" smtClean="0">
              <a:solidFill>
                <a:schemeClr val="bg2"/>
              </a:solidFill>
            </a:endParaRPr>
          </a:p>
        </p:txBody>
      </p:sp>
      <p:pic>
        <p:nvPicPr>
          <p:cNvPr id="195588" name="Picture 5" descr="Soubor:Chloroplast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500188"/>
            <a:ext cx="7620000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Plastidy 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Semiautonomní organela (DNA, ribozomy)</a:t>
            </a:r>
          </a:p>
          <a:p>
            <a:pPr eaLnBrk="1" hangingPunct="1"/>
            <a:r>
              <a:rPr lang="cs-CZ" smtClean="0"/>
              <a:t>Sinicový předek</a:t>
            </a:r>
          </a:p>
          <a:p>
            <a:pPr eaLnBrk="1" hangingPunct="1"/>
            <a:r>
              <a:rPr lang="cs-CZ" smtClean="0"/>
              <a:t>Fotosyntéza, uchovávání látek, barviv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465</Words>
  <Application>Microsoft Office PowerPoint</Application>
  <PresentationFormat>Předvádění na obrazovce (4:3)</PresentationFormat>
  <Paragraphs>82</Paragraphs>
  <Slides>20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Výchozí návrh</vt:lpstr>
      <vt:lpstr>Mimojaderná dědičnost, dědičnost kvantitativních znaků</vt:lpstr>
      <vt:lpstr>Mimojaderná dědičnost</vt:lpstr>
      <vt:lpstr>Plazmidy </vt:lpstr>
      <vt:lpstr>Plazmidy </vt:lpstr>
      <vt:lpstr>Mitochondrie </vt:lpstr>
      <vt:lpstr>Mitochondrie </vt:lpstr>
      <vt:lpstr>Matroklinní dědičnost </vt:lpstr>
      <vt:lpstr>Plastidy </vt:lpstr>
      <vt:lpstr>Plastidy </vt:lpstr>
      <vt:lpstr>Dědičnost kvantitativních znaků</vt:lpstr>
      <vt:lpstr>Snímek 11</vt:lpstr>
      <vt:lpstr>Autor: Pajs, Název: Gaussian curve.svg,Zdroj:http://sk.wikipedia.org/wiki/S%C3%BAbor:Gaussian_curve.svg</vt:lpstr>
      <vt:lpstr>Dědivost = heritabilita</vt:lpstr>
      <vt:lpstr>Koeficient dědivosti</vt:lpstr>
      <vt:lpstr>Snímek 15</vt:lpstr>
      <vt:lpstr>Ovlivnění genů</vt:lpstr>
      <vt:lpstr>Epistáze </vt:lpstr>
      <vt:lpstr>Komplementarita </vt:lpstr>
      <vt:lpstr>Kompenzace </vt:lpstr>
      <vt:lpstr>Děkuji za pozornost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Mimojaderná dědičnost, dědičnost kvantitativních znaků</dc:title>
  <dc:creator>Lukas</dc:creator>
  <cp:lastModifiedBy>Lukas</cp:lastModifiedBy>
  <cp:revision>1</cp:revision>
  <dcterms:created xsi:type="dcterms:W3CDTF">2013-05-19T17:12:46Z</dcterms:created>
  <dcterms:modified xsi:type="dcterms:W3CDTF">2013-05-19T17:14:07Z</dcterms:modified>
</cp:coreProperties>
</file>