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89CB5C-CC5A-4F8B-96C4-1F1FBA6DF817}" type="datetimeFigureOut">
              <a:rPr lang="cs-CZ" smtClean="0"/>
              <a:t>19.5.2013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72B69-6E99-4BF8-BBD1-E8BC2E648E9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DBAF1-6BC3-472C-81F8-A48795C7447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F364-A244-4201-BD06-DF98B297EF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D761-FF60-4EC6-8CFD-0DC3ADE646F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D3FA-B49D-4736-9A5E-1F172130D55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14D2-2536-4F29-ACBA-8B1496F7932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B7C9-EE5D-4328-BE66-E691EA4803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96150-142F-44C5-A221-C5CC0919395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183C-B0DF-4F6F-99BA-7A68FF294A8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23409-606C-4D09-A835-8389BE5B97E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2FD4-515A-41EC-9CF7-3455C92E853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51D9-3427-423C-89DC-03239D67C53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EBFA-D539-4D7F-BDE7-49969BF9B56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9F3C-3633-42E6-B72D-EAE30616A9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8616-5CE4-48B6-B81B-C89A5D06259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AAE9-5AEA-4DDE-AE81-5E5ADCB8B0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244D5-E278-4602-8FC9-0AB78308150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88955-C6C6-488E-998D-C9D27CCEF9D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310F0-4DDD-41FD-90D7-7FC1314126C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F427-3367-4407-A22B-624A39E322DF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1AD935-097F-4B1C-BF96-60C55D9F3E7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f/f7/OCA1_Auge.jpg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hyperlink" Target="//upload.wikimedia.org/wikipedia/commons/e/e0/Caribou_from_Wagon_Trails.jp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upload.wikimedia.org/wikipedia/commons/3/3a/Cleft_lip_child.jp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//upload.wikimedia.org/wikipedia/commons/c/c9/Criduchat.jpg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6/61/Anaphase_procariotic_mitosis.sv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.png"/><Relationship Id="rId5" Type="http://schemas.openxmlformats.org/officeDocument/2006/relationships/hyperlink" Target="http://www.wikiskripta.eu/images/6/66/Crossing-over.png" TargetMode="Externa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//upload.wikimedia.org/wikipedia/commons/0/07/Gene.png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Nadpis 1"/>
          <p:cNvSpPr>
            <a:spLocks noGrp="1"/>
          </p:cNvSpPr>
          <p:nvPr>
            <p:ph type="ctrTitle" idx="4294967295"/>
          </p:nvPr>
        </p:nvSpPr>
        <p:spPr>
          <a:xfrm>
            <a:off x="609600" y="2130425"/>
            <a:ext cx="8001000" cy="1527175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2"/>
                </a:solidFill>
              </a:rPr>
              <a:t>Genetická proměnlivost, mutace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cs-CZ" smtClean="0">
                <a:solidFill>
                  <a:schemeClr val="bg2"/>
                </a:solidFill>
              </a:rPr>
              <a:t>Genové, chromozómové, genomové mutace, autosomální, gonozomální choroby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1188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>
                <a:solidFill>
                  <a:srgbClr val="A6A6A6"/>
                </a:solidFill>
                <a:cs typeface="Arial" charset="0"/>
              </a:rPr>
              <a:t>VY_32_INOVACE_04-15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Chromozómové mutace</a:t>
            </a:r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>
                <a:solidFill>
                  <a:srgbClr val="FF0000"/>
                </a:solidFill>
              </a:rPr>
              <a:t>Změna struktury chromozómu</a:t>
            </a:r>
          </a:p>
          <a:p>
            <a:r>
              <a:rPr lang="cs-CZ" smtClean="0"/>
              <a:t>Geny stejné, ale mění se jejich počet a pořadí</a:t>
            </a:r>
          </a:p>
          <a:p>
            <a:r>
              <a:rPr lang="cs-CZ" smtClean="0"/>
              <a:t>Způsobeny zlomem chromozómu (nejčastěji při c-o, úlomky se nespojí v původním pořadí</a:t>
            </a:r>
          </a:p>
          <a:p>
            <a:r>
              <a:rPr lang="cs-CZ" smtClean="0"/>
              <a:t>Často neslučitelné se životem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cs-CZ" smtClean="0">
                <a:solidFill>
                  <a:srgbClr val="FF0000"/>
                </a:solidFill>
              </a:rPr>
              <a:t>Delece</a:t>
            </a:r>
            <a:r>
              <a:rPr lang="cs-CZ" smtClean="0"/>
              <a:t> = ztráta části chromozómu</a:t>
            </a:r>
          </a:p>
          <a:p>
            <a:r>
              <a:rPr lang="cs-CZ" smtClean="0">
                <a:solidFill>
                  <a:srgbClr val="FF0000"/>
                </a:solidFill>
              </a:rPr>
              <a:t>Duplikace</a:t>
            </a:r>
            <a:r>
              <a:rPr lang="cs-CZ" smtClean="0"/>
              <a:t> = zdvojení části chromozómu</a:t>
            </a:r>
          </a:p>
          <a:p>
            <a:r>
              <a:rPr lang="cs-CZ" smtClean="0">
                <a:solidFill>
                  <a:srgbClr val="FF0000"/>
                </a:solidFill>
              </a:rPr>
              <a:t>Inverze</a:t>
            </a:r>
            <a:r>
              <a:rPr lang="cs-CZ" smtClean="0"/>
              <a:t> = převrácení úseku chromozómu</a:t>
            </a:r>
          </a:p>
          <a:p>
            <a:r>
              <a:rPr lang="cs-CZ" smtClean="0">
                <a:solidFill>
                  <a:srgbClr val="FF0000"/>
                </a:solidFill>
              </a:rPr>
              <a:t>Translokace</a:t>
            </a:r>
            <a:r>
              <a:rPr lang="cs-CZ" smtClean="0"/>
              <a:t> = připojení části chromozómu na jiný chromozóm</a:t>
            </a:r>
          </a:p>
          <a:p>
            <a:r>
              <a:rPr lang="cs-CZ" smtClean="0">
                <a:solidFill>
                  <a:srgbClr val="FF0000"/>
                </a:solidFill>
              </a:rPr>
              <a:t>Fragmentace</a:t>
            </a:r>
            <a:r>
              <a:rPr lang="cs-CZ" smtClean="0"/>
              <a:t> = rozpad chromozómu na více částí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Genomové mutace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>
                <a:solidFill>
                  <a:srgbClr val="FF0000"/>
                </a:solidFill>
              </a:rPr>
              <a:t>Mění se počet chromozómů v buňce</a:t>
            </a:r>
          </a:p>
          <a:p>
            <a:r>
              <a:rPr lang="cs-CZ" smtClean="0"/>
              <a:t>Euploidie = znásobení celé sady           (3n, 4n…polyploidie, častější u rostlin)</a:t>
            </a:r>
          </a:p>
          <a:p>
            <a:r>
              <a:rPr lang="cs-CZ" smtClean="0"/>
              <a:t>Aneuploidie = změna počtu chromozómů v sadě (2n+1, 2n+2, 2n-1…)</a:t>
            </a:r>
          </a:p>
          <a:p>
            <a:pPr lvl="1"/>
            <a:r>
              <a:rPr lang="cs-CZ" smtClean="0"/>
              <a:t>U rostlin nejsou dramatické výsledky</a:t>
            </a:r>
          </a:p>
          <a:p>
            <a:pPr lvl="1"/>
            <a:r>
              <a:rPr lang="cs-CZ" smtClean="0"/>
              <a:t>U živočichů smrt či nemoci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cs-CZ" smtClean="0"/>
              <a:t>Albinismus </a:t>
            </a:r>
          </a:p>
          <a:p>
            <a:r>
              <a:rPr lang="cs-CZ" smtClean="0"/>
              <a:t>Srůsty prstů</a:t>
            </a:r>
          </a:p>
          <a:p>
            <a:r>
              <a:rPr lang="cs-CZ" smtClean="0"/>
              <a:t>Víceprstost </a:t>
            </a:r>
          </a:p>
          <a:p>
            <a:r>
              <a:rPr lang="cs-CZ" smtClean="0"/>
              <a:t>Krátkoprstost </a:t>
            </a:r>
          </a:p>
          <a:p>
            <a:r>
              <a:rPr lang="cs-CZ" smtClean="0"/>
              <a:t>Rozštěpy patra a rtů</a:t>
            </a:r>
          </a:p>
          <a:p>
            <a:r>
              <a:rPr lang="cs-CZ" smtClean="0"/>
              <a:t>Downův syndrom</a:t>
            </a:r>
          </a:p>
          <a:p>
            <a:r>
              <a:rPr lang="cs-CZ" smtClean="0"/>
              <a:t>Syndrom kočičího mňoukání</a:t>
            </a:r>
          </a:p>
        </p:txBody>
      </p:sp>
      <p:sp>
        <p:nvSpPr>
          <p:cNvPr id="4874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Autosomální choroby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1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Albinismus </a:t>
            </a:r>
          </a:p>
        </p:txBody>
      </p:sp>
      <p:sp>
        <p:nvSpPr>
          <p:cNvPr id="689159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6324600"/>
            <a:ext cx="8229600" cy="3048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Autor:Karen Grønskov, Jakob Ek, and Karen Brondum-Nielsen, Název:OCA1 Auge.jpg, Zdroj:http://www.wikiskripta.eu/index.php/Soubor:OCA1_Auge.jpg</a:t>
            </a:r>
          </a:p>
        </p:txBody>
      </p:sp>
      <p:sp>
        <p:nvSpPr>
          <p:cNvPr id="689160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4876800"/>
            <a:ext cx="8534400" cy="3048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Autor:Neznámý, Název:Caribou from Wagon Trails.jpg, Zdroj:http://cs.wikipedia.org/wiki/Soubor:Caribou_from_Wagon_Trails.jpg, Licence:http://creativecommons.org/licenses/by-sa/2.5/deed.cs</a:t>
            </a:r>
          </a:p>
        </p:txBody>
      </p:sp>
      <p:pic>
        <p:nvPicPr>
          <p:cNvPr id="689157" name="Picture 5" descr="Soubor:OCA1 Aug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5410200"/>
            <a:ext cx="5715000" cy="857250"/>
          </a:xfrm>
          <a:prstGeom prst="rect">
            <a:avLst/>
          </a:prstGeom>
          <a:noFill/>
        </p:spPr>
      </p:pic>
      <p:pic>
        <p:nvPicPr>
          <p:cNvPr id="689162" name="Picture 10" descr="Soubor:Caribou from Wagon Trails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52600" y="1219200"/>
            <a:ext cx="5334000" cy="36528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Rozštěp rtů</a:t>
            </a:r>
          </a:p>
        </p:txBody>
      </p:sp>
      <p:sp>
        <p:nvSpPr>
          <p:cNvPr id="68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6324600"/>
            <a:ext cx="8229600" cy="3048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Autor:Raj d0509, Název:Cleft lip child.jpg, Zdroj:http://www.wikiskripta.eu/index.php/Soubor:Cleft_lip_child.jpg</a:t>
            </a:r>
            <a:r>
              <a:rPr lang="cs-CZ" sz="1200" u="sng" smtClean="0">
                <a:solidFill>
                  <a:schemeClr val="bg2"/>
                </a:solidFill>
              </a:rPr>
              <a:t> </a:t>
            </a:r>
          </a:p>
        </p:txBody>
      </p:sp>
      <p:pic>
        <p:nvPicPr>
          <p:cNvPr id="686086" name="Picture 6" descr="Soubor:Cleft lip chil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295400"/>
            <a:ext cx="6553200" cy="48656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Downův syndrom</a:t>
            </a:r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Mongolismus</a:t>
            </a:r>
          </a:p>
          <a:p>
            <a:r>
              <a:rPr lang="cs-CZ" smtClean="0"/>
              <a:t>Trisomie 21.chromozómu</a:t>
            </a:r>
          </a:p>
          <a:p>
            <a:r>
              <a:rPr lang="cs-CZ" smtClean="0"/>
              <a:t>Poměrně častý výskyt (1x 600 porodů), pravděpodobnost vzrůstá s věkem rodičů (40 let – 1:40)</a:t>
            </a:r>
          </a:p>
          <a:p>
            <a:r>
              <a:rPr lang="cs-CZ" sz="2400" smtClean="0"/>
              <a:t>Krátká hlava, deformae ušních boltců, malý nos a ústa, velký jazyk, široké ruce, krátké prsty, zvýšená ohebnost v kloubech, snížené napětí svalů, krátké nohy, poruchy duševního vývoje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Syndrom kočičího mňoukání</a:t>
            </a:r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3200" smtClean="0"/>
              <a:t>Delece části 5.chromozómu</a:t>
            </a:r>
          </a:p>
          <a:p>
            <a:pPr>
              <a:lnSpc>
                <a:spcPct val="80000"/>
              </a:lnSpc>
            </a:pPr>
            <a:r>
              <a:rPr lang="cs-CZ" sz="3200" smtClean="0"/>
              <a:t>Dítě „mňouká“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3200" smtClean="0"/>
          </a:p>
          <a:p>
            <a:pPr>
              <a:lnSpc>
                <a:spcPct val="80000"/>
              </a:lnSpc>
              <a:buFontTx/>
              <a:buNone/>
            </a:pPr>
            <a:endParaRPr lang="cs-CZ" sz="3200" smtClean="0"/>
          </a:p>
          <a:p>
            <a:pPr>
              <a:lnSpc>
                <a:spcPct val="80000"/>
              </a:lnSpc>
              <a:buFontTx/>
              <a:buNone/>
            </a:pPr>
            <a:endParaRPr lang="cs-CZ" sz="3200" smtClean="0"/>
          </a:p>
          <a:p>
            <a:pPr>
              <a:lnSpc>
                <a:spcPct val="80000"/>
              </a:lnSpc>
            </a:pPr>
            <a:r>
              <a:rPr lang="cs-CZ" sz="2000" smtClean="0"/>
              <a:t>Obr. A – 8 měsíců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 smtClean="0"/>
              <a:t>           B – 2 roky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 smtClean="0"/>
              <a:t>           C – 4 roky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 smtClean="0"/>
              <a:t>	        D – 9 let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86200" y="6248400"/>
            <a:ext cx="5029200" cy="3810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	   Autor:Paola Cerruti Mainardi, Název:Criduchat.jpg, Zdroj:http://cs.wikipedia.org/wiki/Soubor:Criduchat.jpg</a:t>
            </a:r>
          </a:p>
        </p:txBody>
      </p:sp>
      <p:pic>
        <p:nvPicPr>
          <p:cNvPr id="492550" name="Picture 6" descr="Soubor:Criduchat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1143000"/>
            <a:ext cx="3829050" cy="5095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Gonozomální choroby</a:t>
            </a:r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Hemofilie </a:t>
            </a:r>
          </a:p>
          <a:p>
            <a:r>
              <a:rPr lang="cs-CZ" smtClean="0"/>
              <a:t>Daltonismus </a:t>
            </a:r>
          </a:p>
          <a:p>
            <a:r>
              <a:rPr lang="cs-CZ" smtClean="0"/>
              <a:t>Turnerův syndrom</a:t>
            </a:r>
          </a:p>
          <a:p>
            <a:r>
              <a:rPr lang="cs-CZ" smtClean="0"/>
              <a:t>Klinefelterův syndrom</a:t>
            </a:r>
          </a:p>
          <a:p>
            <a:r>
              <a:rPr lang="cs-CZ" smtClean="0"/>
              <a:t>Supermuž </a:t>
            </a:r>
          </a:p>
          <a:p>
            <a:r>
              <a:rPr lang="cs-CZ" smtClean="0"/>
              <a:t>Superžena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Turnerův syndrom</a:t>
            </a:r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Nepřítomnost jednoho chromozómu X</a:t>
            </a:r>
          </a:p>
          <a:p>
            <a:r>
              <a:rPr lang="cs-CZ" smtClean="0"/>
              <a:t>Žena X0</a:t>
            </a:r>
          </a:p>
          <a:p>
            <a:r>
              <a:rPr lang="cs-CZ" smtClean="0"/>
              <a:t>Malý vzrůst, zakrnělé pohlavní žlázy, opožděný duševní vývoj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Genetická proměnlivost</a:t>
            </a:r>
          </a:p>
        </p:txBody>
      </p:sp>
      <p:sp>
        <p:nvSpPr>
          <p:cNvPr id="19763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Variabilita – protikladná k dědičnosti</a:t>
            </a:r>
          </a:p>
          <a:p>
            <a:pPr eaLnBrk="1" hangingPunct="1">
              <a:buFontTx/>
              <a:buNone/>
            </a:pPr>
            <a:r>
              <a:rPr lang="cs-CZ" smtClean="0"/>
              <a:t>	1) </a:t>
            </a:r>
            <a:r>
              <a:rPr lang="cs-CZ" smtClean="0">
                <a:solidFill>
                  <a:srgbClr val="FF0000"/>
                </a:solidFill>
              </a:rPr>
              <a:t>segregace</a:t>
            </a:r>
            <a:r>
              <a:rPr lang="cs-CZ" smtClean="0"/>
              <a:t> chromozómů do gamet</a:t>
            </a:r>
          </a:p>
          <a:p>
            <a:pPr eaLnBrk="1" hangingPunct="1">
              <a:buFontTx/>
              <a:buNone/>
            </a:pPr>
            <a:r>
              <a:rPr lang="cs-CZ" smtClean="0"/>
              <a:t>	2) </a:t>
            </a:r>
            <a:r>
              <a:rPr lang="cs-CZ" smtClean="0">
                <a:solidFill>
                  <a:srgbClr val="FF0000"/>
                </a:solidFill>
              </a:rPr>
              <a:t>rekombinace</a:t>
            </a:r>
            <a:r>
              <a:rPr lang="cs-CZ" smtClean="0"/>
              <a:t> (crossing-over)</a:t>
            </a:r>
          </a:p>
          <a:p>
            <a:pPr eaLnBrk="1" hangingPunct="1">
              <a:buFontTx/>
              <a:buNone/>
            </a:pPr>
            <a:r>
              <a:rPr lang="cs-CZ" smtClean="0"/>
              <a:t>	</a:t>
            </a:r>
            <a:r>
              <a:rPr lang="cs-CZ" sz="2400" smtClean="0"/>
              <a:t>Počet ani struktura alel se nemění, vytváří se jen jejich nové kombinace</a:t>
            </a:r>
          </a:p>
          <a:p>
            <a:pPr eaLnBrk="1" hangingPunct="1">
              <a:buFontTx/>
              <a:buNone/>
            </a:pPr>
            <a:r>
              <a:rPr lang="cs-CZ" sz="2400" smtClean="0"/>
              <a:t>	</a:t>
            </a:r>
            <a:r>
              <a:rPr lang="cs-CZ" smtClean="0"/>
              <a:t>3) </a:t>
            </a:r>
            <a:r>
              <a:rPr lang="cs-CZ" smtClean="0">
                <a:solidFill>
                  <a:srgbClr val="FF0000"/>
                </a:solidFill>
              </a:rPr>
              <a:t>prostředí</a:t>
            </a:r>
          </a:p>
          <a:p>
            <a:pPr eaLnBrk="1" hangingPunct="1">
              <a:buFontTx/>
              <a:buNone/>
            </a:pPr>
            <a:r>
              <a:rPr lang="cs-CZ" smtClean="0"/>
              <a:t>	4) </a:t>
            </a:r>
            <a:r>
              <a:rPr lang="cs-CZ" smtClean="0">
                <a:solidFill>
                  <a:srgbClr val="FF0000"/>
                </a:solidFill>
              </a:rPr>
              <a:t>mutace</a:t>
            </a:r>
            <a:endParaRPr lang="cs-CZ" sz="2400" smtClean="0">
              <a:solidFill>
                <a:srgbClr val="FF0000"/>
              </a:solidFill>
            </a:endParaRPr>
          </a:p>
          <a:p>
            <a:pPr eaLnBrk="1" hangingPunct="1"/>
            <a:endParaRPr lang="cs-CZ" sz="240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Klinefelterův syndrom</a:t>
            </a:r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U mužů chromozóm X navíc – XXY nebo XXXY</a:t>
            </a:r>
          </a:p>
          <a:p>
            <a:r>
              <a:rPr lang="cs-CZ" smtClean="0"/>
              <a:t>Muži vysokého vzrůstu, neplodní, duševně zaostalí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Super muž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Syndrom XXY</a:t>
            </a:r>
          </a:p>
          <a:p>
            <a:r>
              <a:rPr lang="cs-CZ" smtClean="0"/>
              <a:t>Vyšší postava, duševní retardace, sklony k agresivitě a asociálnímu chování, snížená plodnost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Super žena</a:t>
            </a:r>
          </a:p>
        </p:txBody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Syndrom XXX nebo XXXX</a:t>
            </a:r>
          </a:p>
          <a:p>
            <a:r>
              <a:rPr lang="cs-CZ" smtClean="0"/>
              <a:t>Slabomyslnost, snížená plodnost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2"/>
                </a:solidFill>
              </a:rPr>
              <a:t>Děkuji za pozornost</a:t>
            </a:r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>
                <a:solidFill>
                  <a:schemeClr val="bg2"/>
                </a:solidFill>
              </a:rPr>
              <a:t>Autor DUM: Kateřina Turoňová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658" name="Picture 9" descr="Soubor:Anaphase procariotic mitosis.sv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688975"/>
            <a:ext cx="5334000" cy="37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8659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0" y="4724400"/>
            <a:ext cx="4495800" cy="457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Autor:LadyofHats, Název:Anaphase procariotic mitosis.svg Zdroj:http://www.wikiskripta.eu/index.php/Soubor:Anaphase_procariotic_mitosis.svg</a:t>
            </a:r>
          </a:p>
          <a:p>
            <a:pPr algn="ctr" eaLnBrk="1" hangingPunct="1"/>
            <a:endParaRPr lang="cs-CZ" sz="2400" smtClean="0"/>
          </a:p>
        </p:txBody>
      </p:sp>
      <p:sp>
        <p:nvSpPr>
          <p:cNvPr id="198660" name="Rectangle 14"/>
          <p:cNvSpPr>
            <a:spLocks noGrp="1" noChangeArrowheads="1"/>
          </p:cNvSpPr>
          <p:nvPr>
            <p:ph sz="quarter" idx="4"/>
          </p:nvPr>
        </p:nvSpPr>
        <p:spPr>
          <a:xfrm>
            <a:off x="3962400" y="6096000"/>
            <a:ext cx="5181600" cy="381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Autor:Argrid, Název:Crossing-over.png Zdroj:http://commons.wikimedia.org/wiki/File:Crossing-over.PN</a:t>
            </a:r>
          </a:p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	Licence:http://creativecommons.org/licenses/by-sa/3.0/deed.cs</a:t>
            </a:r>
          </a:p>
        </p:txBody>
      </p:sp>
      <p:pic>
        <p:nvPicPr>
          <p:cNvPr id="198661" name="Picture 15" descr="Soubor:Crossing-over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9800" y="304800"/>
            <a:ext cx="2354263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Mutace 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Mění se počet alel či vznikají alely nové (mění se kvalita i kvantita genů)</a:t>
            </a:r>
          </a:p>
          <a:p>
            <a:r>
              <a:rPr lang="cs-CZ" smtClean="0"/>
              <a:t>Mutace :</a:t>
            </a:r>
          </a:p>
          <a:p>
            <a:pPr lvl="1"/>
            <a:r>
              <a:rPr lang="cs-CZ" smtClean="0">
                <a:solidFill>
                  <a:srgbClr val="FF0000"/>
                </a:solidFill>
              </a:rPr>
              <a:t>Spontánní</a:t>
            </a:r>
            <a:r>
              <a:rPr lang="cs-CZ" smtClean="0"/>
              <a:t> (chyba v replikačním či reparačním mechanismu DNA)</a:t>
            </a:r>
          </a:p>
          <a:p>
            <a:pPr lvl="1"/>
            <a:r>
              <a:rPr lang="cs-CZ" smtClean="0">
                <a:solidFill>
                  <a:srgbClr val="FF0000"/>
                </a:solidFill>
              </a:rPr>
              <a:t>Indukované</a:t>
            </a:r>
            <a:r>
              <a:rPr lang="cs-CZ" smtClean="0"/>
              <a:t> (vyvolané známým mutagenem)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Mutace 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Nejčastější vliv negativní nebo žádný</a:t>
            </a:r>
          </a:p>
          <a:p>
            <a:r>
              <a:rPr lang="cs-CZ" smtClean="0"/>
              <a:t>Četnost mutací roste s:</a:t>
            </a:r>
          </a:p>
          <a:p>
            <a:pPr lvl="1"/>
            <a:r>
              <a:rPr lang="cs-CZ" smtClean="0"/>
              <a:t>Rychlostí rozmnožování</a:t>
            </a:r>
          </a:p>
          <a:p>
            <a:pPr lvl="1"/>
            <a:r>
              <a:rPr lang="cs-CZ" smtClean="0"/>
              <a:t>Rostoucím vlivem mutagenů</a:t>
            </a:r>
          </a:p>
          <a:p>
            <a:pPr lvl="1"/>
            <a:r>
              <a:rPr lang="cs-CZ" smtClean="0"/>
              <a:t>Zhoršujícími se životními podmínkami a zdravotním stavem</a:t>
            </a:r>
          </a:p>
          <a:p>
            <a:r>
              <a:rPr lang="cs-CZ" smtClean="0"/>
              <a:t>Až na výjimky bylo prokázáno, že mutace vznikají náhodně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Mutageny </a:t>
            </a:r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Vliv, který zvyšuje pravděpodobnost mutace</a:t>
            </a:r>
          </a:p>
          <a:p>
            <a:pPr lvl="1"/>
            <a:r>
              <a:rPr lang="cs-CZ" smtClean="0">
                <a:solidFill>
                  <a:srgbClr val="FF0000"/>
                </a:solidFill>
              </a:rPr>
              <a:t>Fyzikální</a:t>
            </a:r>
            <a:r>
              <a:rPr lang="cs-CZ" smtClean="0"/>
              <a:t> (RTG, gama záření, UV…)</a:t>
            </a:r>
          </a:p>
          <a:p>
            <a:pPr lvl="1"/>
            <a:r>
              <a:rPr lang="cs-CZ" smtClean="0">
                <a:solidFill>
                  <a:srgbClr val="FF0000"/>
                </a:solidFill>
              </a:rPr>
              <a:t>Chemické</a:t>
            </a:r>
            <a:r>
              <a:rPr lang="cs-CZ" smtClean="0"/>
              <a:t> (pesticidy, těžké kovy, peroxidy, volné radikály, dehet…)</a:t>
            </a:r>
          </a:p>
          <a:p>
            <a:pPr lvl="1"/>
            <a:r>
              <a:rPr lang="cs-CZ" smtClean="0">
                <a:solidFill>
                  <a:srgbClr val="FF0000"/>
                </a:solidFill>
              </a:rPr>
              <a:t>Biologické </a:t>
            </a:r>
            <a:r>
              <a:rPr lang="cs-CZ" smtClean="0"/>
              <a:t>(onkogenní viry)</a:t>
            </a:r>
            <a:endParaRPr lang="cs-CZ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Mutace 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cs-CZ" sz="2800" smtClean="0"/>
              <a:t>Genové </a:t>
            </a:r>
          </a:p>
          <a:p>
            <a:r>
              <a:rPr lang="cs-CZ" sz="2800" smtClean="0"/>
              <a:t>Chromozómové</a:t>
            </a:r>
          </a:p>
          <a:p>
            <a:r>
              <a:rPr lang="cs-CZ" sz="2800" smtClean="0"/>
              <a:t>Genomové </a:t>
            </a:r>
          </a:p>
        </p:txBody>
      </p:sp>
      <p:sp>
        <p:nvSpPr>
          <p:cNvPr id="479237" name="Rectangle 5"/>
          <p:cNvSpPr>
            <a:spLocks noGrp="1" noChangeArrowheads="1"/>
          </p:cNvSpPr>
          <p:nvPr>
            <p:ph sz="quarter" idx="2"/>
          </p:nvPr>
        </p:nvSpPr>
        <p:spPr>
          <a:xfrm>
            <a:off x="2514600" y="5943600"/>
            <a:ext cx="6172200" cy="609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Autor:Courtesy: National Human Genome Research Institute  , Název:Gene.png </a:t>
            </a:r>
          </a:p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Zdroj:http://cs.wikipedia.org/wiki/Soubor:Gene.png</a:t>
            </a:r>
          </a:p>
          <a:p>
            <a:endParaRPr lang="cs-CZ" sz="1200" smtClean="0"/>
          </a:p>
        </p:txBody>
      </p:sp>
      <p:pic>
        <p:nvPicPr>
          <p:cNvPr id="479239" name="Picture 7" descr="Soubor:Gen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1371600"/>
            <a:ext cx="54864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Genové mutace</a:t>
            </a:r>
          </a:p>
        </p:txBody>
      </p:sp>
      <p:sp>
        <p:nvSpPr>
          <p:cNvPr id="482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>
                <a:solidFill>
                  <a:srgbClr val="FF0000"/>
                </a:solidFill>
              </a:rPr>
              <a:t>Mění se triplety (kodony)</a:t>
            </a:r>
            <a:r>
              <a:rPr lang="cs-CZ" smtClean="0"/>
              <a:t> </a:t>
            </a:r>
            <a:r>
              <a:rPr lang="cs-CZ" smtClean="0">
                <a:cs typeface="Arial" charset="0"/>
              </a:rPr>
              <a:t>→ změna genetické informace → chyba v proteosyntéze</a:t>
            </a:r>
          </a:p>
          <a:p>
            <a:r>
              <a:rPr lang="cs-CZ" smtClean="0">
                <a:cs typeface="Arial" charset="0"/>
              </a:rPr>
              <a:t>Mutantní alely většinou recesivní       (100a : 1A)</a:t>
            </a:r>
          </a:p>
          <a:p>
            <a:r>
              <a:rPr lang="cs-CZ" smtClean="0">
                <a:cs typeface="Arial" charset="0"/>
              </a:rPr>
              <a:t>Důsledky rozdílné </a:t>
            </a:r>
            <a:r>
              <a:rPr lang="cs-CZ" sz="2400" smtClean="0">
                <a:cs typeface="Arial" charset="0"/>
              </a:rPr>
              <a:t>(jak významná oblast bílkoviny zasažena, reparační mechanismy)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cs-CZ" smtClean="0">
                <a:solidFill>
                  <a:srgbClr val="FF0000"/>
                </a:solidFill>
              </a:rPr>
              <a:t>Delece </a:t>
            </a:r>
            <a:r>
              <a:rPr lang="cs-CZ" smtClean="0"/>
              <a:t>= ztráta nukleotidu (1 či více)</a:t>
            </a:r>
          </a:p>
          <a:p>
            <a:r>
              <a:rPr lang="cs-CZ" smtClean="0">
                <a:solidFill>
                  <a:srgbClr val="FF0000"/>
                </a:solidFill>
              </a:rPr>
              <a:t>Inzerce </a:t>
            </a:r>
            <a:r>
              <a:rPr lang="cs-CZ" smtClean="0"/>
              <a:t>= zařazení nadbytečného nukleotidu</a:t>
            </a:r>
          </a:p>
          <a:p>
            <a:r>
              <a:rPr lang="cs-CZ" smtClean="0">
                <a:solidFill>
                  <a:srgbClr val="FF0000"/>
                </a:solidFill>
              </a:rPr>
              <a:t>Substituce</a:t>
            </a:r>
            <a:r>
              <a:rPr lang="cs-CZ" smtClean="0"/>
              <a:t> = záměna nukleotidu</a:t>
            </a:r>
          </a:p>
          <a:p>
            <a:r>
              <a:rPr lang="cs-CZ" smtClean="0">
                <a:solidFill>
                  <a:srgbClr val="FF0000"/>
                </a:solidFill>
              </a:rPr>
              <a:t>Změna pořadí</a:t>
            </a:r>
            <a:r>
              <a:rPr lang="cs-CZ" smtClean="0"/>
              <a:t> nukleotidů</a:t>
            </a:r>
          </a:p>
          <a:p>
            <a:r>
              <a:rPr lang="cs-CZ" smtClean="0">
                <a:solidFill>
                  <a:srgbClr val="FF0000"/>
                </a:solidFill>
              </a:rPr>
              <a:t>Zařazení nefunkčního</a:t>
            </a:r>
            <a:r>
              <a:rPr lang="cs-CZ" smtClean="0"/>
              <a:t> nukleotidu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555</Words>
  <Application>Microsoft Office PowerPoint</Application>
  <PresentationFormat>Předvádění na obrazovce (4:3)</PresentationFormat>
  <Paragraphs>112</Paragraphs>
  <Slides>23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Výchozí návrh</vt:lpstr>
      <vt:lpstr>Genetická proměnlivost, mutace</vt:lpstr>
      <vt:lpstr>Genetická proměnlivost</vt:lpstr>
      <vt:lpstr>Snímek 3</vt:lpstr>
      <vt:lpstr>Mutace </vt:lpstr>
      <vt:lpstr>Mutace </vt:lpstr>
      <vt:lpstr>Mutageny </vt:lpstr>
      <vt:lpstr>Mutace </vt:lpstr>
      <vt:lpstr>Genové mutace</vt:lpstr>
      <vt:lpstr>Snímek 9</vt:lpstr>
      <vt:lpstr>Chromozómové mutace</vt:lpstr>
      <vt:lpstr>Snímek 11</vt:lpstr>
      <vt:lpstr>Genomové mutace</vt:lpstr>
      <vt:lpstr>Autosomální choroby </vt:lpstr>
      <vt:lpstr>Albinismus </vt:lpstr>
      <vt:lpstr>Rozštěp rtů</vt:lpstr>
      <vt:lpstr>Downův syndrom</vt:lpstr>
      <vt:lpstr>Syndrom kočičího mňoukání</vt:lpstr>
      <vt:lpstr>Gonozomální choroby</vt:lpstr>
      <vt:lpstr>Turnerův syndrom</vt:lpstr>
      <vt:lpstr>Klinefelterův syndrom</vt:lpstr>
      <vt:lpstr>Super muž</vt:lpstr>
      <vt:lpstr>Super žena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Genetická proměnlivost, mutace</dc:title>
  <dc:creator>Lukas</dc:creator>
  <cp:lastModifiedBy>Lukas</cp:lastModifiedBy>
  <cp:revision>1</cp:revision>
  <dcterms:created xsi:type="dcterms:W3CDTF">2013-05-19T17:14:29Z</dcterms:created>
  <dcterms:modified xsi:type="dcterms:W3CDTF">2013-05-19T17:14:58Z</dcterms:modified>
</cp:coreProperties>
</file>