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520D1-CC34-4726-8971-0CB8DA06CDF4}" type="datetimeFigureOut">
              <a:rPr lang="cs-CZ" smtClean="0"/>
              <a:t>19.5.2013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3B0C3-0413-4D4D-A433-B448086A2FD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DBAF1-6BC3-472C-81F8-A48795C7447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FF364-A244-4201-BD06-DF98B297EFB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5D761-FF60-4EC6-8CFD-0DC3ADE646F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2D3FA-B49D-4736-9A5E-1F172130D55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214D2-2536-4F29-ACBA-8B1496F7932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2B7C9-EE5D-4328-BE66-E691EA4803C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96150-142F-44C5-A221-C5CC0919395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C183C-B0DF-4F6F-99BA-7A68FF294A8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23409-606C-4D09-A835-8389BE5B97E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92FD4-515A-41EC-9CF7-3455C92E853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551D9-3427-423C-89DC-03239D67C53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3EBFA-D539-4D7F-BDE7-49969BF9B56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09F3C-3633-42E6-B72D-EAE30616A90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28616-5CE4-48B6-B81B-C89A5D06259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8AAE9-5AEA-4DDE-AE81-5E5ADCB8B0C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244D5-E278-4602-8FC9-0AB78308150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88955-C6C6-488E-998D-C9D27CCEF9D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310F0-4DDD-41FD-90D7-7FC1314126C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2F427-3367-4407-A22B-624A39E322D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1AD935-097F-4B1C-BF96-60C55D9F3E73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Nadpis 1"/>
          <p:cNvSpPr>
            <a:spLocks noGrp="1"/>
          </p:cNvSpPr>
          <p:nvPr>
            <p:ph type="ctrTitle" idx="4294967295"/>
          </p:nvPr>
        </p:nvSpPr>
        <p:spPr>
          <a:xfrm>
            <a:off x="609600" y="2130425"/>
            <a:ext cx="8001000" cy="1527175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chemeClr val="accent2"/>
                </a:solidFill>
              </a:rPr>
              <a:t>Genetika populací, rodokmen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cs-CZ" smtClean="0">
              <a:solidFill>
                <a:schemeClr val="bg2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150100" y="115888"/>
            <a:ext cx="1881188" cy="2746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>
                <a:solidFill>
                  <a:srgbClr val="A6A6A6"/>
                </a:solidFill>
                <a:cs typeface="Arial" charset="0"/>
              </a:rPr>
              <a:t>VY_32_INOVACE_04-17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Příklad </a:t>
            </a:r>
          </a:p>
        </p:txBody>
      </p:sp>
      <p:sp>
        <p:nvSpPr>
          <p:cNvPr id="216067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mtClean="0"/>
              <a:t>Morčata mají černou barvu srsti dominantní nad bílou. V populaci je 640 morčat černých a 360 bílých. Kolik % v této populaci je heterozygotů?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Příklad 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Pravorukost je dominantní nad levorukostí. Tento znak je řízen jediným párem alel. V uzavřené populaci čukotských eskymáků byly objeveny 4% jedinců lépe levorukých. Jaké je procentové zastoupení heterozygotů v této populaci?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Otázky </a:t>
            </a: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Jaké jsou problémy autogamní populace?</a:t>
            </a:r>
          </a:p>
          <a:p>
            <a:r>
              <a:rPr lang="cs-CZ" smtClean="0"/>
              <a:t>Co je to genofond populace a čím může být ovlivněn?</a:t>
            </a:r>
          </a:p>
          <a:p>
            <a:r>
              <a:rPr lang="cs-CZ" smtClean="0"/>
              <a:t>Jaké nevýhody má malá populace?</a:t>
            </a:r>
          </a:p>
          <a:p>
            <a:r>
              <a:rPr lang="cs-CZ" smtClean="0"/>
              <a:t>Co je to genetický drift?</a:t>
            </a:r>
          </a:p>
          <a:p>
            <a:endParaRPr lang="cs-CZ" smtClean="0"/>
          </a:p>
          <a:p>
            <a:endParaRPr lang="cs-CZ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>
                <a:solidFill>
                  <a:schemeClr val="accent2"/>
                </a:solidFill>
              </a:rPr>
              <a:t>Děkuji za pozornost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>
                <a:solidFill>
                  <a:schemeClr val="bg2"/>
                </a:solidFill>
              </a:rPr>
              <a:t>Autor DUM: Kateřina Turoňová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Autogamní populace</a:t>
            </a:r>
          </a:p>
        </p:txBody>
      </p:sp>
      <p:sp>
        <p:nvSpPr>
          <p:cNvPr id="2088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>
                <a:solidFill>
                  <a:srgbClr val="FF3300"/>
                </a:solidFill>
              </a:rPr>
              <a:t>Vzrůstá počet homozygotů!</a:t>
            </a:r>
          </a:p>
          <a:p>
            <a:r>
              <a:rPr lang="cs-CZ" smtClean="0"/>
              <a:t>AA → AA</a:t>
            </a:r>
          </a:p>
          <a:p>
            <a:r>
              <a:rPr lang="cs-CZ" smtClean="0"/>
              <a:t>aa → aa</a:t>
            </a:r>
          </a:p>
          <a:p>
            <a:r>
              <a:rPr lang="cs-CZ" smtClean="0"/>
              <a:t>Aa → aa (25%) : Aa Aa (50%) : AA (25%)</a:t>
            </a:r>
          </a:p>
          <a:p>
            <a:pPr lvl="1"/>
            <a:r>
              <a:rPr lang="cs-CZ" smtClean="0"/>
              <a:t>aa…….čistá linie</a:t>
            </a:r>
          </a:p>
          <a:p>
            <a:pPr lvl="1"/>
            <a:r>
              <a:rPr lang="cs-CZ" smtClean="0"/>
              <a:t>Aa Aa……aa (12,5%)  Aa Aa (25%)  aa (12,5)</a:t>
            </a:r>
          </a:p>
          <a:p>
            <a:pPr lvl="1"/>
            <a:r>
              <a:rPr lang="cs-CZ" smtClean="0"/>
              <a:t>AA….....čistá linie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Autogamní populace</a:t>
            </a:r>
          </a:p>
        </p:txBody>
      </p:sp>
      <p:sp>
        <p:nvSpPr>
          <p:cNvPr id="2099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Z generace na generaci značně klesá četnost heterozygotů (už po 10 generacích téměř vymizí, ale nikdy nevymizí úplně!)</a:t>
            </a:r>
          </a:p>
          <a:p>
            <a:r>
              <a:rPr lang="cs-CZ" smtClean="0"/>
              <a:t>Toho využívá šlechtitelství pro získání čistých linií kulturních rostlin a hospodářských a laboratorních zvířat</a:t>
            </a:r>
          </a:p>
          <a:p>
            <a:r>
              <a:rPr lang="cs-CZ" smtClean="0"/>
              <a:t>U lidí autogamie není, ale příbuzenské sňatky mají určitý homozygotizační význam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Faktory ovlivňující genofond populace (narušují rovnováhu)</a:t>
            </a:r>
          </a:p>
        </p:txBody>
      </p:sp>
      <p:sp>
        <p:nvSpPr>
          <p:cNvPr id="210947" name="Zástupný symbol pro obsah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cs-CZ" smtClean="0">
                <a:solidFill>
                  <a:srgbClr val="FF0000"/>
                </a:solidFill>
              </a:rPr>
              <a:t>Mutace </a:t>
            </a:r>
          </a:p>
          <a:p>
            <a:r>
              <a:rPr lang="cs-CZ" smtClean="0">
                <a:solidFill>
                  <a:srgbClr val="FF0000"/>
                </a:solidFill>
              </a:rPr>
              <a:t>Migrace </a:t>
            </a:r>
          </a:p>
          <a:p>
            <a:r>
              <a:rPr lang="cs-CZ" smtClean="0">
                <a:solidFill>
                  <a:srgbClr val="FF0000"/>
                </a:solidFill>
              </a:rPr>
              <a:t>Genetický drift </a:t>
            </a:r>
          </a:p>
          <a:p>
            <a:r>
              <a:rPr lang="cs-CZ" smtClean="0">
                <a:solidFill>
                  <a:srgbClr val="FF0000"/>
                </a:solidFill>
              </a:rPr>
              <a:t>Selekce</a:t>
            </a:r>
          </a:p>
          <a:p>
            <a:r>
              <a:rPr lang="cs-CZ" smtClean="0">
                <a:solidFill>
                  <a:srgbClr val="FF0000"/>
                </a:solidFill>
              </a:rPr>
              <a:t>Malá populace</a:t>
            </a:r>
          </a:p>
          <a:p>
            <a:pPr lvl="2">
              <a:buFontTx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cs-CZ" smtClean="0">
                <a:solidFill>
                  <a:srgbClr val="FF0000"/>
                </a:solidFill>
              </a:rPr>
              <a:t>Mutace </a:t>
            </a:r>
            <a:endParaRPr lang="cs-CZ" smtClean="0"/>
          </a:p>
          <a:p>
            <a:pPr lvl="2"/>
            <a:r>
              <a:rPr lang="cs-CZ" smtClean="0"/>
              <a:t>Vznikají nové alely, ale s velmi nízkou četností – během jedné generace se v genofondu téměř nic neprojeví, je třeba několik generací, aby došlo ke změně četnosti alel daného genu</a:t>
            </a:r>
          </a:p>
          <a:p>
            <a:r>
              <a:rPr lang="cs-CZ" smtClean="0">
                <a:solidFill>
                  <a:srgbClr val="FF0000"/>
                </a:solidFill>
              </a:rPr>
              <a:t>Migrace</a:t>
            </a:r>
            <a:endParaRPr lang="cs-CZ" sz="2400" smtClean="0"/>
          </a:p>
          <a:p>
            <a:pPr lvl="2"/>
            <a:r>
              <a:rPr lang="cs-CZ" smtClean="0"/>
              <a:t>Smísení určité populace s jinou</a:t>
            </a:r>
          </a:p>
          <a:p>
            <a:pPr lvl="2"/>
            <a:r>
              <a:rPr lang="cs-CZ" smtClean="0"/>
              <a:t>Obohacení či ochuzení o některé alely</a:t>
            </a:r>
          </a:p>
          <a:p>
            <a:pPr lvl="2"/>
            <a:r>
              <a:rPr lang="cs-CZ" smtClean="0"/>
              <a:t>Může být jednorázová, periodická, trvalá</a:t>
            </a:r>
            <a:endParaRPr lang="cs-CZ" smtClean="0">
              <a:solidFill>
                <a:srgbClr val="FF0000"/>
              </a:solidFill>
            </a:endParaRPr>
          </a:p>
          <a:p>
            <a:r>
              <a:rPr lang="cs-CZ" smtClean="0">
                <a:solidFill>
                  <a:srgbClr val="FF0000"/>
                </a:solidFill>
              </a:rPr>
              <a:t>Genetický drift </a:t>
            </a:r>
          </a:p>
          <a:p>
            <a:pPr lvl="2"/>
            <a:r>
              <a:rPr lang="cs-CZ" smtClean="0"/>
              <a:t>Uplatňuje se hlavně v malých populacích    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cs-CZ" smtClean="0">
                <a:solidFill>
                  <a:srgbClr val="FF0000"/>
                </a:solidFill>
              </a:rPr>
              <a:t>Selekce </a:t>
            </a:r>
            <a:r>
              <a:rPr lang="cs-CZ" sz="2400" smtClean="0"/>
              <a:t>(přírodní výběr)</a:t>
            </a:r>
          </a:p>
          <a:p>
            <a:pPr lvl="2"/>
            <a:r>
              <a:rPr lang="cs-CZ" smtClean="0"/>
              <a:t>Určité znaky mohou být pro jedince výhodné či nevýhodné, nositelé výhodných znaků mají více potomků</a:t>
            </a:r>
          </a:p>
          <a:p>
            <a:pPr lvl="2"/>
            <a:r>
              <a:rPr lang="cs-CZ" smtClean="0"/>
              <a:t>Nevýhodné alely postupně ubývají, výhodné přibývají</a:t>
            </a:r>
          </a:p>
          <a:p>
            <a:pPr lvl="2"/>
            <a:r>
              <a:rPr lang="cs-CZ" smtClean="0"/>
              <a:t>Příspěvek některých genotypů (do genofondu následující generace) může být vyšší (=selekce, výběr)</a:t>
            </a:r>
          </a:p>
          <a:p>
            <a:pPr lvl="2"/>
            <a:r>
              <a:rPr lang="cs-CZ" smtClean="0"/>
              <a:t>Dominantní alely nevýhodných znaků mizí rychle, recesivní pomalu</a:t>
            </a:r>
          </a:p>
          <a:p>
            <a:pPr lvl="2"/>
            <a:r>
              <a:rPr lang="cs-CZ" smtClean="0"/>
              <a:t>Recesivní úplně nevymizí nikdy (heterozygoti alelu přenášejí)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Genetický drift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001000" cy="1828800"/>
          </a:xfrm>
        </p:spPr>
        <p:txBody>
          <a:bodyPr/>
          <a:lstStyle/>
          <a:p>
            <a:r>
              <a:rPr lang="cs-CZ" sz="2400" smtClean="0">
                <a:solidFill>
                  <a:srgbClr val="FF0000"/>
                </a:solidFill>
              </a:rPr>
              <a:t>Náhodné změny ve frekvenci alel v populaci</a:t>
            </a:r>
          </a:p>
          <a:p>
            <a:r>
              <a:rPr lang="cs-CZ" sz="2400" smtClean="0"/>
              <a:t>Může vymizet i výhodná alela</a:t>
            </a:r>
          </a:p>
          <a:p>
            <a:r>
              <a:rPr lang="cs-CZ" sz="2400" smtClean="0"/>
              <a:t>Uplatňuje se hlavně v malé populaci</a:t>
            </a:r>
          </a:p>
          <a:p>
            <a:r>
              <a:rPr lang="cs-CZ" sz="1800" smtClean="0"/>
              <a:t>http://upload.wikimedia.org/wikipedia/commons/b/b6/Random_sampling_genetic_drift.gif</a:t>
            </a:r>
          </a:p>
        </p:txBody>
      </p:sp>
      <p:sp>
        <p:nvSpPr>
          <p:cNvPr id="213003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6172200"/>
            <a:ext cx="8229600" cy="3810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cs-CZ" sz="1200" smtClean="0">
                <a:solidFill>
                  <a:schemeClr val="bg2"/>
                </a:solidFill>
              </a:rPr>
              <a:t>Autor:Professor marginalia, Název:Random sampling genetic drift.gif, Zdroj:http://cs.wikipedia.org/wiki/Soubor:Random_sampling_genetic_drift.gif, Licence:http://creativecommons.org/licenses/by-sa/3.0/deed.cs</a:t>
            </a:r>
          </a:p>
        </p:txBody>
      </p:sp>
      <p:pic>
        <p:nvPicPr>
          <p:cNvPr id="213002" name="Picture 10" descr="Random_sampling_genetic_drif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657600"/>
            <a:ext cx="7924800" cy="2495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Malá populace</a:t>
            </a:r>
          </a:p>
        </p:txBody>
      </p:sp>
      <p:sp>
        <p:nvSpPr>
          <p:cNvPr id="214019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cs-CZ" smtClean="0"/>
              <a:t>Neplatí Hardy-Weinbergův zákon </a:t>
            </a:r>
            <a:r>
              <a:rPr lang="cs-CZ" sz="2400" smtClean="0"/>
              <a:t>(naopak dochází k náhodným posunům genotypu populace - ke zcela nepředvídatelným)</a:t>
            </a:r>
            <a:r>
              <a:rPr lang="cs-CZ" smtClean="0"/>
              <a:t>     </a:t>
            </a:r>
          </a:p>
          <a:p>
            <a:r>
              <a:rPr lang="cs-CZ" smtClean="0">
                <a:solidFill>
                  <a:srgbClr val="FF0000"/>
                </a:solidFill>
              </a:rPr>
              <a:t>↓ Zastoupení heterozygotů </a:t>
            </a:r>
            <a:r>
              <a:rPr lang="cs-CZ" sz="2400" smtClean="0"/>
              <a:t>(přibývá homozygotů → čisté linie)</a:t>
            </a:r>
          </a:p>
          <a:p>
            <a:r>
              <a:rPr lang="cs-CZ" smtClean="0">
                <a:solidFill>
                  <a:srgbClr val="FF0000"/>
                </a:solidFill>
              </a:rPr>
              <a:t>Uplatňuje se inbreeding </a:t>
            </a:r>
            <a:r>
              <a:rPr lang="cs-CZ" sz="2400" smtClean="0"/>
              <a:t>(přibývají homozygoti na úkor heterozygotů)</a:t>
            </a:r>
            <a:endParaRPr lang="cs-CZ" smtClean="0">
              <a:solidFill>
                <a:srgbClr val="FF0000"/>
              </a:solidFill>
            </a:endParaRPr>
          </a:p>
          <a:p>
            <a:r>
              <a:rPr lang="cs-CZ" smtClean="0">
                <a:solidFill>
                  <a:srgbClr val="FF0000"/>
                </a:solidFill>
              </a:rPr>
              <a:t>↑ Pravděpodobnost výskytu chorob s recesivní alelou </a:t>
            </a:r>
            <a:r>
              <a:rPr lang="cs-CZ" sz="2400" smtClean="0"/>
              <a:t>– roli hraje inbreeding (nižší produkce mléka, snížená životaschopnost, ztráta instinktů...)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Malá populace</a:t>
            </a:r>
          </a:p>
        </p:txBody>
      </p:sp>
      <p:sp>
        <p:nvSpPr>
          <p:cNvPr id="2150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>
                <a:solidFill>
                  <a:srgbClr val="FF0000"/>
                </a:solidFill>
              </a:rPr>
              <a:t>Postupně se ztrácí fenotypová plasticita </a:t>
            </a:r>
            <a:r>
              <a:rPr lang="cs-CZ" sz="2400" smtClean="0"/>
              <a:t>(genofondy s užším výběrem, po nějaké době je gen reprezentován jen jedním typem alely, organismus hůře odolává změnám prostředí)</a:t>
            </a:r>
            <a:endParaRPr lang="cs-CZ" smtClean="0">
              <a:solidFill>
                <a:srgbClr val="FF0000"/>
              </a:solidFill>
            </a:endParaRPr>
          </a:p>
          <a:p>
            <a:r>
              <a:rPr lang="cs-CZ" smtClean="0">
                <a:solidFill>
                  <a:srgbClr val="FF0000"/>
                </a:solidFill>
              </a:rPr>
              <a:t>Výrazný vliv má genetický drift </a:t>
            </a:r>
          </a:p>
          <a:p>
            <a:r>
              <a:rPr lang="cs-CZ" smtClean="0"/>
              <a:t>Pro udržení životaschopnosti daného druhu je nutné zachovat minimálně 200 – 500 jedinců (snižuje se pravděpodobnost inbreedingu)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</Words>
  <Application>Microsoft Office PowerPoint</Application>
  <PresentationFormat>Předvádění na obrazovce (4:3)</PresentationFormat>
  <Paragraphs>60</Paragraphs>
  <Slides>13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Výchozí návrh</vt:lpstr>
      <vt:lpstr>Genetika populací, rodokmen</vt:lpstr>
      <vt:lpstr>Autogamní populace</vt:lpstr>
      <vt:lpstr>Autogamní populace</vt:lpstr>
      <vt:lpstr>Faktory ovlivňující genofond populace (narušují rovnováhu)</vt:lpstr>
      <vt:lpstr>Snímek 5</vt:lpstr>
      <vt:lpstr>Snímek 6</vt:lpstr>
      <vt:lpstr>Genetický drift</vt:lpstr>
      <vt:lpstr>Malá populace</vt:lpstr>
      <vt:lpstr>Malá populace</vt:lpstr>
      <vt:lpstr>Příklad </vt:lpstr>
      <vt:lpstr>Příklad </vt:lpstr>
      <vt:lpstr>Otázky 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Genetika populací, rodokmen</dc:title>
  <dc:creator>Lukas</dc:creator>
  <cp:lastModifiedBy>Lukas</cp:lastModifiedBy>
  <cp:revision>1</cp:revision>
  <dcterms:created xsi:type="dcterms:W3CDTF">2013-05-19T17:16:11Z</dcterms:created>
  <dcterms:modified xsi:type="dcterms:W3CDTF">2013-05-19T17:16:56Z</dcterms:modified>
</cp:coreProperties>
</file>