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-14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6828AB-F0CA-4322-B91D-F38A5C73540E}" type="datetimeFigureOut">
              <a:rPr lang="cs-CZ" smtClean="0"/>
              <a:t>21.6.2013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1E85D-2737-4867-A60A-0E7FFC07B0B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9104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DBAF1-6BC3-472C-81F8-A48795C7447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FF364-A244-4201-BD06-DF98B297EFB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5D761-FF60-4EC6-8CFD-0DC3ADE646F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2D3FA-B49D-4736-9A5E-1F172130D552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214D2-2536-4F29-ACBA-8B1496F7932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2B7C9-EE5D-4328-BE66-E691EA4803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96150-142F-44C5-A221-C5CC0919395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C183C-B0DF-4F6F-99BA-7A68FF294A85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Nadpis a obsah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23409-606C-4D09-A835-8389BE5B97E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Nadpis a 2 obsahy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92FD4-515A-41EC-9CF7-3455C92E853B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551D9-3427-423C-89DC-03239D67C53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3EBFA-D539-4D7F-BDE7-49969BF9B56D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09F3C-3633-42E6-B72D-EAE30616A906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28616-5CE4-48B6-B81B-C89A5D062593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8AAE9-5AEA-4DDE-AE81-5E5ADCB8B0C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244D5-E278-4602-8FC9-0AB78308150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88955-C6C6-488E-998D-C9D27CCEF9DA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310F0-4DDD-41FD-90D7-7FC1314126C4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2F427-3367-4407-A22B-624A39E322DF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1AD935-097F-4B1C-BF96-60C55D9F3E73}" type="slidenum">
              <a:rPr lang="cs-CZ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002" name="Nadpis 1"/>
          <p:cNvSpPr>
            <a:spLocks noGrp="1"/>
          </p:cNvSpPr>
          <p:nvPr>
            <p:ph type="ctrTitle" idx="4294967295"/>
          </p:nvPr>
        </p:nvSpPr>
        <p:spPr>
          <a:xfrm>
            <a:off x="609600" y="2130425"/>
            <a:ext cx="8001000" cy="1527175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chemeClr val="accent2"/>
                </a:solidFill>
              </a:rPr>
              <a:t>Příklady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cs-CZ" smtClean="0">
                <a:solidFill>
                  <a:schemeClr val="bg2"/>
                </a:solidFill>
              </a:rPr>
              <a:t>Mendelovy zákony, gonozomální dědičnost, Hardy-Weibergův zákon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1188" cy="274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200">
                <a:solidFill>
                  <a:srgbClr val="A6A6A6"/>
                </a:solidFill>
                <a:cs typeface="Arial" charset="0"/>
              </a:rPr>
              <a:t>VY_32_INOVACE_04-18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Příklad </a:t>
            </a:r>
          </a:p>
        </p:txBody>
      </p:sp>
      <p:sp>
        <p:nvSpPr>
          <p:cNvPr id="575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800" smtClean="0"/>
              <a:t>Barvoslepost u člověka způsobuje recesivní alela genu ležícího v chromozómu X.</a:t>
            </a:r>
          </a:p>
          <a:p>
            <a:r>
              <a:rPr lang="cs-CZ" sz="2800" smtClean="0">
                <a:solidFill>
                  <a:srgbClr val="FF0000"/>
                </a:solidFill>
              </a:rPr>
              <a:t>Otec dívky je barvoslepý, matka a také všichni její předci rozlišují barvy normálně.</a:t>
            </a:r>
          </a:p>
          <a:p>
            <a:r>
              <a:rPr lang="cs-CZ" sz="2800" smtClean="0"/>
              <a:t>Mohou být daltonismem postiženi synové této dívky, dcery i její vnoučat obojího pohlaví, jestliže se vdá za zdravého muže a jestliže její potomci nebudou vstupovat do manželství s nositeli alel pro daltonismus?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cs-CZ" sz="4000" smtClean="0"/>
              <a:t>Příklad </a:t>
            </a:r>
          </a:p>
        </p:txBody>
      </p:sp>
      <p:sp>
        <p:nvSpPr>
          <p:cNvPr id="563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Dcera hemofilického otce si vzala muže, jehož otec byl hemofilik. Muž ani žena však hemofilii netrpí.</a:t>
            </a:r>
            <a:r>
              <a:rPr lang="cs-CZ" smtClean="0"/>
              <a:t> Hemofilii bude postiženo:</a:t>
            </a:r>
          </a:p>
          <a:p>
            <a:pPr eaLnBrk="1" hangingPunct="1">
              <a:buFontTx/>
              <a:buNone/>
            </a:pPr>
            <a:r>
              <a:rPr lang="cs-CZ" smtClean="0"/>
              <a:t>   a) 50% dcer a 50% synů</a:t>
            </a:r>
          </a:p>
          <a:p>
            <a:pPr eaLnBrk="1" hangingPunct="1">
              <a:buFontTx/>
              <a:buNone/>
            </a:pPr>
            <a:r>
              <a:rPr lang="cs-CZ" smtClean="0"/>
              <a:t>   b) 0% dcer a 25% synů</a:t>
            </a:r>
          </a:p>
          <a:p>
            <a:pPr eaLnBrk="1" hangingPunct="1">
              <a:buFontTx/>
              <a:buNone/>
            </a:pPr>
            <a:r>
              <a:rPr lang="cs-CZ" smtClean="0"/>
              <a:t>   c) 25% dcer a 25% synů</a:t>
            </a:r>
          </a:p>
          <a:p>
            <a:pPr eaLnBrk="1" hangingPunct="1">
              <a:buFontTx/>
              <a:buNone/>
            </a:pPr>
            <a:r>
              <a:rPr lang="cs-CZ" smtClean="0"/>
              <a:t>   d) 0% dcer a 50% synů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Příklad </a:t>
            </a:r>
          </a:p>
        </p:txBody>
      </p:sp>
      <p:sp>
        <p:nvSpPr>
          <p:cNvPr id="576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>
                <a:solidFill>
                  <a:srgbClr val="FF0000"/>
                </a:solidFill>
              </a:rPr>
              <a:t>Zdravý muž se oženil s dívkou, jejíž otec trpí absencí potních žlázek, její matka i všichni předci jsou zdraví.</a:t>
            </a:r>
          </a:p>
          <a:p>
            <a:r>
              <a:rPr lang="cs-CZ" smtClean="0"/>
              <a:t>Jak budou vypadat jejich potomci?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1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cs-CZ" sz="4000" smtClean="0"/>
              <a:t>Příklad </a:t>
            </a:r>
          </a:p>
        </p:txBody>
      </p:sp>
      <p:sp>
        <p:nvSpPr>
          <p:cNvPr id="5611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Černá barva srsti u morčat je dominantní nad bílou. </a:t>
            </a:r>
          </a:p>
          <a:p>
            <a:pPr eaLnBrk="1" hangingPunct="1"/>
            <a:r>
              <a:rPr lang="cs-CZ" smtClean="0"/>
              <a:t>V populaci je 640 morčat s černou srstí a 360 s bílou srstí. Kolik % heterozygotů je populaci?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>
                <a:solidFill>
                  <a:schemeClr val="accent2"/>
                </a:solidFill>
              </a:rPr>
              <a:t>Děkuji za pozornost</a:t>
            </a:r>
          </a:p>
        </p:txBody>
      </p:sp>
      <p:sp>
        <p:nvSpPr>
          <p:cNvPr id="64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>
                <a:solidFill>
                  <a:schemeClr val="bg2"/>
                </a:solidFill>
              </a:rPr>
              <a:t>Autor DUM: Kateřina Turoňová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/>
            <a:r>
              <a:rPr lang="cs-CZ" sz="4000" smtClean="0"/>
              <a:t>Příklad </a:t>
            </a:r>
          </a:p>
        </p:txBody>
      </p:sp>
      <p:sp>
        <p:nvSpPr>
          <p:cNvPr id="548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Standardní norci mají skořicovou barvu, aleutští jsou šedí. Skořicová barva je dominantní. </a:t>
            </a:r>
          </a:p>
          <a:p>
            <a:pPr eaLnBrk="1" hangingPunct="1">
              <a:buFontTx/>
              <a:buNone/>
            </a:pPr>
            <a:r>
              <a:rPr lang="cs-CZ" smtClean="0"/>
              <a:t>   Pokud spolu spáříme standardního (homozygot) a aleutského norka, jaké bude potomstvo F1 a F2?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Příklad </a:t>
            </a:r>
          </a:p>
        </p:txBody>
      </p:sp>
      <p:sp>
        <p:nvSpPr>
          <p:cNvPr id="572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>
                <a:solidFill>
                  <a:srgbClr val="FF0000"/>
                </a:solidFill>
              </a:rPr>
              <a:t>Odolnost vůči nákaze snětí je u žita dominantní nad vnímavostí vůči této chorobě.</a:t>
            </a:r>
          </a:p>
          <a:p>
            <a:pPr>
              <a:buFontTx/>
              <a:buNone/>
            </a:pPr>
            <a:r>
              <a:rPr lang="cs-CZ" smtClean="0"/>
              <a:t>   Jaké potomstvo získáme v F1 po zkřížení homozygotních odolných rostlin s rostlinami napadených snětí? Co získáme vzájemných zkřížením hybridů? Proveď zpětné křížení.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/>
            <a:r>
              <a:rPr lang="cs-CZ" sz="4000" smtClean="0"/>
              <a:t>Příklad </a:t>
            </a:r>
          </a:p>
        </p:txBody>
      </p:sp>
      <p:sp>
        <p:nvSpPr>
          <p:cNvPr id="552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Normální vzrůst ovsa je dominantní nad gigantismem a ranost nad pozdní zralostí.</a:t>
            </a:r>
          </a:p>
          <a:p>
            <a:pPr eaLnBrk="1" hangingPunct="1">
              <a:buFontTx/>
              <a:buNone/>
            </a:pPr>
            <a:r>
              <a:rPr lang="cs-CZ" smtClean="0"/>
              <a:t>   Jaký bude fenotyp kříženců raného ovsa normálního vzrůstu s pozdně dozrávajícím gigantickým ovsem?</a:t>
            </a:r>
          </a:p>
          <a:p>
            <a:pPr eaLnBrk="1" hangingPunct="1">
              <a:buFontTx/>
              <a:buNone/>
            </a:pPr>
            <a:r>
              <a:rPr lang="cs-CZ" smtClean="0"/>
              <a:t>   Jak budou vypadat hybridi, které získáme následným křížením?</a:t>
            </a:r>
          </a:p>
          <a:p>
            <a:pPr eaLnBrk="1" hangingPunct="1">
              <a:buFontTx/>
              <a:buNone/>
            </a:pPr>
            <a:r>
              <a:rPr lang="cs-CZ" smtClean="0"/>
              <a:t>   Rostliny jsou homozygotní, geny leží v různých chromozomech.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Příklad </a:t>
            </a:r>
          </a:p>
        </p:txBody>
      </p:sp>
      <p:sp>
        <p:nvSpPr>
          <p:cNvPr id="573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800" smtClean="0">
                <a:solidFill>
                  <a:srgbClr val="FF0000"/>
                </a:solidFill>
              </a:rPr>
              <a:t>U slepic je opeření nohou dominantní nad holýma nohama a hráškovitý tvar hřebenu je dominantní nad normálním tvarem.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2800" smtClean="0"/>
              <a:t>   Jaký fenotyp budou mít kříženci, které získáme zkřížením slepic s hráškovitým hřebenem a opeřenýma nohama s kohoutem s holýma nohama a normálním tvarem hřebínku? Jak velký podíl v potomstvu F2 budou tvořit slepice s hráškovitým hřebenem a holýma nohama? Oba výchozí rodiče jsou v obou znacích homozygotní.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/>
            <a:r>
              <a:rPr lang="cs-CZ" sz="4000" smtClean="0"/>
              <a:t>Příklad </a:t>
            </a:r>
          </a:p>
        </p:txBody>
      </p:sp>
      <p:sp>
        <p:nvSpPr>
          <p:cNvPr id="550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smtClean="0">
                <a:solidFill>
                  <a:srgbClr val="FF0000"/>
                </a:solidFill>
              </a:rPr>
              <a:t>Černá barva těla mušky rodu Drosophila je recesivní vůči šedé. Dlouhá křídla jsou dominantní nad zkrácenými. Geny řídící dědičnost těchto znaků jsou ve vazbě.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800" smtClean="0"/>
              <a:t>   Jaké je uspořádání alel u hybridní samičky, jestliže křížení s černým samečkem se zakrslými křídly dalo potomstvo o fenotypu: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>
                <a:solidFill>
                  <a:srgbClr val="FF0000"/>
                </a:solidFill>
              </a:rPr>
              <a:t>822 šedých mušek dlouhá křídla, 158 šedé zkrácená křídla, 130 černé dlouhá křídla, 690 černé zkrácená křídla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Jaká je relativní vzdálenost mezi geny řídícími dědičnost uvedených znaků?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Příklad </a:t>
            </a:r>
          </a:p>
        </p:txBody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mtClean="0">
                <a:solidFill>
                  <a:srgbClr val="FF0000"/>
                </a:solidFill>
              </a:rPr>
              <a:t>U rajčat je okrouhlý tvar plodu dominantní nad protáhlým a hladký povrch plodu nad broskvovým.</a:t>
            </a:r>
            <a:r>
              <a:rPr lang="cs-CZ" smtClean="0"/>
              <a:t> Testovací zpětná křížení jedinců F1 heterozygotních v těchto alelových párech dala tyto výsledky:</a:t>
            </a:r>
          </a:p>
          <a:p>
            <a:pPr>
              <a:lnSpc>
                <a:spcPct val="90000"/>
              </a:lnSpc>
            </a:pPr>
            <a:r>
              <a:rPr lang="cs-CZ" smtClean="0">
                <a:solidFill>
                  <a:srgbClr val="FF0000"/>
                </a:solidFill>
              </a:rPr>
              <a:t>12 hladkých okrouhlých, 123 hladkých protáhlých, 133 broskvových okrouhlých, 12 broskových protáhlých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Jaká je relativní vzdálenost mezi geny řídícími dědičnost uvedených znaků?</a:t>
            </a:r>
          </a:p>
          <a:p>
            <a:pPr>
              <a:lnSpc>
                <a:spcPct val="90000"/>
              </a:lnSpc>
            </a:pPr>
            <a:endParaRPr lang="cs-CZ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cs-CZ" sz="4000" smtClean="0"/>
              <a:t>Příklad</a:t>
            </a:r>
          </a:p>
        </p:txBody>
      </p:sp>
      <p:sp>
        <p:nvSpPr>
          <p:cNvPr id="5550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eaLnBrk="1" hangingPunct="1"/>
            <a:r>
              <a:rPr lang="cs-CZ" sz="2800" smtClean="0">
                <a:solidFill>
                  <a:srgbClr val="FF0000"/>
                </a:solidFill>
              </a:rPr>
              <a:t>Ožení se muž s kadeřavými vlasy se ženou s rovnými vlasy.</a:t>
            </a:r>
            <a:r>
              <a:rPr lang="cs-CZ" sz="2800" smtClean="0"/>
              <a:t> Děti budou mít vlnité vlasy. Jaký poměr dětí s kadeřavými, rovnými i vlnitými vlasy můžeme očekávat u rodičů s vlnitými vlasy?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a) 3 s kadeřavými : 1 s vlnitými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b) 3 s rovnými       : 1 s kadeřavými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c) 1 s rovnými : 1 s kadeřavými : 2 s vlnitými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d) 1 s vlnitými : 2 s kadeřavými : 1 s rovnými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cs-CZ" sz="4000" smtClean="0"/>
              <a:t>Příklad </a:t>
            </a:r>
          </a:p>
        </p:txBody>
      </p:sp>
      <p:sp>
        <p:nvSpPr>
          <p:cNvPr id="5570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Matka má krevní skupinu AB, otec krevní skupinu A.</a:t>
            </a:r>
            <a:r>
              <a:rPr lang="cs-CZ" smtClean="0"/>
              <a:t> Jaké krevní skupiny mohou mít jejich děti?</a:t>
            </a:r>
          </a:p>
          <a:p>
            <a:pPr eaLnBrk="1" hangingPunct="1">
              <a:buFontTx/>
              <a:buNone/>
            </a:pPr>
            <a:r>
              <a:rPr lang="cs-CZ" smtClean="0"/>
              <a:t>   a) skupiny A, B a AB</a:t>
            </a:r>
          </a:p>
          <a:p>
            <a:pPr eaLnBrk="1" hangingPunct="1">
              <a:buFontTx/>
              <a:buNone/>
            </a:pPr>
            <a:r>
              <a:rPr lang="cs-CZ" smtClean="0"/>
              <a:t>   b) skupiny A a AB</a:t>
            </a:r>
          </a:p>
          <a:p>
            <a:pPr eaLnBrk="1" hangingPunct="1">
              <a:buFontTx/>
              <a:buNone/>
            </a:pPr>
            <a:r>
              <a:rPr lang="cs-CZ" smtClean="0"/>
              <a:t>   c) skupiny A a B</a:t>
            </a:r>
          </a:p>
          <a:p>
            <a:pPr eaLnBrk="1" hangingPunct="1">
              <a:buFontTx/>
              <a:buNone/>
            </a:pPr>
            <a:r>
              <a:rPr lang="cs-CZ" smtClean="0"/>
              <a:t>   d) skupiny A, B, 0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679</Words>
  <Application>Microsoft Office PowerPoint</Application>
  <PresentationFormat>Předvádění na obrazovce (4:3)</PresentationFormat>
  <Paragraphs>56</Paragraphs>
  <Slides>14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Výchozí návrh</vt:lpstr>
      <vt:lpstr>Příklady </vt:lpstr>
      <vt:lpstr>Příklad </vt:lpstr>
      <vt:lpstr>Příklad </vt:lpstr>
      <vt:lpstr>Příklad </vt:lpstr>
      <vt:lpstr>Příklad </vt:lpstr>
      <vt:lpstr>Příklad </vt:lpstr>
      <vt:lpstr>Příklad </vt:lpstr>
      <vt:lpstr>Příklad</vt:lpstr>
      <vt:lpstr>Příklad </vt:lpstr>
      <vt:lpstr>Příklad </vt:lpstr>
      <vt:lpstr>Příklad </vt:lpstr>
      <vt:lpstr>Příklad </vt:lpstr>
      <vt:lpstr>Příklad 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Příklady</dc:title>
  <dc:creator>Lukas</dc:creator>
  <cp:lastModifiedBy>Administrator</cp:lastModifiedBy>
  <cp:revision>2</cp:revision>
  <dcterms:created xsi:type="dcterms:W3CDTF">2013-05-19T17:17:17Z</dcterms:created>
  <dcterms:modified xsi:type="dcterms:W3CDTF">2013-06-21T11:16:17Z</dcterms:modified>
</cp:coreProperties>
</file>