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7" d="100"/>
          <a:sy n="37" d="100"/>
        </p:scale>
        <p:origin x="-141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DBAF1-6BC3-472C-81F8-A48795C7447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6FF364-A244-4201-BD06-DF98B297EFB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5D761-FF60-4EC6-8CFD-0DC3ADE646F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2D3FA-B49D-4736-9A5E-1F172130D552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dpis, text a 2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4214D2-2536-4F29-ACBA-8B1496F7932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Nadpis a 4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2B7C9-EE5D-4328-BE66-E691EA4803C1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Nadpis, 1 velký a 2 malé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B96150-142F-44C5-A221-C5CC09193957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C183C-B0DF-4F6F-99BA-7A68FF294A85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Nadpis a obsah nad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23409-606C-4D09-A835-8389BE5B97E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Nadpis a 2 obsahy nad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3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B92FD4-515A-41EC-9CF7-3455C92E853B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Nadpis a text nad obsah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551D9-3427-423C-89DC-03239D67C53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3EBFA-D539-4D7F-BDE7-49969BF9B56D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09F3C-3633-42E6-B72D-EAE30616A906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28616-5CE4-48B6-B81B-C89A5D062593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C8AAE9-5AEA-4DDE-AE81-5E5ADCB8B0C1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B244D5-E278-4602-8FC9-0AB78308150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88955-C6C6-488E-998D-C9D27CCEF9D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310F0-4DDD-41FD-90D7-7FC1314126C4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62F427-3367-4407-A22B-624A39E322DF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C1AD935-097F-4B1C-BF96-60C55D9F3E73}" type="slidenum">
              <a:rPr lang="cs-CZ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//upload.wikimedia.org/wikipedia/commons/1/1d/Bt_plants.png" TargetMode="Externa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ream.cz/uservideo/245910-spor-o-geny-1-5-o-problematice-geneticky-modifikovanych-organismu-a-potravin-z-nich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//upload.wikimedia.org/wikipedia/commons/f/f2/GloFish.jp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194" name="Nadpis 1"/>
          <p:cNvSpPr>
            <a:spLocks noGrp="1"/>
          </p:cNvSpPr>
          <p:nvPr>
            <p:ph type="ctrTitle" idx="4294967295"/>
          </p:nvPr>
        </p:nvSpPr>
        <p:spPr>
          <a:xfrm>
            <a:off x="609600" y="2130425"/>
            <a:ext cx="8001000" cy="1527175"/>
          </a:xfrm>
        </p:spPr>
        <p:txBody>
          <a:bodyPr/>
          <a:lstStyle/>
          <a:p>
            <a:pPr eaLnBrk="1" hangingPunct="1"/>
            <a:r>
              <a:rPr lang="cs-CZ" smtClean="0">
                <a:solidFill>
                  <a:schemeClr val="accent2"/>
                </a:solidFill>
              </a:rPr>
              <a:t>Genetické inženýrství 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/>
          <a:p>
            <a:pPr marL="0" indent="0" algn="ctr" eaLnBrk="1" hangingPunct="1">
              <a:buFontTx/>
              <a:buNone/>
            </a:pPr>
            <a:r>
              <a:rPr lang="cs-CZ" smtClean="0">
                <a:solidFill>
                  <a:schemeClr val="bg2"/>
                </a:solidFill>
              </a:rPr>
              <a:t>Využití, metody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81188" cy="2746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200">
                <a:solidFill>
                  <a:srgbClr val="A6A6A6"/>
                </a:solidFill>
                <a:cs typeface="Arial" charset="0"/>
              </a:rPr>
              <a:t>VY_32_INOVACE_04-20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ČR</a:t>
            </a:r>
          </a:p>
        </p:txBody>
      </p:sp>
      <p:sp>
        <p:nvSpPr>
          <p:cNvPr id="2355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267200" cy="45259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3200" smtClean="0"/>
              <a:t>První komerčně pěstovaná GM rostlina byla kukuřice (vložena bakteriální DNA způsobující produkci tzv. Bt-toxinu, který je jedovatý pro určité druhy hmyzu)</a:t>
            </a:r>
          </a:p>
          <a:p>
            <a:pPr>
              <a:lnSpc>
                <a:spcPct val="80000"/>
              </a:lnSpc>
            </a:pPr>
            <a:r>
              <a:rPr lang="cs-CZ" sz="2000" smtClean="0"/>
              <a:t>Na obr. Podzemnice olejná (v listech Bt-toxin, který ji chrání před poškozením larvou zavíječe kukuřičného)</a:t>
            </a:r>
          </a:p>
        </p:txBody>
      </p:sp>
      <p:sp>
        <p:nvSpPr>
          <p:cNvPr id="23552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029200" y="6096000"/>
            <a:ext cx="3886200" cy="5334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	Autor:Herb Pilcher , Název:Bt plants.png Zdroj:http://cs.wikipedia.org/wiki/Soubor:Bt_plants.png</a:t>
            </a:r>
          </a:p>
        </p:txBody>
      </p:sp>
      <p:pic>
        <p:nvPicPr>
          <p:cNvPr id="235525" name="Picture 6" descr="Soubor:Bt plants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6400" y="381000"/>
            <a:ext cx="3133725" cy="570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ČR</a:t>
            </a:r>
          </a:p>
        </p:txBody>
      </p:sp>
      <p:sp>
        <p:nvSpPr>
          <p:cNvPr id="23654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Registr povolených geneticky modifikovaných rostlin najdete na str. Ministerstva životního prostředí - http://www.mzp.cz/cz/registr_uzivatelu_geneticky_modifikovanch_organismu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Svět </a:t>
            </a:r>
          </a:p>
        </p:txBody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mtClean="0"/>
              <a:t>V EU sója, kukuřice, bavlník, brambor, řepka olejka, cukrová řepa</a:t>
            </a:r>
          </a:p>
          <a:p>
            <a:r>
              <a:rPr lang="cs-CZ" smtClean="0"/>
              <a:t>v EU jen GM rostliny (ne zvířata) – 85% vyrobených krmných směsí v EU je označeno jako GM</a:t>
            </a:r>
          </a:p>
          <a:p>
            <a:r>
              <a:rPr lang="cs-CZ" smtClean="0"/>
              <a:t>Existuje databáze pro prodej GMO</a:t>
            </a:r>
          </a:p>
          <a:p>
            <a:r>
              <a:rPr lang="cs-CZ" smtClean="0"/>
              <a:t>Ilegální GMO (čínská rýže, americká rýže)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Biologické zbraně</a:t>
            </a:r>
          </a:p>
        </p:txBody>
      </p:sp>
      <p:sp>
        <p:nvSpPr>
          <p:cNvPr id="23859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Výroba více virulentních organismů</a:t>
            </a:r>
          </a:p>
          <a:p>
            <a:r>
              <a:rPr lang="cs-CZ" smtClean="0"/>
              <a:t>Nepatogenní organismy získaly patogenní ráz</a:t>
            </a:r>
          </a:p>
          <a:p>
            <a:r>
              <a:rPr lang="cs-CZ" smtClean="0"/>
              <a:t>Zvýšení produkce patogenu nebo toxinu (až 100x více)</a:t>
            </a:r>
          </a:p>
          <a:p>
            <a:r>
              <a:rPr lang="cs-CZ" smtClean="0"/>
              <a:t>Známé patogeny či toxiny mohou být geneticky upraveny tak, že „znehodnotí“ vývoj vakcíny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Video </a:t>
            </a:r>
          </a:p>
        </p:txBody>
      </p:sp>
      <p:sp>
        <p:nvSpPr>
          <p:cNvPr id="23961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>
                <a:hlinkClick r:id="rId2"/>
              </a:rPr>
              <a:t>http://www.stream.cz/uservideo/245910-spor-o-geny-1-5-o-problematice-geneticky-modifikovanych-organismu-a-potravin-z-nich</a:t>
            </a:r>
            <a:endParaRPr lang="cs-CZ" smtClean="0"/>
          </a:p>
          <a:p>
            <a:endParaRPr lang="cs-CZ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24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smtClean="0">
                <a:solidFill>
                  <a:schemeClr val="accent2"/>
                </a:solidFill>
              </a:rPr>
              <a:t>Děkuji za pozornost</a:t>
            </a:r>
          </a:p>
        </p:txBody>
      </p:sp>
      <p:sp>
        <p:nvSpPr>
          <p:cNvPr id="65024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mtClean="0">
                <a:solidFill>
                  <a:schemeClr val="bg2"/>
                </a:solidFill>
              </a:rPr>
              <a:t>Autor DUM: Kateřina Turoňová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Genetické inženýrství</a:t>
            </a:r>
          </a:p>
        </p:txBody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mtClean="0"/>
              <a:t>Přímý zásah do genomu pomocí moderních technologií </a:t>
            </a:r>
            <a:r>
              <a:rPr lang="cs-CZ" smtClean="0">
                <a:cs typeface="Arial" charset="0"/>
              </a:rPr>
              <a:t>→ </a:t>
            </a:r>
            <a:r>
              <a:rPr lang="cs-CZ" smtClean="0">
                <a:solidFill>
                  <a:srgbClr val="FF0000"/>
                </a:solidFill>
                <a:cs typeface="Arial" charset="0"/>
              </a:rPr>
              <a:t>geneticky modifikované organismy</a:t>
            </a:r>
            <a:r>
              <a:rPr lang="cs-CZ" smtClean="0">
                <a:cs typeface="Arial" charset="0"/>
              </a:rPr>
              <a:t> (GMO)</a:t>
            </a:r>
          </a:p>
          <a:p>
            <a:r>
              <a:rPr lang="cs-CZ" smtClean="0">
                <a:cs typeface="Arial" charset="0"/>
              </a:rPr>
              <a:t>Organismus, do kterého byl přenesen genetický materiál z jiného druhu → </a:t>
            </a:r>
            <a:r>
              <a:rPr lang="cs-CZ" smtClean="0">
                <a:solidFill>
                  <a:srgbClr val="FF0000"/>
                </a:solidFill>
                <a:cs typeface="Arial" charset="0"/>
              </a:rPr>
              <a:t>transgenní organismus</a:t>
            </a:r>
          </a:p>
          <a:p>
            <a:r>
              <a:rPr lang="cs-CZ" smtClean="0">
                <a:cs typeface="Arial" charset="0"/>
              </a:rPr>
              <a:t>Odnož genového inženýrství – </a:t>
            </a:r>
            <a:r>
              <a:rPr lang="cs-CZ" smtClean="0">
                <a:solidFill>
                  <a:srgbClr val="FF0000"/>
                </a:solidFill>
                <a:cs typeface="Arial" charset="0"/>
              </a:rPr>
              <a:t>genová terapie</a:t>
            </a:r>
            <a:r>
              <a:rPr lang="cs-CZ" smtClean="0">
                <a:cs typeface="Arial" charset="0"/>
              </a:rPr>
              <a:t> </a:t>
            </a:r>
            <a:r>
              <a:rPr lang="cs-CZ" sz="2000" smtClean="0">
                <a:cs typeface="Arial" charset="0"/>
              </a:rPr>
              <a:t>(terapeutická manipulace s lidským genomem)</a:t>
            </a:r>
            <a:endParaRPr lang="cs-CZ" smtClean="0">
              <a:cs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Genetické inženýrství</a:t>
            </a:r>
          </a:p>
        </p:txBody>
      </p:sp>
      <p:sp>
        <p:nvSpPr>
          <p:cNvPr id="22835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Dokáže stvořit organismus s takovou kombinací genů, která v přírodě do té doby ještě neexistovala</a:t>
            </a:r>
          </a:p>
          <a:p>
            <a:r>
              <a:rPr lang="cs-CZ" smtClean="0"/>
              <a:t>Dokáže najít gen kódující určitou molekulu v jednom organismu a přenést ji do jiného organismu</a:t>
            </a:r>
          </a:p>
          <a:p>
            <a:r>
              <a:rPr lang="cs-CZ" smtClean="0"/>
              <a:t>Zkoumá hlavně bakterie a kvasinky (krátká reprodukční doba, jednoduchá kultivace)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Historie</a:t>
            </a:r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mtClean="0"/>
              <a:t>Od 70.let 20. stol.</a:t>
            </a:r>
          </a:p>
          <a:p>
            <a:r>
              <a:rPr lang="cs-CZ" smtClean="0"/>
              <a:t>1972 - první rekombinantní molekula DNA </a:t>
            </a:r>
            <a:r>
              <a:rPr lang="cs-CZ" sz="2000" smtClean="0"/>
              <a:t>(spojení DNA opičího viru s lamda virem)</a:t>
            </a:r>
          </a:p>
          <a:p>
            <a:r>
              <a:rPr lang="cs-CZ" smtClean="0"/>
              <a:t>1973 - první transgenní organismus </a:t>
            </a:r>
            <a:r>
              <a:rPr lang="cs-CZ" sz="2000" smtClean="0"/>
              <a:t>(vložení genu s antibiotickou rezistencí do plazmidu bakterie E.coli)</a:t>
            </a:r>
          </a:p>
          <a:p>
            <a:r>
              <a:rPr lang="cs-CZ" smtClean="0"/>
              <a:t>1974 - transgenní myš </a:t>
            </a:r>
            <a:r>
              <a:rPr lang="cs-CZ" sz="2000" smtClean="0"/>
              <a:t>(cizí gen zaveden do jejího embrya)</a:t>
            </a:r>
          </a:p>
          <a:p>
            <a:r>
              <a:rPr lang="cs-CZ" smtClean="0"/>
              <a:t>1978 - geneticky modifikovaný lidský inzulín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8" name="Rectangle 8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cs-CZ" smtClean="0"/>
              <a:t>Historie </a:t>
            </a:r>
          </a:p>
        </p:txBody>
      </p:sp>
      <p:sp>
        <p:nvSpPr>
          <p:cNvPr id="2304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mtClean="0"/>
              <a:t>1986 - první pokusy s GM rostlinami </a:t>
            </a:r>
            <a:r>
              <a:rPr lang="cs-CZ" sz="2000" smtClean="0"/>
              <a:t>(Francie, USA) </a:t>
            </a:r>
            <a:r>
              <a:rPr lang="cs-CZ" sz="2000" smtClean="0">
                <a:cs typeface="Arial" charset="0"/>
              </a:rPr>
              <a:t>→ tabák odolný proti herbicidům</a:t>
            </a:r>
          </a:p>
          <a:p>
            <a:r>
              <a:rPr lang="cs-CZ" smtClean="0">
                <a:cs typeface="Arial" charset="0"/>
              </a:rPr>
              <a:t>1994 - geneticky modifikovaná rajčata </a:t>
            </a:r>
            <a:r>
              <a:rPr lang="cs-CZ" sz="2000" smtClean="0">
                <a:cs typeface="Arial" charset="0"/>
              </a:rPr>
              <a:t>(delší skladovací doba)</a:t>
            </a:r>
          </a:p>
          <a:p>
            <a:r>
              <a:rPr lang="cs-CZ" smtClean="0">
                <a:cs typeface="Arial" charset="0"/>
              </a:rPr>
              <a:t>2010 - první synteticky vytvořený bakteriální genom, který byl vložen do buňky bez DNA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Využití </a:t>
            </a:r>
          </a:p>
        </p:txBody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smtClean="0">
                <a:solidFill>
                  <a:srgbClr val="FF0000"/>
                </a:solidFill>
              </a:rPr>
              <a:t>Lékařství </a:t>
            </a:r>
          </a:p>
          <a:p>
            <a:pPr lvl="1">
              <a:lnSpc>
                <a:spcPct val="90000"/>
              </a:lnSpc>
            </a:pPr>
            <a:r>
              <a:rPr lang="cs-CZ" smtClean="0"/>
              <a:t>Produkce inzulínu, růstového hormonu, mozkových hormonů, léků</a:t>
            </a:r>
          </a:p>
          <a:p>
            <a:pPr lvl="1">
              <a:lnSpc>
                <a:spcPct val="90000"/>
              </a:lnSpc>
            </a:pPr>
            <a:r>
              <a:rPr lang="cs-CZ" smtClean="0"/>
              <a:t>Očkování (GM viry bez infekční sekvence DNA)</a:t>
            </a:r>
          </a:p>
          <a:p>
            <a:pPr lvl="1">
              <a:lnSpc>
                <a:spcPct val="90000"/>
              </a:lnSpc>
            </a:pPr>
            <a:r>
              <a:rPr lang="cs-CZ" smtClean="0"/>
              <a:t>Simulace lidských nemocí na zvířatech (rakovina, obezita, srdeční choroby, cukrovka, artritida, drogy, úzkost, stárnutí, Parkinsonova choroba – testování léků)</a:t>
            </a:r>
          </a:p>
          <a:p>
            <a:pPr lvl="1">
              <a:lnSpc>
                <a:spcPct val="90000"/>
              </a:lnSpc>
            </a:pPr>
            <a:r>
              <a:rPr lang="cs-CZ" smtClean="0"/>
              <a:t>GM prasata (transplantace zvířecích orgánů lidem)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lvl="1"/>
            <a:r>
              <a:rPr lang="cs-CZ" smtClean="0"/>
              <a:t>Nahradit poškozené geny kopiemi</a:t>
            </a:r>
          </a:p>
          <a:p>
            <a:pPr lvl="1"/>
            <a:r>
              <a:rPr lang="cs-CZ" smtClean="0"/>
              <a:t>Role etika (jen pro léčbu nebo i úprava vzhledu, inteligence, chování?)</a:t>
            </a:r>
          </a:p>
          <a:p>
            <a:endParaRPr lang="cs-CZ" smtClean="0"/>
          </a:p>
          <a:p>
            <a:r>
              <a:rPr lang="cs-CZ" smtClean="0">
                <a:solidFill>
                  <a:srgbClr val="FF0000"/>
                </a:solidFill>
              </a:rPr>
              <a:t>Výzkum </a:t>
            </a:r>
          </a:p>
          <a:p>
            <a:pPr lvl="1"/>
            <a:r>
              <a:rPr lang="cs-CZ" smtClean="0"/>
              <a:t>Geny se vnášejí do bakterií nebo kvasinek</a:t>
            </a:r>
          </a:p>
          <a:p>
            <a:pPr lvl="1"/>
            <a:r>
              <a:rPr lang="cs-CZ" smtClean="0"/>
              <a:t>GMO za účelem nalezení funkce genu:</a:t>
            </a:r>
          </a:p>
          <a:p>
            <a:pPr lvl="2"/>
            <a:r>
              <a:rPr lang="cs-CZ" smtClean="0"/>
              <a:t>Experimenty se ztrátou funkce</a:t>
            </a:r>
          </a:p>
          <a:p>
            <a:pPr lvl="2"/>
            <a:r>
              <a:rPr lang="cs-CZ" smtClean="0"/>
              <a:t>Experimenty se získáním funkce</a:t>
            </a:r>
          </a:p>
          <a:p>
            <a:pPr lvl="2"/>
            <a:r>
              <a:rPr lang="cs-CZ" smtClean="0"/>
              <a:t>Sledovací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smtClean="0">
                <a:solidFill>
                  <a:srgbClr val="FF0000"/>
                </a:solidFill>
              </a:rPr>
              <a:t>Průmysl </a:t>
            </a:r>
          </a:p>
          <a:p>
            <a:pPr lvl="1">
              <a:lnSpc>
                <a:spcPct val="90000"/>
              </a:lnSpc>
            </a:pPr>
            <a:r>
              <a:rPr lang="cs-CZ" smtClean="0"/>
              <a:t>Snaha o vkládání genů do bakteriálních plazmidů a vytvoření továrny na bílkoviny a enzymy</a:t>
            </a:r>
          </a:p>
          <a:p>
            <a:pPr lvl="1">
              <a:lnSpc>
                <a:spcPct val="90000"/>
              </a:lnSpc>
            </a:pPr>
            <a:endParaRPr lang="cs-CZ" smtClean="0"/>
          </a:p>
          <a:p>
            <a:pPr>
              <a:lnSpc>
                <a:spcPct val="90000"/>
              </a:lnSpc>
            </a:pPr>
            <a:r>
              <a:rPr lang="cs-CZ" smtClean="0">
                <a:solidFill>
                  <a:srgbClr val="FF0000"/>
                </a:solidFill>
              </a:rPr>
              <a:t>Zemědělství</a:t>
            </a:r>
            <a:r>
              <a:rPr lang="cs-CZ" smtClean="0"/>
              <a:t> </a:t>
            </a:r>
          </a:p>
          <a:p>
            <a:pPr lvl="1">
              <a:lnSpc>
                <a:spcPct val="90000"/>
              </a:lnSpc>
            </a:pPr>
            <a:r>
              <a:rPr lang="cs-CZ" smtClean="0"/>
              <a:t>GM potraviny:</a:t>
            </a:r>
          </a:p>
          <a:p>
            <a:pPr lvl="2">
              <a:lnSpc>
                <a:spcPct val="90000"/>
              </a:lnSpc>
            </a:pPr>
            <a:r>
              <a:rPr lang="cs-CZ" smtClean="0"/>
              <a:t>Odolnost proti hmyzu a herbicidům, virům a plísním</a:t>
            </a:r>
          </a:p>
          <a:p>
            <a:pPr lvl="2">
              <a:lnSpc>
                <a:spcPct val="90000"/>
              </a:lnSpc>
            </a:pPr>
            <a:r>
              <a:rPr lang="cs-CZ" smtClean="0">
                <a:cs typeface="Arial" charset="0"/>
              </a:rPr>
              <a:t>↑ tolerance proti slanosti, chladu, suchu, ↑ nutriční hodnoty…</a:t>
            </a:r>
          </a:p>
          <a:p>
            <a:pPr lvl="2">
              <a:lnSpc>
                <a:spcPct val="90000"/>
              </a:lnSpc>
            </a:pPr>
            <a:r>
              <a:rPr lang="cs-CZ" smtClean="0">
                <a:cs typeface="Arial" charset="0"/>
              </a:rPr>
              <a:t>Plodiny i zvířata (mléko) obsahují vakcíny a jiné léky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609600"/>
            <a:ext cx="8229600" cy="3200400"/>
          </a:xfrm>
        </p:spPr>
        <p:txBody>
          <a:bodyPr/>
          <a:lstStyle/>
          <a:p>
            <a:pPr lvl="2">
              <a:lnSpc>
                <a:spcPct val="80000"/>
              </a:lnSpc>
            </a:pPr>
            <a:r>
              <a:rPr lang="cs-CZ" smtClean="0">
                <a:cs typeface="Arial" charset="0"/>
              </a:rPr>
              <a:t>↑ tempa růstu a odolnosti proti nemocem (omezení hnojiv, pesticidů)</a:t>
            </a:r>
          </a:p>
          <a:p>
            <a:pPr lvl="2">
              <a:lnSpc>
                <a:spcPct val="80000"/>
              </a:lnSpc>
            </a:pPr>
            <a:r>
              <a:rPr lang="cs-CZ" smtClean="0">
                <a:cs typeface="Arial" charset="0"/>
              </a:rPr>
              <a:t>Etika - vliv GMO na zdraví člověka (toxicita, alergie), vliv na biodiverzitu, na prospěšný hmyz…</a:t>
            </a:r>
          </a:p>
          <a:p>
            <a:pPr lvl="2">
              <a:lnSpc>
                <a:spcPct val="80000"/>
              </a:lnSpc>
              <a:buFontTx/>
              <a:buNone/>
            </a:pPr>
            <a:endParaRPr lang="cs-CZ" smtClean="0">
              <a:cs typeface="Arial" charset="0"/>
            </a:endParaRPr>
          </a:p>
          <a:p>
            <a:pPr>
              <a:lnSpc>
                <a:spcPct val="80000"/>
              </a:lnSpc>
            </a:pPr>
            <a:r>
              <a:rPr lang="cs-CZ" smtClean="0">
                <a:solidFill>
                  <a:srgbClr val="FF0000"/>
                </a:solidFill>
                <a:cs typeface="Arial" charset="0"/>
              </a:rPr>
              <a:t>Další</a:t>
            </a:r>
          </a:p>
          <a:p>
            <a:pPr lvl="1">
              <a:lnSpc>
                <a:spcPct val="80000"/>
              </a:lnSpc>
            </a:pPr>
            <a:r>
              <a:rPr lang="cs-CZ" smtClean="0">
                <a:cs typeface="Arial" charset="0"/>
              </a:rPr>
              <a:t>modré růže, </a:t>
            </a:r>
          </a:p>
          <a:p>
            <a:pPr lvl="1">
              <a:lnSpc>
                <a:spcPct val="80000"/>
              </a:lnSpc>
            </a:pPr>
            <a:r>
              <a:rPr lang="cs-CZ" smtClean="0">
                <a:cs typeface="Arial" charset="0"/>
              </a:rPr>
              <a:t>zářící ryby…</a:t>
            </a:r>
          </a:p>
          <a:p>
            <a:pPr lvl="2">
              <a:lnSpc>
                <a:spcPct val="80000"/>
              </a:lnSpc>
            </a:pPr>
            <a:endParaRPr lang="cs-CZ" sz="2800" smtClean="0">
              <a:cs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cs-CZ" sz="2800" smtClean="0"/>
          </a:p>
        </p:txBody>
      </p:sp>
      <p:sp>
        <p:nvSpPr>
          <p:cNvPr id="234507" name="Rectangle 11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590800" y="6248400"/>
            <a:ext cx="6324600" cy="381000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Autor:www.glofish.com, Název:GloFish.jpg, Zdroj:http://cs.wikipedia.org/wiki/Soubor:GloFish.jpg</a:t>
            </a:r>
          </a:p>
        </p:txBody>
      </p:sp>
      <p:pic>
        <p:nvPicPr>
          <p:cNvPr id="234505" name="Picture 9" descr="Soubor:GloFish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2800" y="2286000"/>
            <a:ext cx="5562600" cy="37068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556</Words>
  <Application>Microsoft Office PowerPoint</Application>
  <PresentationFormat>Předvádění na obrazovce (4:3)</PresentationFormat>
  <Paragraphs>71</Paragraphs>
  <Slides>15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Výchozí návrh</vt:lpstr>
      <vt:lpstr>Genetické inženýrství </vt:lpstr>
      <vt:lpstr>Genetické inženýrství</vt:lpstr>
      <vt:lpstr>Genetické inženýrství</vt:lpstr>
      <vt:lpstr>Historie</vt:lpstr>
      <vt:lpstr>Historie </vt:lpstr>
      <vt:lpstr>Využití </vt:lpstr>
      <vt:lpstr>Prezentace aplikace PowerPoint</vt:lpstr>
      <vt:lpstr>Prezentace aplikace PowerPoint</vt:lpstr>
      <vt:lpstr>Prezentace aplikace PowerPoint</vt:lpstr>
      <vt:lpstr>ČR</vt:lpstr>
      <vt:lpstr>ČR</vt:lpstr>
      <vt:lpstr>Svět </vt:lpstr>
      <vt:lpstr>Biologické zbraně</vt:lpstr>
      <vt:lpstr>Video </vt:lpstr>
      <vt:lpstr>Děkuji za pozornost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Genetické inženýrství</dc:title>
  <dc:creator>Lukas</dc:creator>
  <cp:lastModifiedBy>Administrator</cp:lastModifiedBy>
  <cp:revision>2</cp:revision>
  <dcterms:created xsi:type="dcterms:W3CDTF">2013-05-19T17:21:21Z</dcterms:created>
  <dcterms:modified xsi:type="dcterms:W3CDTF">2013-06-21T11:16:59Z</dcterms:modified>
</cp:coreProperties>
</file>