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3" r:id="rId4"/>
    <p:sldId id="280" r:id="rId5"/>
    <p:sldId id="287" r:id="rId6"/>
    <p:sldId id="284" r:id="rId7"/>
    <p:sldId id="285" r:id="rId8"/>
    <p:sldId id="282" r:id="rId9"/>
    <p:sldId id="286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9" d="100"/>
          <a:sy n="99" d="100"/>
        </p:scale>
        <p:origin x="-7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13.9.2012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Rovnoměrný pohyb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VY_32_INOVACE_10-03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362986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2" name="Skupina 11"/>
          <p:cNvGrpSpPr/>
          <p:nvPr/>
        </p:nvGrpSpPr>
        <p:grpSpPr>
          <a:xfrm>
            <a:off x="683567" y="4077072"/>
            <a:ext cx="3178764" cy="0"/>
            <a:chOff x="683568" y="4077072"/>
            <a:chExt cx="2880320" cy="0"/>
          </a:xfrm>
        </p:grpSpPr>
        <p:cxnSp>
          <p:nvCxnSpPr>
            <p:cNvPr id="11" name="Přímá spojnice se šipkou 10"/>
            <p:cNvCxnSpPr/>
            <p:nvPr/>
          </p:nvCxnSpPr>
          <p:spPr>
            <a:xfrm>
              <a:off x="683568" y="4077072"/>
              <a:ext cx="1440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se šipkou 12"/>
            <p:cNvCxnSpPr/>
            <p:nvPr/>
          </p:nvCxnSpPr>
          <p:spPr>
            <a:xfrm>
              <a:off x="2123728" y="4077072"/>
              <a:ext cx="1440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>
            <a:off x="3851819" y="4077072"/>
            <a:ext cx="3178764" cy="0"/>
            <a:chOff x="683568" y="4077072"/>
            <a:chExt cx="2880320" cy="0"/>
          </a:xfrm>
        </p:grpSpPr>
        <p:cxnSp>
          <p:nvCxnSpPr>
            <p:cNvPr id="16" name="Přímá spojnice se šipkou 15"/>
            <p:cNvCxnSpPr/>
            <p:nvPr/>
          </p:nvCxnSpPr>
          <p:spPr>
            <a:xfrm>
              <a:off x="683568" y="4077072"/>
              <a:ext cx="1440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/>
            <p:cNvCxnSpPr/>
            <p:nvPr/>
          </p:nvCxnSpPr>
          <p:spPr>
            <a:xfrm>
              <a:off x="2123728" y="4077072"/>
              <a:ext cx="1440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Rovnoměrný pohyb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41277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Při </a:t>
            </a:r>
            <a:r>
              <a:rPr lang="cs-CZ" b="1" dirty="0" smtClean="0">
                <a:solidFill>
                  <a:schemeClr val="accent1"/>
                </a:solidFill>
              </a:rPr>
              <a:t>rovnoměrném pohybu</a:t>
            </a:r>
            <a:r>
              <a:rPr lang="cs-CZ" dirty="0" smtClean="0"/>
              <a:t> </a:t>
            </a:r>
            <a:r>
              <a:rPr lang="cs-CZ" dirty="0"/>
              <a:t>hmotný bod urazí za </a:t>
            </a:r>
            <a:r>
              <a:rPr lang="cs-CZ" dirty="0" smtClean="0"/>
              <a:t>libovolné stejné </a:t>
            </a:r>
            <a:r>
              <a:rPr lang="cs-CZ" dirty="0"/>
              <a:t>časové intervaly stejné úseky dráhy.</a:t>
            </a:r>
          </a:p>
        </p:txBody>
      </p:sp>
      <p:grpSp>
        <p:nvGrpSpPr>
          <p:cNvPr id="21" name="Skupina 20"/>
          <p:cNvGrpSpPr/>
          <p:nvPr/>
        </p:nvGrpSpPr>
        <p:grpSpPr>
          <a:xfrm>
            <a:off x="395536" y="2708920"/>
            <a:ext cx="8136904" cy="1942578"/>
            <a:chOff x="395536" y="2636912"/>
            <a:chExt cx="8136904" cy="1942578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636912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sp>
          <p:nvSpPr>
            <p:cNvPr id="3" name="Obdélník 2"/>
            <p:cNvSpPr/>
            <p:nvPr/>
          </p:nvSpPr>
          <p:spPr>
            <a:xfrm>
              <a:off x="395536" y="3787402"/>
              <a:ext cx="8136904" cy="7920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395536" y="515719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Časový interval: </a:t>
            </a:r>
            <a:r>
              <a:rPr lang="cs-CZ" b="1" dirty="0" smtClean="0">
                <a:solidFill>
                  <a:schemeClr val="accent1"/>
                </a:solidFill>
              </a:rPr>
              <a:t>1s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115615" y="4252775"/>
            <a:ext cx="7272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2m                     </a:t>
            </a:r>
            <a:r>
              <a:rPr lang="cs-CZ" dirty="0" err="1" smtClean="0"/>
              <a:t>2m</a:t>
            </a:r>
            <a:r>
              <a:rPr lang="cs-CZ" dirty="0" smtClean="0"/>
              <a:t>                     </a:t>
            </a:r>
            <a:r>
              <a:rPr lang="cs-CZ" dirty="0" err="1" smtClean="0"/>
              <a:t>2m</a:t>
            </a:r>
            <a:r>
              <a:rPr lang="cs-CZ" dirty="0" smtClean="0"/>
              <a:t>                   </a:t>
            </a:r>
            <a:r>
              <a:rPr lang="cs-CZ" dirty="0" err="1" smtClean="0"/>
              <a:t>2m</a:t>
            </a:r>
            <a:r>
              <a:rPr lang="cs-CZ" dirty="0" smtClean="0"/>
              <a:t>     </a:t>
            </a: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L 0.80729 0.00231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6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362986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683567" y="4077072"/>
            <a:ext cx="31680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3851567" y="4077072"/>
            <a:ext cx="3179016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Rovnoměrný pohyb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41277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Při </a:t>
            </a:r>
            <a:r>
              <a:rPr lang="cs-CZ" b="1" dirty="0" smtClean="0">
                <a:solidFill>
                  <a:schemeClr val="accent1"/>
                </a:solidFill>
              </a:rPr>
              <a:t>rovnoměrném pohybu</a:t>
            </a:r>
            <a:r>
              <a:rPr lang="cs-CZ" dirty="0" smtClean="0"/>
              <a:t> </a:t>
            </a:r>
            <a:r>
              <a:rPr lang="cs-CZ" dirty="0"/>
              <a:t>hmotný bod urazí za </a:t>
            </a:r>
            <a:r>
              <a:rPr lang="cs-CZ" dirty="0" smtClean="0"/>
              <a:t>libovolné stejné </a:t>
            </a:r>
            <a:r>
              <a:rPr lang="cs-CZ" dirty="0"/>
              <a:t>časové intervaly stejné úseky dráhy.</a:t>
            </a:r>
          </a:p>
        </p:txBody>
      </p:sp>
      <p:grpSp>
        <p:nvGrpSpPr>
          <p:cNvPr id="21" name="Skupina 20"/>
          <p:cNvGrpSpPr/>
          <p:nvPr/>
        </p:nvGrpSpPr>
        <p:grpSpPr>
          <a:xfrm>
            <a:off x="395536" y="2681983"/>
            <a:ext cx="8136904" cy="1942578"/>
            <a:chOff x="395536" y="2636912"/>
            <a:chExt cx="8136904" cy="1942578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636912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sp>
          <p:nvSpPr>
            <p:cNvPr id="3" name="Obdélník 2"/>
            <p:cNvSpPr/>
            <p:nvPr/>
          </p:nvSpPr>
          <p:spPr>
            <a:xfrm>
              <a:off x="395536" y="3787402"/>
              <a:ext cx="8136904" cy="7920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395536" y="515719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Časový interval: </a:t>
            </a:r>
            <a:r>
              <a:rPr lang="cs-CZ" b="1" dirty="0" smtClean="0">
                <a:solidFill>
                  <a:schemeClr val="accent1"/>
                </a:solidFill>
              </a:rPr>
              <a:t>2s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115615" y="4252775"/>
            <a:ext cx="7272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           4m                                          </a:t>
            </a:r>
            <a:r>
              <a:rPr lang="cs-CZ" dirty="0" err="1" smtClean="0"/>
              <a:t>4m</a:t>
            </a:r>
            <a:r>
              <a:rPr lang="cs-CZ" dirty="0" smtClean="0"/>
              <a:t>                        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971600" y="5534561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Velikost </a:t>
            </a:r>
            <a:r>
              <a:rPr lang="cs-CZ" b="1" dirty="0" smtClean="0">
                <a:solidFill>
                  <a:schemeClr val="accent1"/>
                </a:solidFill>
              </a:rPr>
              <a:t>okamžité rychlosti</a:t>
            </a:r>
            <a:r>
              <a:rPr lang="cs-CZ" dirty="0" smtClean="0"/>
              <a:t> rovnoměrného pohybu je </a:t>
            </a:r>
            <a:r>
              <a:rPr lang="cs-CZ" b="1" dirty="0" smtClean="0">
                <a:solidFill>
                  <a:srgbClr val="FF0000"/>
                </a:solidFill>
              </a:rPr>
              <a:t>rovna </a:t>
            </a:r>
            <a:r>
              <a:rPr lang="cs-CZ" b="1" dirty="0" smtClean="0">
                <a:solidFill>
                  <a:schemeClr val="accent1"/>
                </a:solidFill>
              </a:rPr>
              <a:t>průměrné rychlosti.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4137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L 0.80729 0.00231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6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827584" y="836712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Jestliže pro počáteční čas a počáteční dráhu platí:  </a:t>
            </a:r>
            <a:r>
              <a:rPr lang="cs-CZ" b="1" i="1" dirty="0" smtClean="0">
                <a:solidFill>
                  <a:schemeClr val="accent1"/>
                </a:solidFill>
              </a:rPr>
              <a:t>t</a:t>
            </a:r>
            <a:r>
              <a:rPr lang="cs-CZ" b="1" i="1" baseline="-25000" dirty="0" smtClean="0">
                <a:solidFill>
                  <a:schemeClr val="accent1"/>
                </a:solidFill>
              </a:rPr>
              <a:t>0 </a:t>
            </a:r>
            <a:r>
              <a:rPr lang="cs-CZ" b="1" i="1" dirty="0" smtClean="0">
                <a:solidFill>
                  <a:schemeClr val="accent1"/>
                </a:solidFill>
              </a:rPr>
              <a:t>= 0 , s</a:t>
            </a:r>
            <a:r>
              <a:rPr lang="cs-CZ" b="1" i="1" baseline="-25000" dirty="0" smtClean="0">
                <a:solidFill>
                  <a:schemeClr val="accent1"/>
                </a:solidFill>
              </a:rPr>
              <a:t>0 </a:t>
            </a:r>
            <a:r>
              <a:rPr lang="cs-CZ" b="1" i="1" dirty="0" smtClean="0">
                <a:solidFill>
                  <a:schemeClr val="accent1"/>
                </a:solidFill>
              </a:rPr>
              <a:t>= 0</a:t>
            </a:r>
            <a:endParaRPr lang="cs-CZ" b="1" i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𝒔</m:t>
                      </m:r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latin typeface="Cambria Math"/>
                        </a:rPr>
                        <m:t>𝒗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𝒗𝒕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467544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Vztah pro dráhu: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24115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závislosti dráhy na čase: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759" y="2924944"/>
            <a:ext cx="4533304" cy="3147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2251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ovéPole 5"/>
              <p:cNvSpPr txBox="1"/>
              <p:nvPr/>
            </p:nvSpPr>
            <p:spPr>
              <a:xfrm>
                <a:off x="6228184" y="1259395"/>
                <a:ext cx="23762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𝑘𝑜𝑛𝑠𝑡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1259395"/>
                <a:ext cx="237626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323528" y="1326316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Velikost rychlosti je při rovnoměrném pohybu konstantní: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2247751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závislosti </a:t>
            </a:r>
            <a:r>
              <a:rPr lang="cs-CZ" dirty="0" smtClean="0"/>
              <a:t>rychlosti </a:t>
            </a:r>
            <a:r>
              <a:rPr lang="cs-CZ" dirty="0" smtClean="0"/>
              <a:t>na čase:</a:t>
            </a:r>
            <a:endParaRPr lang="cs-CZ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08920"/>
            <a:ext cx="5688632" cy="378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739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27584" y="836712"/>
                <a:ext cx="75608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Jestliže pro počáteční čas a počáteční dráhu platí: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accent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accent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cs-CZ" b="1" i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836712"/>
                <a:ext cx="7560840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726"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𝒔</m:t>
                      </m:r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cs-CZ" sz="2400" b="1" i="1" smtClean="0">
                          <a:latin typeface="Cambria Math"/>
                        </a:rPr>
                        <m:t>+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𝒗𝒕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467544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Vztah pro dráhu: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24115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závislosti dráhy na čase: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420" y="2924944"/>
            <a:ext cx="5256584" cy="3400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11560" y="5205990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205990"/>
                <a:ext cx="172819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Levá složená závorka 2"/>
          <p:cNvSpPr/>
          <p:nvPr/>
        </p:nvSpPr>
        <p:spPr>
          <a:xfrm>
            <a:off x="1979712" y="4922604"/>
            <a:ext cx="360040" cy="936104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1213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97299"/>
            <a:ext cx="5040560" cy="3434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27584" y="836712"/>
                <a:ext cx="763284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Jestliže pro počáteční dráhu platí:  </a:t>
                </a:r>
                <a:r>
                  <a:rPr lang="cs-CZ" b="1" i="1" dirty="0" smtClean="0">
                    <a:solidFill>
                      <a:schemeClr val="accent1"/>
                    </a:solidFill>
                  </a:rPr>
                  <a:t> s</a:t>
                </a:r>
                <a:r>
                  <a:rPr lang="cs-CZ" b="1" i="1" baseline="-25000" dirty="0" smtClean="0">
                    <a:solidFill>
                      <a:schemeClr val="accent1"/>
                    </a:solidFill>
                  </a:rPr>
                  <a:t>0 </a:t>
                </a:r>
                <a:r>
                  <a:rPr lang="cs-CZ" b="1" i="1" dirty="0" smtClean="0">
                    <a:solidFill>
                      <a:schemeClr val="accent1"/>
                    </a:solidFill>
                  </a:rPr>
                  <a:t>= 0</a:t>
                </a:r>
                <a:endParaRPr lang="cs-CZ" b="1" i="1" dirty="0">
                  <a:solidFill>
                    <a:schemeClr val="accent1"/>
                  </a:solidFill>
                </a:endParaRPr>
              </a:p>
              <a:p>
                <a:r>
                  <a:rPr lang="cs-CZ" dirty="0" smtClean="0"/>
                  <a:t>Hmotný bod se začne pohybovat až v čase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1" i="1">
                        <a:solidFill>
                          <a:schemeClr val="accent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i="1" dirty="0">
                  <a:solidFill>
                    <a:schemeClr val="accent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836712"/>
                <a:ext cx="7632848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719" t="-32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𝒔</m:t>
                      </m:r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𝒗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772816"/>
                <a:ext cx="2376264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467544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Vztah pro dráhu: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24115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závislosti dráhy na čase: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345507" y="6255730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507" y="6255730"/>
                <a:ext cx="172819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Levá složená závorka 2"/>
          <p:cNvSpPr/>
          <p:nvPr/>
        </p:nvSpPr>
        <p:spPr>
          <a:xfrm rot="16200000">
            <a:off x="2798335" y="5553292"/>
            <a:ext cx="504055" cy="10080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1594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6029325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159729" y="692696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Kdy se hmotný bod pohybuje větší rychlostí?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3366914" y="2924944"/>
            <a:ext cx="0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H="1">
            <a:off x="2521868" y="2934469"/>
            <a:ext cx="82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H="1">
            <a:off x="2521868" y="4077072"/>
            <a:ext cx="82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3131840" y="514962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/>
              <a:t>3 s</a:t>
            </a:r>
            <a:endParaRPr lang="cs-CZ" b="1" i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75656" y="389240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/>
              <a:t>2 m</a:t>
            </a:r>
            <a:endParaRPr lang="cs-CZ" b="1" i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520835" y="274980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/>
              <a:t>6 m</a:t>
            </a:r>
            <a:endParaRPr lang="cs-CZ" b="1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587727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„Modrý“ </a:t>
            </a:r>
            <a:r>
              <a:rPr lang="cs-CZ" dirty="0" smtClean="0"/>
              <a:t>hmotný bod urazí za stejný časový interval větší vzdálenost.</a:t>
            </a:r>
          </a:p>
          <a:p>
            <a:r>
              <a:rPr lang="cs-CZ" dirty="0" smtClean="0"/>
              <a:t> Pohybuje se </a:t>
            </a:r>
            <a:r>
              <a:rPr lang="cs-CZ" b="1" dirty="0" smtClean="0">
                <a:solidFill>
                  <a:schemeClr val="accent1"/>
                </a:solidFill>
              </a:rPr>
              <a:t>větší</a:t>
            </a:r>
            <a:r>
              <a:rPr lang="cs-CZ" dirty="0" smtClean="0"/>
              <a:t> rychlostí.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2251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6029325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159729" y="692696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Kdy se hmotný bod pohybuje větší rychlostí?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587727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Čím </a:t>
            </a:r>
            <a:r>
              <a:rPr lang="cs-CZ" b="1" dirty="0" smtClean="0">
                <a:solidFill>
                  <a:schemeClr val="accent1"/>
                </a:solidFill>
              </a:rPr>
              <a:t>větší úhel </a:t>
            </a:r>
            <a:r>
              <a:rPr lang="cs-CZ" dirty="0" smtClean="0"/>
              <a:t>svírá graf s časovou osu, tím </a:t>
            </a:r>
            <a:r>
              <a:rPr lang="cs-CZ" b="1" dirty="0" smtClean="0">
                <a:solidFill>
                  <a:schemeClr val="accent1"/>
                </a:solidFill>
              </a:rPr>
              <a:t>větší rychlostí </a:t>
            </a:r>
            <a:r>
              <a:rPr lang="cs-CZ" dirty="0" smtClean="0"/>
              <a:t>se hmotný bod pohybuje.</a:t>
            </a:r>
            <a:endParaRPr lang="cs-CZ" dirty="0"/>
          </a:p>
        </p:txBody>
      </p:sp>
      <p:sp>
        <p:nvSpPr>
          <p:cNvPr id="4" name="Oblouk 3"/>
          <p:cNvSpPr/>
          <p:nvPr/>
        </p:nvSpPr>
        <p:spPr>
          <a:xfrm rot="1847038">
            <a:off x="2953699" y="3441953"/>
            <a:ext cx="1551955" cy="1551955"/>
          </a:xfrm>
          <a:prstGeom prst="arc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louk 14"/>
          <p:cNvSpPr/>
          <p:nvPr/>
        </p:nvSpPr>
        <p:spPr>
          <a:xfrm rot="1847038">
            <a:off x="1539944" y="3099610"/>
            <a:ext cx="2190367" cy="2190367"/>
          </a:xfrm>
          <a:prstGeom prst="arc">
            <a:avLst>
              <a:gd name="adj1" fmla="val 16200000"/>
              <a:gd name="adj2" fmla="val 21115159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89031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298</Words>
  <Application>Microsoft Office PowerPoint</Application>
  <PresentationFormat>Předvádění na obrazovce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59</cp:revision>
  <dcterms:created xsi:type="dcterms:W3CDTF">2011-12-03T14:12:28Z</dcterms:created>
  <dcterms:modified xsi:type="dcterms:W3CDTF">2012-09-13T17:02:24Z</dcterms:modified>
</cp:coreProperties>
</file>