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79" r:id="rId13"/>
    <p:sldId id="26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6" d="100"/>
          <a:sy n="96" d="100"/>
        </p:scale>
        <p:origin x="-8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F64E8-6217-4B22-9636-55D97E452000}" type="datetimeFigureOut">
              <a:rPr lang="cs-CZ" smtClean="0"/>
              <a:t>30.8.2012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E13E8-2CB8-4547-8116-0EDA65BD42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721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E13E8-2CB8-4547-8116-0EDA65BD421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345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Rovnoměrný pohyb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příklady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VY_32_INOVACE_10-04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683568" y="119675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Popište grafy: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196752"/>
            <a:ext cx="4341950" cy="4880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09697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683568" y="119675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Popište grafy: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88840"/>
            <a:ext cx="6721952" cy="4210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59017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Rovnoměrný pohyb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052736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1</a:t>
            </a:r>
          </a:p>
          <a:p>
            <a:r>
              <a:rPr lang="cs-CZ" dirty="0" smtClean="0"/>
              <a:t>Dva hmotné body A a B se pohybují po přímce stejným směrem rovnoměrně rychlostmi 2 m/s a 4 m/s. Vzájemná počáteční vzdálenost hmotných bodů je 8 m. Za jakou dobu a v jaké vzdálenosti se oba body setkají.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611560" y="2348880"/>
                <a:ext cx="7992888" cy="3786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=2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=4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=8 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</a:rPr>
                      <m:t>= ?, </m:t>
                    </m:r>
                    <m:r>
                      <a:rPr lang="cs-CZ" b="0" i="1" smtClean="0">
                        <a:latin typeface="Cambria Math"/>
                      </a:rPr>
                      <m:t>𝑠</m:t>
                    </m:r>
                    <m:r>
                      <a:rPr lang="cs-CZ" b="0" i="1" smtClean="0">
                        <a:latin typeface="Cambria Math"/>
                      </a:rPr>
                      <m:t>= ?</m:t>
                    </m:r>
                  </m:oMath>
                </a14:m>
                <a:endParaRPr lang="cs-CZ" dirty="0" smtClean="0"/>
              </a:p>
              <a:p>
                <a:endParaRPr lang="cs-CZ" dirty="0" smtClean="0"/>
              </a:p>
              <a:p>
                <a:r>
                  <a:rPr lang="cs-CZ" dirty="0" smtClean="0"/>
                  <a:t>Bod A je před bodem B ve vzdálenosti 8 m. Pro bod A platí rovnice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cs-CZ" b="0" dirty="0" smtClean="0"/>
              </a:p>
              <a:p>
                <a:pPr algn="ctr"/>
                <a:r>
                  <a:rPr lang="cs-CZ" dirty="0" smtClean="0"/>
                  <a:t>Rovnice pro dráhu hmotného bodu B má tvar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cs-CZ" b="0" dirty="0" smtClean="0"/>
              </a:p>
              <a:p>
                <a:pPr algn="ctr"/>
                <a:r>
                  <a:rPr lang="cs-CZ" dirty="0" smtClean="0"/>
                  <a:t>Oba hmotné body se setkají ve stejné vzdálenosti od počátku, urazí tedy stejnou dráhu.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=</m:t>
                          </m:r>
                          <m:r>
                            <a:rPr lang="cs-CZ" i="1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cs-CZ" i="1" dirty="0" smtClean="0">
                  <a:latin typeface="Cambria Math"/>
                </a:endParaRPr>
              </a:p>
              <a:p>
                <a:r>
                  <a:rPr lang="cs-CZ" dirty="0" smtClean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                                                   </m:t>
                        </m:r>
                        <m:r>
                          <a:rPr lang="cs-CZ" i="1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𝑡</m:t>
                    </m:r>
                  </m:oMath>
                </a14:m>
                <a:endParaRPr lang="cs-CZ" dirty="0"/>
              </a:p>
              <a:p>
                <a:r>
                  <a:rPr lang="cs-CZ" b="0" dirty="0" smtClean="0"/>
                  <a:t>	                                 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8+2</m:t>
                    </m:r>
                    <m:r>
                      <a:rPr lang="cs-CZ" b="0" i="1" smtClean="0">
                        <a:latin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</a:rPr>
                      <m:t>=4</m:t>
                    </m:r>
                    <m:r>
                      <a:rPr lang="cs-CZ" b="0" i="1" smtClean="0">
                        <a:latin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</a:rPr>
                      <m:t>       → 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𝒕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𝟒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  </m:t>
                    </m:r>
                  </m:oMath>
                </a14:m>
                <a:endParaRPr lang="cs-CZ" b="1" i="1" dirty="0" smtClean="0">
                  <a:latin typeface="Cambria Math"/>
                  <a:ea typeface="Cambria Math"/>
                </a:endParaRPr>
              </a:p>
              <a:p>
                <a:r>
                  <a:rPr lang="cs-CZ" b="0" dirty="0" smtClean="0">
                    <a:ea typeface="Cambria Math"/>
                  </a:rPr>
                  <a:t>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  <a:ea typeface="Cambria Math"/>
                      </a:rPr>
                      <m:t>𝐬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𝟏𝟔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𝐦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  </m:t>
                    </m:r>
                  </m:oMath>
                </a14:m>
                <a:r>
                  <a:rPr lang="cs-CZ" b="1" dirty="0" smtClean="0"/>
                  <a:t>  </a:t>
                </a:r>
                <a:endParaRPr lang="cs-CZ" b="1" dirty="0"/>
              </a:p>
              <a:p>
                <a:pPr algn="ctr"/>
                <a:endParaRPr lang="cs-CZ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348880"/>
                <a:ext cx="7992888" cy="3786934"/>
              </a:xfrm>
              <a:prstGeom prst="rect">
                <a:avLst/>
              </a:prstGeom>
              <a:blipFill rotWithShape="1">
                <a:blip r:embed="rId2"/>
                <a:stretch>
                  <a:fillRect l="-6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764704"/>
            <a:ext cx="4914900" cy="561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683568" y="119675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Grafické řešení: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62251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39552" y="548680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2</a:t>
            </a:r>
          </a:p>
          <a:p>
            <a:r>
              <a:rPr lang="cs-CZ" dirty="0" smtClean="0"/>
              <a:t>Dva hmotné body A a B se pohybují po přímce stejným směrem rovnoměrně rychlostmi 2 m/s a 4 m/s. Hmotný bod B se začne pohybovat o 4 sekundy později než bod A. Za jakou dobu a v jaké vzdálenosti se oba body setkají.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539552" y="1844824"/>
                <a:ext cx="7992888" cy="37869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=2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=4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=4 </m:t>
                    </m:r>
                    <m:r>
                      <a:rPr lang="cs-CZ" b="0" i="1" smtClean="0">
                        <a:latin typeface="Cambria Math"/>
                      </a:rPr>
                      <m:t>𝑠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</a:rPr>
                      <m:t>= ?, </m:t>
                    </m:r>
                    <m:r>
                      <a:rPr lang="cs-CZ" b="0" i="1" smtClean="0">
                        <a:latin typeface="Cambria Math"/>
                      </a:rPr>
                      <m:t>𝑠</m:t>
                    </m:r>
                    <m:r>
                      <a:rPr lang="cs-CZ" b="0" i="1" smtClean="0">
                        <a:latin typeface="Cambria Math"/>
                      </a:rPr>
                      <m:t>= ?</m:t>
                    </m:r>
                  </m:oMath>
                </a14:m>
                <a:endParaRPr lang="cs-CZ" dirty="0" smtClean="0"/>
              </a:p>
              <a:p>
                <a:endParaRPr lang="cs-CZ" dirty="0" smtClean="0"/>
              </a:p>
              <a:p>
                <a:r>
                  <a:rPr lang="cs-CZ" dirty="0" smtClean="0"/>
                  <a:t>Rovnice pro dráhu obou hmotných bodů mají tento tvar</a:t>
                </a:r>
              </a:p>
              <a:p>
                <a:endParaRPr lang="cs-CZ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cs-CZ" b="0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(</m:t>
                      </m:r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b="0" dirty="0" smtClean="0"/>
              </a:p>
              <a:p>
                <a:pPr algn="ctr"/>
                <a:r>
                  <a:rPr lang="cs-CZ" dirty="0" smtClean="0"/>
                  <a:t>Oba hmotné body se setkají ve stejné vzdálenosti od počátku, urazí tedy opět stejnou dráhu.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=</m:t>
                          </m:r>
                          <m:r>
                            <a:rPr lang="cs-CZ" i="1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cs-CZ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                                                            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𝐵</m:t>
                              </m:r>
                            </m:sub>
                          </m:sSub>
                          <m:r>
                            <a:rPr lang="cs-CZ" i="1">
                              <a:latin typeface="Cambria Math"/>
                            </a:rPr>
                            <m:t>(</m:t>
                          </m:r>
                          <m:r>
                            <a:rPr lang="cs-CZ" i="1">
                              <a:latin typeface="Cambria Math"/>
                            </a:rPr>
                            <m:t>𝑡</m:t>
                          </m:r>
                          <m:r>
                            <a:rPr lang="cs-CZ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cs-CZ" dirty="0"/>
                            <m:t> </m:t>
                          </m:r>
                        </m:e>
                        <m:sub/>
                      </m:sSub>
                    </m:oMath>
                  </m:oMathPara>
                </a14:m>
                <a:endParaRPr lang="cs-CZ" dirty="0"/>
              </a:p>
              <a:p>
                <a:r>
                  <a:rPr lang="cs-CZ" b="0" dirty="0" smtClean="0"/>
                  <a:t>	                                 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2</m:t>
                    </m:r>
                    <m:r>
                      <a:rPr lang="cs-CZ" b="0" i="1" smtClean="0">
                        <a:latin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</a:rPr>
                      <m:t>=4(</m:t>
                    </m:r>
                    <m:r>
                      <a:rPr lang="cs-CZ" b="0" i="1" smtClean="0">
                        <a:latin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</a:rPr>
                      <m:t>−4)       → 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𝒕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𝟖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𝒔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  </m:t>
                    </m:r>
                  </m:oMath>
                </a14:m>
                <a:endParaRPr lang="cs-CZ" b="1" i="1" dirty="0" smtClean="0">
                  <a:latin typeface="Cambria Math"/>
                  <a:ea typeface="Cambria Math"/>
                </a:endParaRPr>
              </a:p>
              <a:p>
                <a:r>
                  <a:rPr lang="cs-CZ" b="0" dirty="0" smtClean="0">
                    <a:ea typeface="Cambria Math"/>
                  </a:rPr>
                  <a:t>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  <a:ea typeface="Cambria Math"/>
                      </a:rPr>
                      <m:t>   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𝐬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𝟏𝟔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0" smtClean="0">
                        <a:latin typeface="Cambria Math"/>
                        <a:ea typeface="Cambria Math"/>
                      </a:rPr>
                      <m:t>𝐦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   </m:t>
                    </m:r>
                  </m:oMath>
                </a14:m>
                <a:r>
                  <a:rPr lang="cs-CZ" b="1" dirty="0" smtClean="0"/>
                  <a:t>  </a:t>
                </a:r>
                <a:endParaRPr lang="cs-CZ" b="1" dirty="0"/>
              </a:p>
              <a:p>
                <a:pPr algn="ctr"/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844824"/>
                <a:ext cx="7992888" cy="3786934"/>
              </a:xfrm>
              <a:prstGeom prst="rect">
                <a:avLst/>
              </a:prstGeom>
              <a:blipFill rotWithShape="1">
                <a:blip r:embed="rId2"/>
                <a:stretch>
                  <a:fillRect l="-68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950156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683568" y="119675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Grafické řešení: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836712"/>
            <a:ext cx="4876800" cy="549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894071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Přímá spojnice 7"/>
          <p:cNvCxnSpPr/>
          <p:nvPr/>
        </p:nvCxnSpPr>
        <p:spPr>
          <a:xfrm flipV="1">
            <a:off x="1268016" y="2276872"/>
            <a:ext cx="0" cy="267268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539552" y="548680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Příklad 3</a:t>
            </a:r>
          </a:p>
          <a:p>
            <a:r>
              <a:rPr lang="cs-CZ" dirty="0" smtClean="0"/>
              <a:t>Dva hmotné body A a B se pohybují proti sobě po přímce rovnoměrně rychlostmi 5 m/s a 10 m/s. Jejich počáteční vzdálenost je 60 m. Za jakou dobu a v jaké vzdálenosti se oba body setkají.</a:t>
            </a:r>
            <a:endParaRPr lang="cs-CZ" dirty="0"/>
          </a:p>
        </p:txBody>
      </p:sp>
      <p:cxnSp>
        <p:nvCxnSpPr>
          <p:cNvPr id="3" name="Přímá spojnice 2"/>
          <p:cNvCxnSpPr/>
          <p:nvPr/>
        </p:nvCxnSpPr>
        <p:spPr>
          <a:xfrm>
            <a:off x="1115616" y="4797152"/>
            <a:ext cx="6624736" cy="0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ál 3"/>
          <p:cNvSpPr/>
          <p:nvPr/>
        </p:nvSpPr>
        <p:spPr>
          <a:xfrm>
            <a:off x="1232012" y="4761148"/>
            <a:ext cx="72008" cy="7200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6428370" y="4761148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Pravá složená závorka 9"/>
          <p:cNvSpPr/>
          <p:nvPr/>
        </p:nvSpPr>
        <p:spPr>
          <a:xfrm rot="5400000">
            <a:off x="3600357" y="2464811"/>
            <a:ext cx="531676" cy="5196358"/>
          </a:xfrm>
          <a:prstGeom prst="rightBrac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3349774" y="540457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mbria Math" pitchFamily="18" charset="0"/>
                <a:ea typeface="Cambria Math" pitchFamily="18" charset="0"/>
              </a:rPr>
              <a:t>s = 60 m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" name="Pravá složená závorka 11"/>
          <p:cNvSpPr/>
          <p:nvPr/>
        </p:nvSpPr>
        <p:spPr>
          <a:xfrm rot="16200000" flipV="1">
            <a:off x="4388253" y="2721031"/>
            <a:ext cx="531676" cy="3620566"/>
          </a:xfrm>
          <a:prstGeom prst="rightBrac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Pravá složená závorka 12"/>
          <p:cNvSpPr/>
          <p:nvPr/>
        </p:nvSpPr>
        <p:spPr>
          <a:xfrm rot="16200000" flipV="1">
            <a:off x="1782260" y="3751231"/>
            <a:ext cx="531676" cy="1560165"/>
          </a:xfrm>
          <a:prstGeom prst="rightBrac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4474071" y="3789040"/>
            <a:ext cx="1178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cs-CZ" baseline="-25000" dirty="0" smtClean="0">
                <a:latin typeface="Cambria Math" pitchFamily="18" charset="0"/>
                <a:ea typeface="Cambria Math" pitchFamily="18" charset="0"/>
              </a:rPr>
              <a:t>B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835696" y="3789040"/>
            <a:ext cx="1178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cs-CZ" baseline="-25000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cs-CZ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9797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0.1724 2.96296E-6 " pathEditMode="relative" rAng="0" ptsTypes="AA">
                                      <p:cBhvr>
                                        <p:cTn id="30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11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6296E-6 L -0.396 2.96296E-6 " pathEditMode="relative" rAng="0" ptsTypes="AA">
                                      <p:cBhvr>
                                        <p:cTn id="32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10" grpId="0" animBg="1"/>
      <p:bldP spid="11" grpId="0"/>
      <p:bldP spid="12" grpId="0" animBg="1"/>
      <p:bldP spid="13" grpId="0" animBg="1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539552" y="1844824"/>
                <a:ext cx="7992888" cy="3509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Řešení: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=5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𝐵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=10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𝑠</m:t>
                    </m:r>
                    <m:r>
                      <a:rPr lang="cs-CZ" b="0" i="1" smtClean="0">
                        <a:latin typeface="Cambria Math"/>
                      </a:rPr>
                      <m:t>=60 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, </m:t>
                    </m:r>
                    <m:r>
                      <a:rPr lang="cs-CZ" b="0" i="1" smtClean="0">
                        <a:latin typeface="Cambria Math"/>
                      </a:rPr>
                      <m:t>𝑡</m:t>
                    </m:r>
                    <m:r>
                      <a:rPr lang="cs-CZ" b="0" i="1" smtClean="0">
                        <a:latin typeface="Cambria Math"/>
                      </a:rPr>
                      <m:t>= ?, 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 ?</m:t>
                    </m:r>
                  </m:oMath>
                </a14:m>
                <a:endParaRPr lang="cs-CZ" dirty="0" smtClean="0"/>
              </a:p>
              <a:p>
                <a:endParaRPr lang="cs-CZ" dirty="0" smtClean="0"/>
              </a:p>
              <a:p>
                <a:r>
                  <a:rPr lang="cs-CZ" dirty="0" smtClean="0"/>
                  <a:t>Oba hmotné body dohromady urazí dráhu </a:t>
                </a:r>
                <a:r>
                  <a:rPr lang="cs-CZ" i="1" dirty="0" smtClean="0"/>
                  <a:t>s.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cs-CZ" i="1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cs-CZ" b="0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cs-CZ" b="0" dirty="0" smtClean="0"/>
              </a:p>
              <a:p>
                <a:pPr algn="ctr"/>
                <a:endParaRPr lang="cs-CZ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cs-CZ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                                                             60=5</m:t>
                      </m:r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+10</m:t>
                      </m:r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       →  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𝒕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cs-CZ" b="1" i="1" smtClean="0">
                          <a:latin typeface="Cambria Math"/>
                          <a:ea typeface="Cambria Math"/>
                        </a:rPr>
                        <m:t>𝒔</m:t>
                      </m:r>
                    </m:oMath>
                  </m:oMathPara>
                </a14:m>
                <a:endParaRPr lang="cs-CZ" b="1" i="1" dirty="0" smtClean="0">
                  <a:latin typeface="Cambria Math"/>
                  <a:ea typeface="Cambria Math"/>
                </a:endParaRPr>
              </a:p>
              <a:p>
                <a:pPr algn="ctr"/>
                <a:r>
                  <a:rPr lang="cs-CZ" b="0" dirty="0" smtClean="0">
                    <a:ea typeface="Cambria Math"/>
                  </a:rPr>
                  <a:t>                                                    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𝟐𝟎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</a:rPr>
                      <m:t>𝒎</m:t>
                    </m:r>
                  </m:oMath>
                </a14:m>
                <a:endParaRPr lang="cs-CZ" b="1" dirty="0"/>
              </a:p>
              <a:p>
                <a:pPr algn="ctr"/>
                <a:endParaRPr lang="cs-CZ" dirty="0"/>
              </a:p>
              <a:p>
                <a:pPr algn="ctr"/>
                <a:endParaRPr lang="cs-CZ" b="0" dirty="0" smtClean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844824"/>
                <a:ext cx="7992888" cy="3509935"/>
              </a:xfrm>
              <a:prstGeom prst="rect">
                <a:avLst/>
              </a:prstGeom>
              <a:blipFill rotWithShape="1">
                <a:blip r:embed="rId2"/>
                <a:stretch>
                  <a:fillRect l="-68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57233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683568" y="119675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Grafické řešení: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50" y="1628800"/>
            <a:ext cx="7229475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1289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683568" y="119675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Popište grafy: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239" y="1772816"/>
            <a:ext cx="6678962" cy="4118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891165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</TotalTime>
  <Words>546</Words>
  <Application>Microsoft Office PowerPoint</Application>
  <PresentationFormat>Předvádění na obrazovce (4:3)</PresentationFormat>
  <Paragraphs>57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62</cp:revision>
  <dcterms:created xsi:type="dcterms:W3CDTF">2011-12-03T14:12:28Z</dcterms:created>
  <dcterms:modified xsi:type="dcterms:W3CDTF">2012-08-30T07:57:51Z</dcterms:modified>
</cp:coreProperties>
</file>