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79" r:id="rId11"/>
    <p:sldId id="267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68" autoAdjust="0"/>
  </p:normalViewPr>
  <p:slideViewPr>
    <p:cSldViewPr>
      <p:cViewPr>
        <p:scale>
          <a:sx n="99" d="100"/>
          <a:sy n="99" d="100"/>
        </p:scale>
        <p:origin x="-732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17.10.2012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17.10.2012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17.10.2012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17.10.2012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17.10.2012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17.10.2012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17.10.2012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17.10.2012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17.10.2012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17.10.2012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17.10.2012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17.10.2012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17.10.2012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Rovnoměrný pohyb – test 1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VY_32_INOVACE_10-05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Alan Pieczonka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20358"/>
              </p:ext>
            </p:extLst>
          </p:nvPr>
        </p:nvGraphicFramePr>
        <p:xfrm>
          <a:off x="1259632" y="1988840"/>
          <a:ext cx="6768752" cy="2664295"/>
        </p:xfrm>
        <a:graphic>
          <a:graphicData uri="http://schemas.openxmlformats.org/drawingml/2006/table">
            <a:tbl>
              <a:tblPr/>
              <a:tblGrid>
                <a:gridCol w="307671"/>
                <a:gridCol w="6461081"/>
              </a:tblGrid>
              <a:tr h="53285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1.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Vektorová veličina je: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dráha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průměrná rychlost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okamžitá rychlost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trajektorie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928092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23071"/>
              </p:ext>
            </p:extLst>
          </p:nvPr>
        </p:nvGraphicFramePr>
        <p:xfrm>
          <a:off x="1187624" y="1988840"/>
          <a:ext cx="6669484" cy="2859410"/>
        </p:xfrm>
        <a:graphic>
          <a:graphicData uri="http://schemas.openxmlformats.org/drawingml/2006/table">
            <a:tbl>
              <a:tblPr/>
              <a:tblGrid>
                <a:gridCol w="303158"/>
                <a:gridCol w="6366326"/>
              </a:tblGrid>
              <a:tr h="57188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2.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Rovnoměrný křivočarý pohyb koná: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letadlo při startu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kabina výtahu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koncový bod hodinové ručičky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sedačka řetízkového kolotoče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508610"/>
              </p:ext>
            </p:extLst>
          </p:nvPr>
        </p:nvGraphicFramePr>
        <p:xfrm>
          <a:off x="853278" y="766431"/>
          <a:ext cx="7632848" cy="4745865"/>
        </p:xfrm>
        <a:graphic>
          <a:graphicData uri="http://schemas.openxmlformats.org/drawingml/2006/table">
            <a:tbl>
              <a:tblPr/>
              <a:tblGrid>
                <a:gridCol w="346948"/>
                <a:gridCol w="7285900"/>
              </a:tblGrid>
              <a:tr h="352666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3.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Jaká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je okamžitá rychlost tělesa ve druhém úseku: 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10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m∙s</a:t>
                      </a:r>
                      <a:r>
                        <a:rPr lang="cs-CZ" sz="2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18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km∙h</a:t>
                      </a:r>
                      <a:r>
                        <a:rPr lang="cs-CZ" sz="2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54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km∙h</a:t>
                      </a:r>
                      <a:r>
                        <a:rPr lang="cs-CZ" sz="2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6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m∙s</a:t>
                      </a:r>
                      <a:r>
                        <a:rPr lang="cs-CZ" sz="2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pSp>
        <p:nvGrpSpPr>
          <p:cNvPr id="80" name="Skupina 79"/>
          <p:cNvGrpSpPr/>
          <p:nvPr/>
        </p:nvGrpSpPr>
        <p:grpSpPr>
          <a:xfrm>
            <a:off x="1691381" y="1300790"/>
            <a:ext cx="4955883" cy="2954337"/>
            <a:chOff x="-366395" y="0"/>
            <a:chExt cx="4955540" cy="2954020"/>
          </a:xfrm>
        </p:grpSpPr>
        <p:grpSp>
          <p:nvGrpSpPr>
            <p:cNvPr id="81" name="Group 163"/>
            <p:cNvGrpSpPr>
              <a:grpSpLocks/>
            </p:cNvGrpSpPr>
            <p:nvPr/>
          </p:nvGrpSpPr>
          <p:grpSpPr bwMode="auto">
            <a:xfrm>
              <a:off x="-366395" y="0"/>
              <a:ext cx="4955540" cy="2954020"/>
              <a:chOff x="-577" y="0"/>
              <a:chExt cx="7804" cy="4652"/>
            </a:xfrm>
          </p:grpSpPr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88" name="Text Box 1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-577" y="0"/>
                    <a:ext cx="1484" cy="55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>
                      <a:lnSpc>
                        <a:spcPct val="115000"/>
                      </a:lnSpc>
                      <a:spcAft>
                        <a:spcPts val="1000"/>
                      </a:spcAft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cs-CZ" sz="1200" b="0" i="1" smtClean="0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𝑠</m:t>
                          </m:r>
                          <m:r>
                            <a:rPr lang="cs-CZ" sz="12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 (</m:t>
                          </m:r>
                          <m:r>
                            <a:rPr lang="cs-CZ" sz="12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𝑚</m:t>
                          </m:r>
                          <m:r>
                            <a:rPr lang="cs-CZ" sz="12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)</m:t>
                          </m:r>
                        </m:oMath>
                      </m:oMathPara>
                    </a14:m>
                    <a:endParaRPr lang="cs-CZ" sz="1100" dirty="0">
                      <a:effectLst/>
                      <a:latin typeface="Calibri"/>
                      <a:ea typeface="Times New Roman"/>
                      <a:cs typeface="Times New Roman"/>
                    </a:endParaRPr>
                  </a:p>
                </p:txBody>
              </p:sp>
            </mc:Choice>
            <mc:Fallback>
              <p:sp>
                <p:nvSpPr>
                  <p:cNvPr id="88" name="Text Box 15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-577" y="0"/>
                    <a:ext cx="1484" cy="555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9" name="Text Box 152"/>
              <p:cNvSpPr txBox="1">
                <a:spLocks noChangeArrowheads="1"/>
              </p:cNvSpPr>
              <p:nvPr/>
            </p:nvSpPr>
            <p:spPr bwMode="auto">
              <a:xfrm>
                <a:off x="6327" y="3917"/>
                <a:ext cx="900" cy="7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sz="1200">
                    <a:effectLst/>
                    <a:latin typeface="Cambria Math"/>
                    <a:ea typeface="Times New Roman"/>
                    <a:cs typeface="Times New Roman"/>
                  </a:rPr>
                  <a:t>t (s)</a:t>
                </a:r>
                <a:endParaRPr lang="cs-CZ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90" name="Text Box 153"/>
              <p:cNvSpPr txBox="1">
                <a:spLocks noChangeArrowheads="1"/>
              </p:cNvSpPr>
              <p:nvPr/>
            </p:nvSpPr>
            <p:spPr bwMode="auto">
              <a:xfrm>
                <a:off x="495" y="4082"/>
                <a:ext cx="6417" cy="5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sz="1200">
                    <a:effectLst/>
                    <a:latin typeface="Cambria Math"/>
                    <a:ea typeface="Times New Roman"/>
                    <a:cs typeface="Times New Roman"/>
                  </a:rPr>
                  <a:t>                 3                   6                   9                  12                 15     </a:t>
                </a:r>
                <a:endParaRPr lang="cs-CZ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91" name="Text Box 154"/>
              <p:cNvSpPr txBox="1">
                <a:spLocks noChangeArrowheads="1"/>
              </p:cNvSpPr>
              <p:nvPr/>
            </p:nvSpPr>
            <p:spPr bwMode="auto">
              <a:xfrm>
                <a:off x="0" y="376"/>
                <a:ext cx="870" cy="35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ts val="2700"/>
                  </a:lnSpc>
                  <a:spcAft>
                    <a:spcPts val="0"/>
                  </a:spcAft>
                </a:pPr>
                <a:r>
                  <a:rPr lang="cs-CZ" sz="1200" dirty="0">
                    <a:effectLst/>
                    <a:latin typeface="Cambria Math"/>
                    <a:ea typeface="Times New Roman"/>
                    <a:cs typeface="Times New Roman"/>
                  </a:rPr>
                  <a:t>90</a:t>
                </a:r>
                <a:endParaRPr lang="cs-CZ" sz="1100" dirty="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ts val="2700"/>
                  </a:lnSpc>
                  <a:spcAft>
                    <a:spcPts val="0"/>
                  </a:spcAft>
                </a:pPr>
                <a:r>
                  <a:rPr lang="cs-CZ" sz="1200" dirty="0">
                    <a:effectLst/>
                    <a:latin typeface="Cambria Math"/>
                    <a:ea typeface="Times New Roman"/>
                    <a:cs typeface="Times New Roman"/>
                  </a:rPr>
                  <a:t> </a:t>
                </a:r>
                <a:endParaRPr lang="cs-CZ" sz="1100" dirty="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ts val="2700"/>
                  </a:lnSpc>
                  <a:spcAft>
                    <a:spcPts val="0"/>
                  </a:spcAft>
                </a:pPr>
                <a:r>
                  <a:rPr lang="cs-CZ" sz="1200" dirty="0">
                    <a:effectLst/>
                    <a:latin typeface="Cambria Math"/>
                    <a:ea typeface="Times New Roman"/>
                    <a:cs typeface="Times New Roman"/>
                  </a:rPr>
                  <a:t>60</a:t>
                </a:r>
                <a:endParaRPr lang="cs-CZ" sz="1100" dirty="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ts val="2700"/>
                  </a:lnSpc>
                  <a:spcAft>
                    <a:spcPts val="0"/>
                  </a:spcAft>
                </a:pPr>
                <a:r>
                  <a:rPr lang="cs-CZ" sz="1200" dirty="0">
                    <a:effectLst/>
                    <a:latin typeface="Cambria Math"/>
                    <a:ea typeface="Times New Roman"/>
                    <a:cs typeface="Times New Roman"/>
                  </a:rPr>
                  <a:t> </a:t>
                </a:r>
                <a:endParaRPr lang="cs-CZ" sz="1100" dirty="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ts val="2800"/>
                  </a:lnSpc>
                  <a:spcAft>
                    <a:spcPts val="0"/>
                  </a:spcAft>
                </a:pPr>
                <a:r>
                  <a:rPr lang="cs-CZ" sz="1200" dirty="0">
                    <a:effectLst/>
                    <a:latin typeface="Cambria Math"/>
                    <a:ea typeface="Times New Roman"/>
                    <a:cs typeface="Times New Roman"/>
                  </a:rPr>
                  <a:t>30</a:t>
                </a:r>
                <a:endParaRPr lang="cs-CZ" sz="1100" dirty="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ts val="2700"/>
                  </a:lnSpc>
                  <a:spcAft>
                    <a:spcPts val="0"/>
                  </a:spcAft>
                </a:pPr>
                <a:r>
                  <a:rPr lang="cs-CZ" sz="1200" dirty="0">
                    <a:effectLst/>
                    <a:latin typeface="Cambria Math"/>
                    <a:ea typeface="Times New Roman"/>
                    <a:cs typeface="Times New Roman"/>
                  </a:rPr>
                  <a:t> </a:t>
                </a:r>
                <a:endParaRPr lang="cs-CZ" sz="1100" dirty="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ts val="1500"/>
                  </a:lnSpc>
                  <a:spcAft>
                    <a:spcPts val="1000"/>
                  </a:spcAft>
                </a:pPr>
                <a:r>
                  <a:rPr lang="cs-CZ" sz="1200" dirty="0">
                    <a:effectLst/>
                    <a:latin typeface="Cambria Math"/>
                    <a:ea typeface="Times New Roman"/>
                    <a:cs typeface="Times New Roman"/>
                  </a:rPr>
                  <a:t> </a:t>
                </a:r>
                <a:endParaRPr lang="cs-CZ" sz="1100" dirty="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92" name="Rectangle 4"/>
              <p:cNvSpPr>
                <a:spLocks noChangeArrowheads="1"/>
              </p:cNvSpPr>
              <p:nvPr/>
            </p:nvSpPr>
            <p:spPr bwMode="auto">
              <a:xfrm>
                <a:off x="487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93" name="Rectangle 5"/>
              <p:cNvSpPr>
                <a:spLocks noChangeArrowheads="1"/>
              </p:cNvSpPr>
              <p:nvPr/>
            </p:nvSpPr>
            <p:spPr bwMode="auto">
              <a:xfrm>
                <a:off x="1053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94" name="Rectangle 8"/>
              <p:cNvSpPr>
                <a:spLocks noChangeArrowheads="1"/>
              </p:cNvSpPr>
              <p:nvPr/>
            </p:nvSpPr>
            <p:spPr bwMode="auto">
              <a:xfrm>
                <a:off x="1615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95" name="Rectangle 9"/>
              <p:cNvSpPr>
                <a:spLocks noChangeArrowheads="1"/>
              </p:cNvSpPr>
              <p:nvPr/>
            </p:nvSpPr>
            <p:spPr bwMode="auto">
              <a:xfrm>
                <a:off x="2181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96" name="Rectangle 13"/>
              <p:cNvSpPr>
                <a:spLocks noChangeArrowheads="1"/>
              </p:cNvSpPr>
              <p:nvPr/>
            </p:nvSpPr>
            <p:spPr bwMode="auto">
              <a:xfrm>
                <a:off x="487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97" name="Rectangle 14"/>
              <p:cNvSpPr>
                <a:spLocks noChangeArrowheads="1"/>
              </p:cNvSpPr>
              <p:nvPr/>
            </p:nvSpPr>
            <p:spPr bwMode="auto">
              <a:xfrm>
                <a:off x="1053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98" name="Rectangle 16"/>
              <p:cNvSpPr>
                <a:spLocks noChangeArrowheads="1"/>
              </p:cNvSpPr>
              <p:nvPr/>
            </p:nvSpPr>
            <p:spPr bwMode="auto">
              <a:xfrm>
                <a:off x="1615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99" name="Rectangle 17"/>
              <p:cNvSpPr>
                <a:spLocks noChangeArrowheads="1"/>
              </p:cNvSpPr>
              <p:nvPr/>
            </p:nvSpPr>
            <p:spPr bwMode="auto">
              <a:xfrm>
                <a:off x="2181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0" name="Rectangle 22"/>
              <p:cNvSpPr>
                <a:spLocks noChangeArrowheads="1"/>
              </p:cNvSpPr>
              <p:nvPr/>
            </p:nvSpPr>
            <p:spPr bwMode="auto">
              <a:xfrm>
                <a:off x="2748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1" name="Rectangle 23"/>
              <p:cNvSpPr>
                <a:spLocks noChangeArrowheads="1"/>
              </p:cNvSpPr>
              <p:nvPr/>
            </p:nvSpPr>
            <p:spPr bwMode="auto">
              <a:xfrm>
                <a:off x="3314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2" name="Rectangle 29"/>
              <p:cNvSpPr>
                <a:spLocks noChangeArrowheads="1"/>
              </p:cNvSpPr>
              <p:nvPr/>
            </p:nvSpPr>
            <p:spPr bwMode="auto">
              <a:xfrm>
                <a:off x="2748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3" name="Rectangle 30"/>
              <p:cNvSpPr>
                <a:spLocks noChangeArrowheads="1"/>
              </p:cNvSpPr>
              <p:nvPr/>
            </p:nvSpPr>
            <p:spPr bwMode="auto">
              <a:xfrm>
                <a:off x="3314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4" name="Rectangle 39"/>
              <p:cNvSpPr>
                <a:spLocks noChangeArrowheads="1"/>
              </p:cNvSpPr>
              <p:nvPr/>
            </p:nvSpPr>
            <p:spPr bwMode="auto">
              <a:xfrm>
                <a:off x="487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5" name="Rectangle 40"/>
              <p:cNvSpPr>
                <a:spLocks noChangeArrowheads="1"/>
              </p:cNvSpPr>
              <p:nvPr/>
            </p:nvSpPr>
            <p:spPr bwMode="auto">
              <a:xfrm>
                <a:off x="1053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6" name="Rectangle 42"/>
              <p:cNvSpPr>
                <a:spLocks noChangeArrowheads="1"/>
              </p:cNvSpPr>
              <p:nvPr/>
            </p:nvSpPr>
            <p:spPr bwMode="auto">
              <a:xfrm>
                <a:off x="1615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7" name="Rectangle 43"/>
              <p:cNvSpPr>
                <a:spLocks noChangeArrowheads="1"/>
              </p:cNvSpPr>
              <p:nvPr/>
            </p:nvSpPr>
            <p:spPr bwMode="auto">
              <a:xfrm>
                <a:off x="2181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8" name="Rectangle 46"/>
              <p:cNvSpPr>
                <a:spLocks noChangeArrowheads="1"/>
              </p:cNvSpPr>
              <p:nvPr/>
            </p:nvSpPr>
            <p:spPr bwMode="auto">
              <a:xfrm>
                <a:off x="487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9" name="Rectangle 47"/>
              <p:cNvSpPr>
                <a:spLocks noChangeArrowheads="1"/>
              </p:cNvSpPr>
              <p:nvPr/>
            </p:nvSpPr>
            <p:spPr bwMode="auto">
              <a:xfrm>
                <a:off x="1053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0" name="Rectangle 49"/>
              <p:cNvSpPr>
                <a:spLocks noChangeArrowheads="1"/>
              </p:cNvSpPr>
              <p:nvPr/>
            </p:nvSpPr>
            <p:spPr bwMode="auto">
              <a:xfrm>
                <a:off x="1615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1" name="Rectangle 50"/>
              <p:cNvSpPr>
                <a:spLocks noChangeArrowheads="1"/>
              </p:cNvSpPr>
              <p:nvPr/>
            </p:nvSpPr>
            <p:spPr bwMode="auto">
              <a:xfrm>
                <a:off x="2181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2" name="Rectangle 54"/>
              <p:cNvSpPr>
                <a:spLocks noChangeArrowheads="1"/>
              </p:cNvSpPr>
              <p:nvPr/>
            </p:nvSpPr>
            <p:spPr bwMode="auto">
              <a:xfrm>
                <a:off x="2748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3" name="Rectangle 55"/>
              <p:cNvSpPr>
                <a:spLocks noChangeArrowheads="1"/>
              </p:cNvSpPr>
              <p:nvPr/>
            </p:nvSpPr>
            <p:spPr bwMode="auto">
              <a:xfrm>
                <a:off x="3314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4" name="Rectangle 61"/>
              <p:cNvSpPr>
                <a:spLocks noChangeArrowheads="1"/>
              </p:cNvSpPr>
              <p:nvPr/>
            </p:nvSpPr>
            <p:spPr bwMode="auto">
              <a:xfrm>
                <a:off x="2748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5" name="Rectangle 62"/>
              <p:cNvSpPr>
                <a:spLocks noChangeArrowheads="1"/>
              </p:cNvSpPr>
              <p:nvPr/>
            </p:nvSpPr>
            <p:spPr bwMode="auto">
              <a:xfrm>
                <a:off x="3314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6" name="Rectangle 70"/>
              <p:cNvSpPr>
                <a:spLocks noChangeArrowheads="1"/>
              </p:cNvSpPr>
              <p:nvPr/>
            </p:nvSpPr>
            <p:spPr bwMode="auto">
              <a:xfrm>
                <a:off x="487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7" name="Rectangle 71"/>
              <p:cNvSpPr>
                <a:spLocks noChangeArrowheads="1"/>
              </p:cNvSpPr>
              <p:nvPr/>
            </p:nvSpPr>
            <p:spPr bwMode="auto">
              <a:xfrm>
                <a:off x="1053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8" name="Rectangle 73"/>
              <p:cNvSpPr>
                <a:spLocks noChangeArrowheads="1"/>
              </p:cNvSpPr>
              <p:nvPr/>
            </p:nvSpPr>
            <p:spPr bwMode="auto">
              <a:xfrm>
                <a:off x="1615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9" name="Rectangle 74"/>
              <p:cNvSpPr>
                <a:spLocks noChangeArrowheads="1"/>
              </p:cNvSpPr>
              <p:nvPr/>
            </p:nvSpPr>
            <p:spPr bwMode="auto">
              <a:xfrm>
                <a:off x="2181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0" name="Rectangle 77"/>
              <p:cNvSpPr>
                <a:spLocks noChangeArrowheads="1"/>
              </p:cNvSpPr>
              <p:nvPr/>
            </p:nvSpPr>
            <p:spPr bwMode="auto">
              <a:xfrm>
                <a:off x="487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1" name="Rectangle 78"/>
              <p:cNvSpPr>
                <a:spLocks noChangeArrowheads="1"/>
              </p:cNvSpPr>
              <p:nvPr/>
            </p:nvSpPr>
            <p:spPr bwMode="auto">
              <a:xfrm>
                <a:off x="1053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2" name="Rectangle 80"/>
              <p:cNvSpPr>
                <a:spLocks noChangeArrowheads="1"/>
              </p:cNvSpPr>
              <p:nvPr/>
            </p:nvSpPr>
            <p:spPr bwMode="auto">
              <a:xfrm>
                <a:off x="1615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3" name="Rectangle 81"/>
              <p:cNvSpPr>
                <a:spLocks noChangeArrowheads="1"/>
              </p:cNvSpPr>
              <p:nvPr/>
            </p:nvSpPr>
            <p:spPr bwMode="auto">
              <a:xfrm>
                <a:off x="2181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4" name="Rectangle 85"/>
              <p:cNvSpPr>
                <a:spLocks noChangeArrowheads="1"/>
              </p:cNvSpPr>
              <p:nvPr/>
            </p:nvSpPr>
            <p:spPr bwMode="auto">
              <a:xfrm>
                <a:off x="2748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5" name="Rectangle 86"/>
              <p:cNvSpPr>
                <a:spLocks noChangeArrowheads="1"/>
              </p:cNvSpPr>
              <p:nvPr/>
            </p:nvSpPr>
            <p:spPr bwMode="auto">
              <a:xfrm>
                <a:off x="3314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6" name="Rectangle 92"/>
              <p:cNvSpPr>
                <a:spLocks noChangeArrowheads="1"/>
              </p:cNvSpPr>
              <p:nvPr/>
            </p:nvSpPr>
            <p:spPr bwMode="auto">
              <a:xfrm>
                <a:off x="2748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7" name="Rectangle 93"/>
              <p:cNvSpPr>
                <a:spLocks noChangeArrowheads="1"/>
              </p:cNvSpPr>
              <p:nvPr/>
            </p:nvSpPr>
            <p:spPr bwMode="auto">
              <a:xfrm>
                <a:off x="3314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8" name="Rectangle 25"/>
              <p:cNvSpPr>
                <a:spLocks noChangeArrowheads="1"/>
              </p:cNvSpPr>
              <p:nvPr/>
            </p:nvSpPr>
            <p:spPr bwMode="auto">
              <a:xfrm>
                <a:off x="3876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9" name="Rectangle 26"/>
              <p:cNvSpPr>
                <a:spLocks noChangeArrowheads="1"/>
              </p:cNvSpPr>
              <p:nvPr/>
            </p:nvSpPr>
            <p:spPr bwMode="auto">
              <a:xfrm>
                <a:off x="4442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30" name="Rectangle 32"/>
              <p:cNvSpPr>
                <a:spLocks noChangeArrowheads="1"/>
              </p:cNvSpPr>
              <p:nvPr/>
            </p:nvSpPr>
            <p:spPr bwMode="auto">
              <a:xfrm>
                <a:off x="3876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31" name="Rectangle 33"/>
              <p:cNvSpPr>
                <a:spLocks noChangeArrowheads="1"/>
              </p:cNvSpPr>
              <p:nvPr/>
            </p:nvSpPr>
            <p:spPr bwMode="auto">
              <a:xfrm>
                <a:off x="4442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32" name="Rectangle 57"/>
              <p:cNvSpPr>
                <a:spLocks noChangeArrowheads="1"/>
              </p:cNvSpPr>
              <p:nvPr/>
            </p:nvSpPr>
            <p:spPr bwMode="auto">
              <a:xfrm>
                <a:off x="3876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33" name="Rectangle 58"/>
              <p:cNvSpPr>
                <a:spLocks noChangeArrowheads="1"/>
              </p:cNvSpPr>
              <p:nvPr/>
            </p:nvSpPr>
            <p:spPr bwMode="auto">
              <a:xfrm>
                <a:off x="4442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34" name="Rectangle 64"/>
              <p:cNvSpPr>
                <a:spLocks noChangeArrowheads="1"/>
              </p:cNvSpPr>
              <p:nvPr/>
            </p:nvSpPr>
            <p:spPr bwMode="auto">
              <a:xfrm>
                <a:off x="3876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35" name="Rectangle 65"/>
              <p:cNvSpPr>
                <a:spLocks noChangeArrowheads="1"/>
              </p:cNvSpPr>
              <p:nvPr/>
            </p:nvSpPr>
            <p:spPr bwMode="auto">
              <a:xfrm>
                <a:off x="4442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36" name="Rectangle 88"/>
              <p:cNvSpPr>
                <a:spLocks noChangeArrowheads="1"/>
              </p:cNvSpPr>
              <p:nvPr/>
            </p:nvSpPr>
            <p:spPr bwMode="auto">
              <a:xfrm>
                <a:off x="3876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37" name="Rectangle 89"/>
              <p:cNvSpPr>
                <a:spLocks noChangeArrowheads="1"/>
              </p:cNvSpPr>
              <p:nvPr/>
            </p:nvSpPr>
            <p:spPr bwMode="auto">
              <a:xfrm>
                <a:off x="4442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38" name="Rectangle 95"/>
              <p:cNvSpPr>
                <a:spLocks noChangeArrowheads="1"/>
              </p:cNvSpPr>
              <p:nvPr/>
            </p:nvSpPr>
            <p:spPr bwMode="auto">
              <a:xfrm>
                <a:off x="3876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39" name="Rectangle 96"/>
              <p:cNvSpPr>
                <a:spLocks noChangeArrowheads="1"/>
              </p:cNvSpPr>
              <p:nvPr/>
            </p:nvSpPr>
            <p:spPr bwMode="auto">
              <a:xfrm>
                <a:off x="4442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0" name="Rectangle 131"/>
              <p:cNvSpPr>
                <a:spLocks noChangeArrowheads="1"/>
              </p:cNvSpPr>
              <p:nvPr/>
            </p:nvSpPr>
            <p:spPr bwMode="auto">
              <a:xfrm>
                <a:off x="5004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1" name="Rectangle 132"/>
              <p:cNvSpPr>
                <a:spLocks noChangeArrowheads="1"/>
              </p:cNvSpPr>
              <p:nvPr/>
            </p:nvSpPr>
            <p:spPr bwMode="auto">
              <a:xfrm>
                <a:off x="5570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2" name="Rectangle 134"/>
              <p:cNvSpPr>
                <a:spLocks noChangeArrowheads="1"/>
              </p:cNvSpPr>
              <p:nvPr/>
            </p:nvSpPr>
            <p:spPr bwMode="auto">
              <a:xfrm>
                <a:off x="5004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3" name="Rectangle 135"/>
              <p:cNvSpPr>
                <a:spLocks noChangeArrowheads="1"/>
              </p:cNvSpPr>
              <p:nvPr/>
            </p:nvSpPr>
            <p:spPr bwMode="auto">
              <a:xfrm>
                <a:off x="5570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4" name="Rectangle 137"/>
              <p:cNvSpPr>
                <a:spLocks noChangeArrowheads="1"/>
              </p:cNvSpPr>
              <p:nvPr/>
            </p:nvSpPr>
            <p:spPr bwMode="auto">
              <a:xfrm>
                <a:off x="5004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5" name="Rectangle 138"/>
              <p:cNvSpPr>
                <a:spLocks noChangeArrowheads="1"/>
              </p:cNvSpPr>
              <p:nvPr/>
            </p:nvSpPr>
            <p:spPr bwMode="auto">
              <a:xfrm>
                <a:off x="5570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6" name="Rectangle 140"/>
              <p:cNvSpPr>
                <a:spLocks noChangeArrowheads="1"/>
              </p:cNvSpPr>
              <p:nvPr/>
            </p:nvSpPr>
            <p:spPr bwMode="auto">
              <a:xfrm>
                <a:off x="5004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7" name="Rectangle 141"/>
              <p:cNvSpPr>
                <a:spLocks noChangeArrowheads="1"/>
              </p:cNvSpPr>
              <p:nvPr/>
            </p:nvSpPr>
            <p:spPr bwMode="auto">
              <a:xfrm>
                <a:off x="5570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8" name="Rectangle 143"/>
              <p:cNvSpPr>
                <a:spLocks noChangeArrowheads="1"/>
              </p:cNvSpPr>
              <p:nvPr/>
            </p:nvSpPr>
            <p:spPr bwMode="auto">
              <a:xfrm>
                <a:off x="5004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9" name="Rectangle 144"/>
              <p:cNvSpPr>
                <a:spLocks noChangeArrowheads="1"/>
              </p:cNvSpPr>
              <p:nvPr/>
            </p:nvSpPr>
            <p:spPr bwMode="auto">
              <a:xfrm>
                <a:off x="5570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50" name="Rectangle 146"/>
              <p:cNvSpPr>
                <a:spLocks noChangeArrowheads="1"/>
              </p:cNvSpPr>
              <p:nvPr/>
            </p:nvSpPr>
            <p:spPr bwMode="auto">
              <a:xfrm>
                <a:off x="5004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51" name="Rectangle 147"/>
              <p:cNvSpPr>
                <a:spLocks noChangeArrowheads="1"/>
              </p:cNvSpPr>
              <p:nvPr/>
            </p:nvSpPr>
            <p:spPr bwMode="auto">
              <a:xfrm>
                <a:off x="5570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cxnSp>
            <p:nvCxnSpPr>
              <p:cNvPr id="152" name="AutoShape 150"/>
              <p:cNvCxnSpPr>
                <a:cxnSpLocks noChangeShapeType="1"/>
              </p:cNvCxnSpPr>
              <p:nvPr/>
            </p:nvCxnSpPr>
            <p:spPr bwMode="auto">
              <a:xfrm flipV="1">
                <a:off x="479" y="460"/>
                <a:ext cx="0" cy="3685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3" name="AutoShape 149"/>
              <p:cNvCxnSpPr>
                <a:cxnSpLocks noChangeShapeType="1"/>
              </p:cNvCxnSpPr>
              <p:nvPr/>
            </p:nvCxnSpPr>
            <p:spPr bwMode="auto">
              <a:xfrm>
                <a:off x="466" y="4137"/>
                <a:ext cx="5910" cy="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82" name="AutoShape 170"/>
            <p:cNvCxnSpPr>
              <a:cxnSpLocks noChangeShapeType="1"/>
            </p:cNvCxnSpPr>
            <p:nvPr/>
          </p:nvCxnSpPr>
          <p:spPr bwMode="auto">
            <a:xfrm flipV="1">
              <a:off x="301584" y="1181595"/>
              <a:ext cx="723900" cy="1441450"/>
            </a:xfrm>
            <a:prstGeom prst="straightConnector1">
              <a:avLst/>
            </a:prstGeom>
            <a:noFill/>
            <a:ln w="19050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3" name="AutoShape 170"/>
            <p:cNvCxnSpPr>
              <a:cxnSpLocks noChangeShapeType="1"/>
            </p:cNvCxnSpPr>
            <p:nvPr/>
          </p:nvCxnSpPr>
          <p:spPr bwMode="auto">
            <a:xfrm flipV="1">
              <a:off x="1025978" y="463139"/>
              <a:ext cx="1438275" cy="718185"/>
            </a:xfrm>
            <a:prstGeom prst="straightConnector1">
              <a:avLst/>
            </a:prstGeom>
            <a:noFill/>
            <a:ln w="19050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4" name="AutoShape 170"/>
            <p:cNvCxnSpPr>
              <a:cxnSpLocks noChangeShapeType="1"/>
            </p:cNvCxnSpPr>
            <p:nvPr/>
          </p:nvCxnSpPr>
          <p:spPr bwMode="auto">
            <a:xfrm>
              <a:off x="2456955" y="463138"/>
              <a:ext cx="1438275" cy="271"/>
            </a:xfrm>
            <a:prstGeom prst="straightConnector1">
              <a:avLst/>
            </a:prstGeom>
            <a:noFill/>
            <a:ln w="19050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5" name="Text Box 154"/>
            <p:cNvSpPr txBox="1">
              <a:spLocks noChangeArrowheads="1"/>
            </p:cNvSpPr>
            <p:nvPr/>
          </p:nvSpPr>
          <p:spPr bwMode="auto">
            <a:xfrm>
              <a:off x="514137" y="1686650"/>
              <a:ext cx="542700" cy="266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>
                  <a:effectLst/>
                  <a:latin typeface="Cambria Math"/>
                  <a:ea typeface="Times New Roman"/>
                  <a:cs typeface="Times New Roman"/>
                </a:rPr>
                <a:t>I</a:t>
              </a:r>
              <a:endParaRPr lang="cs-CZ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86" name="Text Box 154"/>
            <p:cNvSpPr txBox="1">
              <a:spLocks noChangeArrowheads="1"/>
            </p:cNvSpPr>
            <p:nvPr/>
          </p:nvSpPr>
          <p:spPr bwMode="auto">
            <a:xfrm>
              <a:off x="1532889" y="609862"/>
              <a:ext cx="552221" cy="266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>
                  <a:effectLst/>
                  <a:latin typeface="Cambria Math"/>
                  <a:ea typeface="Times New Roman"/>
                  <a:cs typeface="Times New Roman"/>
                </a:rPr>
                <a:t>II</a:t>
              </a:r>
              <a:endParaRPr lang="cs-CZ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87" name="Text Box 154"/>
            <p:cNvSpPr txBox="1">
              <a:spLocks noChangeArrowheads="1"/>
            </p:cNvSpPr>
            <p:nvPr/>
          </p:nvSpPr>
          <p:spPr bwMode="auto">
            <a:xfrm>
              <a:off x="3037214" y="247757"/>
              <a:ext cx="542700" cy="266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>
                  <a:effectLst/>
                  <a:latin typeface="Cambria Math"/>
                  <a:ea typeface="Times New Roman"/>
                  <a:cs typeface="Times New Roman"/>
                </a:rPr>
                <a:t>III</a:t>
              </a:r>
              <a:endParaRPr lang="cs-CZ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</p:grpSp>
      <p:sp>
        <p:nvSpPr>
          <p:cNvPr id="154" name="TextovéPole 298"/>
          <p:cNvSpPr txBox="1"/>
          <p:nvPr/>
        </p:nvSpPr>
        <p:spPr>
          <a:xfrm>
            <a:off x="4230688" y="5735638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018297"/>
              </p:ext>
            </p:extLst>
          </p:nvPr>
        </p:nvGraphicFramePr>
        <p:xfrm>
          <a:off x="715262" y="689881"/>
          <a:ext cx="7382790" cy="4911569"/>
        </p:xfrm>
        <a:graphic>
          <a:graphicData uri="http://schemas.openxmlformats.org/drawingml/2006/table">
            <a:tbl>
              <a:tblPr/>
              <a:tblGrid>
                <a:gridCol w="335581"/>
                <a:gridCol w="7047209"/>
              </a:tblGrid>
              <a:tr h="369236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4.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Jaká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je průměrná  rychlost tělesa během celých 15s : 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18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km∙h</a:t>
                      </a:r>
                      <a:r>
                        <a:rPr lang="cs-CZ" sz="2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10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m∙s</a:t>
                      </a:r>
                      <a:r>
                        <a:rPr lang="cs-CZ" sz="2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6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m∙s</a:t>
                      </a:r>
                      <a:r>
                        <a:rPr lang="cs-CZ" sz="2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54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km∙h</a:t>
                      </a:r>
                      <a:r>
                        <a:rPr lang="cs-CZ" sz="2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grpSp>
        <p:nvGrpSpPr>
          <p:cNvPr id="80" name="Skupina 79"/>
          <p:cNvGrpSpPr/>
          <p:nvPr/>
        </p:nvGrpSpPr>
        <p:grpSpPr>
          <a:xfrm>
            <a:off x="1763921" y="1095845"/>
            <a:ext cx="4946992" cy="2954337"/>
            <a:chOff x="-338455" y="0"/>
            <a:chExt cx="4946650" cy="2954020"/>
          </a:xfrm>
        </p:grpSpPr>
        <p:grpSp>
          <p:nvGrpSpPr>
            <p:cNvPr id="81" name="Group 163"/>
            <p:cNvGrpSpPr>
              <a:grpSpLocks/>
            </p:cNvGrpSpPr>
            <p:nvPr/>
          </p:nvGrpSpPr>
          <p:grpSpPr bwMode="auto">
            <a:xfrm>
              <a:off x="-338455" y="0"/>
              <a:ext cx="4946650" cy="2954020"/>
              <a:chOff x="-533" y="0"/>
              <a:chExt cx="7790" cy="4652"/>
            </a:xfrm>
          </p:grpSpPr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88" name="Text Box 1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-533" y="0"/>
                    <a:ext cx="1484" cy="55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>
                      <a:lnSpc>
                        <a:spcPct val="115000"/>
                      </a:lnSpc>
                      <a:spcAft>
                        <a:spcPts val="1000"/>
                      </a:spcAft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cs-CZ" sz="1200" b="0" i="1" smtClean="0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𝑠</m:t>
                          </m:r>
                          <m:r>
                            <a:rPr lang="cs-CZ" sz="12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 (</m:t>
                          </m:r>
                          <m:r>
                            <a:rPr lang="cs-CZ" sz="12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𝑚</m:t>
                          </m:r>
                          <m:r>
                            <a:rPr lang="cs-CZ" sz="12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)</m:t>
                          </m:r>
                        </m:oMath>
                      </m:oMathPara>
                    </a14:m>
                    <a:endParaRPr lang="cs-CZ" sz="1100" dirty="0">
                      <a:effectLst/>
                      <a:latin typeface="Calibri"/>
                      <a:ea typeface="Times New Roman"/>
                      <a:cs typeface="Times New Roman"/>
                    </a:endParaRPr>
                  </a:p>
                </p:txBody>
              </p:sp>
            </mc:Choice>
            <mc:Fallback>
              <p:sp>
                <p:nvSpPr>
                  <p:cNvPr id="88" name="Text Box 15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-533" y="0"/>
                    <a:ext cx="1484" cy="559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9" name="Text Box 152"/>
              <p:cNvSpPr txBox="1">
                <a:spLocks noChangeArrowheads="1"/>
              </p:cNvSpPr>
              <p:nvPr/>
            </p:nvSpPr>
            <p:spPr bwMode="auto">
              <a:xfrm>
                <a:off x="6357" y="3926"/>
                <a:ext cx="900" cy="7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sz="1200">
                    <a:effectLst/>
                    <a:latin typeface="Cambria Math"/>
                    <a:ea typeface="Times New Roman"/>
                    <a:cs typeface="Times New Roman"/>
                  </a:rPr>
                  <a:t>t (s)</a:t>
                </a:r>
                <a:endParaRPr lang="cs-CZ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90" name="Text Box 153"/>
              <p:cNvSpPr txBox="1">
                <a:spLocks noChangeArrowheads="1"/>
              </p:cNvSpPr>
              <p:nvPr/>
            </p:nvSpPr>
            <p:spPr bwMode="auto">
              <a:xfrm>
                <a:off x="525" y="4079"/>
                <a:ext cx="6417" cy="5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sz="1200">
                    <a:effectLst/>
                    <a:latin typeface="Cambria Math"/>
                    <a:ea typeface="Times New Roman"/>
                    <a:cs typeface="Times New Roman"/>
                  </a:rPr>
                  <a:t>                 3                   6                   9                  12                 15     </a:t>
                </a:r>
                <a:endParaRPr lang="cs-CZ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91" name="Text Box 154"/>
              <p:cNvSpPr txBox="1">
                <a:spLocks noChangeArrowheads="1"/>
              </p:cNvSpPr>
              <p:nvPr/>
            </p:nvSpPr>
            <p:spPr bwMode="auto">
              <a:xfrm>
                <a:off x="0" y="272"/>
                <a:ext cx="870" cy="35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200000"/>
                  </a:lnSpc>
                  <a:spcAft>
                    <a:spcPts val="0"/>
                  </a:spcAft>
                </a:pPr>
                <a:r>
                  <a:rPr lang="cs-CZ" sz="1200" dirty="0">
                    <a:effectLst/>
                    <a:latin typeface="Cambria Math"/>
                    <a:ea typeface="Times New Roman"/>
                    <a:cs typeface="Times New Roman"/>
                  </a:rPr>
                  <a:t>90</a:t>
                </a:r>
                <a:endParaRPr lang="cs-CZ" sz="1100" dirty="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200000"/>
                  </a:lnSpc>
                  <a:spcAft>
                    <a:spcPts val="0"/>
                  </a:spcAft>
                </a:pPr>
                <a:r>
                  <a:rPr lang="cs-CZ" sz="1200" dirty="0">
                    <a:effectLst/>
                    <a:latin typeface="Cambria Math"/>
                    <a:ea typeface="Times New Roman"/>
                    <a:cs typeface="Times New Roman"/>
                  </a:rPr>
                  <a:t> </a:t>
                </a:r>
                <a:endParaRPr lang="cs-CZ" sz="1100" dirty="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200000"/>
                  </a:lnSpc>
                  <a:spcAft>
                    <a:spcPts val="0"/>
                  </a:spcAft>
                </a:pPr>
                <a:r>
                  <a:rPr lang="cs-CZ" sz="1200" dirty="0">
                    <a:effectLst/>
                    <a:latin typeface="Cambria Math"/>
                    <a:ea typeface="Times New Roman"/>
                    <a:cs typeface="Times New Roman"/>
                  </a:rPr>
                  <a:t>60</a:t>
                </a:r>
                <a:endParaRPr lang="cs-CZ" sz="1100" dirty="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200000"/>
                  </a:lnSpc>
                  <a:spcAft>
                    <a:spcPts val="0"/>
                  </a:spcAft>
                </a:pPr>
                <a:r>
                  <a:rPr lang="cs-CZ" sz="1200" dirty="0">
                    <a:effectLst/>
                    <a:latin typeface="Cambria Math"/>
                    <a:ea typeface="Times New Roman"/>
                    <a:cs typeface="Times New Roman"/>
                  </a:rPr>
                  <a:t> </a:t>
                </a:r>
                <a:endParaRPr lang="cs-CZ" sz="1100" dirty="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200000"/>
                  </a:lnSpc>
                  <a:spcAft>
                    <a:spcPts val="0"/>
                  </a:spcAft>
                </a:pPr>
                <a:r>
                  <a:rPr lang="cs-CZ" sz="1200" dirty="0">
                    <a:effectLst/>
                    <a:latin typeface="Cambria Math"/>
                    <a:ea typeface="Times New Roman"/>
                    <a:cs typeface="Times New Roman"/>
                  </a:rPr>
                  <a:t>30</a:t>
                </a:r>
                <a:endParaRPr lang="cs-CZ" sz="1100" dirty="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200000"/>
                  </a:lnSpc>
                  <a:spcAft>
                    <a:spcPts val="0"/>
                  </a:spcAft>
                </a:pPr>
                <a:r>
                  <a:rPr lang="cs-CZ" sz="1200" dirty="0">
                    <a:effectLst/>
                    <a:latin typeface="Cambria Math"/>
                    <a:ea typeface="Times New Roman"/>
                    <a:cs typeface="Times New Roman"/>
                  </a:rPr>
                  <a:t> </a:t>
                </a:r>
                <a:endParaRPr lang="cs-CZ" sz="1100" dirty="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sz="1200" dirty="0">
                    <a:effectLst/>
                    <a:latin typeface="Cambria Math"/>
                    <a:ea typeface="Times New Roman"/>
                    <a:cs typeface="Times New Roman"/>
                  </a:rPr>
                  <a:t> </a:t>
                </a:r>
                <a:endParaRPr lang="cs-CZ" sz="1100" dirty="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92" name="Rectangle 4"/>
              <p:cNvSpPr>
                <a:spLocks noChangeArrowheads="1"/>
              </p:cNvSpPr>
              <p:nvPr/>
            </p:nvSpPr>
            <p:spPr bwMode="auto">
              <a:xfrm>
                <a:off x="517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93" name="Rectangle 5"/>
              <p:cNvSpPr>
                <a:spLocks noChangeArrowheads="1"/>
              </p:cNvSpPr>
              <p:nvPr/>
            </p:nvSpPr>
            <p:spPr bwMode="auto">
              <a:xfrm>
                <a:off x="1083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94" name="Rectangle 8"/>
              <p:cNvSpPr>
                <a:spLocks noChangeArrowheads="1"/>
              </p:cNvSpPr>
              <p:nvPr/>
            </p:nvSpPr>
            <p:spPr bwMode="auto">
              <a:xfrm>
                <a:off x="1645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95" name="Rectangle 9"/>
              <p:cNvSpPr>
                <a:spLocks noChangeArrowheads="1"/>
              </p:cNvSpPr>
              <p:nvPr/>
            </p:nvSpPr>
            <p:spPr bwMode="auto">
              <a:xfrm>
                <a:off x="2211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96" name="Rectangle 13"/>
              <p:cNvSpPr>
                <a:spLocks noChangeArrowheads="1"/>
              </p:cNvSpPr>
              <p:nvPr/>
            </p:nvSpPr>
            <p:spPr bwMode="auto">
              <a:xfrm>
                <a:off x="517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97" name="Rectangle 14"/>
              <p:cNvSpPr>
                <a:spLocks noChangeArrowheads="1"/>
              </p:cNvSpPr>
              <p:nvPr/>
            </p:nvSpPr>
            <p:spPr bwMode="auto">
              <a:xfrm>
                <a:off x="1083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98" name="Rectangle 16"/>
              <p:cNvSpPr>
                <a:spLocks noChangeArrowheads="1"/>
              </p:cNvSpPr>
              <p:nvPr/>
            </p:nvSpPr>
            <p:spPr bwMode="auto">
              <a:xfrm>
                <a:off x="1645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99" name="Rectangle 17"/>
              <p:cNvSpPr>
                <a:spLocks noChangeArrowheads="1"/>
              </p:cNvSpPr>
              <p:nvPr/>
            </p:nvSpPr>
            <p:spPr bwMode="auto">
              <a:xfrm>
                <a:off x="2211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0" name="Rectangle 22"/>
              <p:cNvSpPr>
                <a:spLocks noChangeArrowheads="1"/>
              </p:cNvSpPr>
              <p:nvPr/>
            </p:nvSpPr>
            <p:spPr bwMode="auto">
              <a:xfrm>
                <a:off x="2778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1" name="Rectangle 23"/>
              <p:cNvSpPr>
                <a:spLocks noChangeArrowheads="1"/>
              </p:cNvSpPr>
              <p:nvPr/>
            </p:nvSpPr>
            <p:spPr bwMode="auto">
              <a:xfrm>
                <a:off x="3344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2" name="Rectangle 29"/>
              <p:cNvSpPr>
                <a:spLocks noChangeArrowheads="1"/>
              </p:cNvSpPr>
              <p:nvPr/>
            </p:nvSpPr>
            <p:spPr bwMode="auto">
              <a:xfrm>
                <a:off x="2778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3" name="Rectangle 30"/>
              <p:cNvSpPr>
                <a:spLocks noChangeArrowheads="1"/>
              </p:cNvSpPr>
              <p:nvPr/>
            </p:nvSpPr>
            <p:spPr bwMode="auto">
              <a:xfrm>
                <a:off x="3344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4" name="Rectangle 39"/>
              <p:cNvSpPr>
                <a:spLocks noChangeArrowheads="1"/>
              </p:cNvSpPr>
              <p:nvPr/>
            </p:nvSpPr>
            <p:spPr bwMode="auto">
              <a:xfrm>
                <a:off x="517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5" name="Rectangle 40"/>
              <p:cNvSpPr>
                <a:spLocks noChangeArrowheads="1"/>
              </p:cNvSpPr>
              <p:nvPr/>
            </p:nvSpPr>
            <p:spPr bwMode="auto">
              <a:xfrm>
                <a:off x="1083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6" name="Rectangle 42"/>
              <p:cNvSpPr>
                <a:spLocks noChangeArrowheads="1"/>
              </p:cNvSpPr>
              <p:nvPr/>
            </p:nvSpPr>
            <p:spPr bwMode="auto">
              <a:xfrm>
                <a:off x="1645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7" name="Rectangle 43"/>
              <p:cNvSpPr>
                <a:spLocks noChangeArrowheads="1"/>
              </p:cNvSpPr>
              <p:nvPr/>
            </p:nvSpPr>
            <p:spPr bwMode="auto">
              <a:xfrm>
                <a:off x="2211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8" name="Rectangle 46"/>
              <p:cNvSpPr>
                <a:spLocks noChangeArrowheads="1"/>
              </p:cNvSpPr>
              <p:nvPr/>
            </p:nvSpPr>
            <p:spPr bwMode="auto">
              <a:xfrm>
                <a:off x="517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9" name="Rectangle 47"/>
              <p:cNvSpPr>
                <a:spLocks noChangeArrowheads="1"/>
              </p:cNvSpPr>
              <p:nvPr/>
            </p:nvSpPr>
            <p:spPr bwMode="auto">
              <a:xfrm>
                <a:off x="1083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0" name="Rectangle 49"/>
              <p:cNvSpPr>
                <a:spLocks noChangeArrowheads="1"/>
              </p:cNvSpPr>
              <p:nvPr/>
            </p:nvSpPr>
            <p:spPr bwMode="auto">
              <a:xfrm>
                <a:off x="1645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1" name="Rectangle 50"/>
              <p:cNvSpPr>
                <a:spLocks noChangeArrowheads="1"/>
              </p:cNvSpPr>
              <p:nvPr/>
            </p:nvSpPr>
            <p:spPr bwMode="auto">
              <a:xfrm>
                <a:off x="2211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2" name="Rectangle 54"/>
              <p:cNvSpPr>
                <a:spLocks noChangeArrowheads="1"/>
              </p:cNvSpPr>
              <p:nvPr/>
            </p:nvSpPr>
            <p:spPr bwMode="auto">
              <a:xfrm>
                <a:off x="2778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3" name="Rectangle 55"/>
              <p:cNvSpPr>
                <a:spLocks noChangeArrowheads="1"/>
              </p:cNvSpPr>
              <p:nvPr/>
            </p:nvSpPr>
            <p:spPr bwMode="auto">
              <a:xfrm>
                <a:off x="3344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4" name="Rectangle 61"/>
              <p:cNvSpPr>
                <a:spLocks noChangeArrowheads="1"/>
              </p:cNvSpPr>
              <p:nvPr/>
            </p:nvSpPr>
            <p:spPr bwMode="auto">
              <a:xfrm>
                <a:off x="2778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5" name="Rectangle 62"/>
              <p:cNvSpPr>
                <a:spLocks noChangeArrowheads="1"/>
              </p:cNvSpPr>
              <p:nvPr/>
            </p:nvSpPr>
            <p:spPr bwMode="auto">
              <a:xfrm>
                <a:off x="3344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6" name="Rectangle 70"/>
              <p:cNvSpPr>
                <a:spLocks noChangeArrowheads="1"/>
              </p:cNvSpPr>
              <p:nvPr/>
            </p:nvSpPr>
            <p:spPr bwMode="auto">
              <a:xfrm>
                <a:off x="517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7" name="Rectangle 71"/>
              <p:cNvSpPr>
                <a:spLocks noChangeArrowheads="1"/>
              </p:cNvSpPr>
              <p:nvPr/>
            </p:nvSpPr>
            <p:spPr bwMode="auto">
              <a:xfrm>
                <a:off x="1083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8" name="Rectangle 73"/>
              <p:cNvSpPr>
                <a:spLocks noChangeArrowheads="1"/>
              </p:cNvSpPr>
              <p:nvPr/>
            </p:nvSpPr>
            <p:spPr bwMode="auto">
              <a:xfrm>
                <a:off x="1645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9" name="Rectangle 74"/>
              <p:cNvSpPr>
                <a:spLocks noChangeArrowheads="1"/>
              </p:cNvSpPr>
              <p:nvPr/>
            </p:nvSpPr>
            <p:spPr bwMode="auto">
              <a:xfrm>
                <a:off x="2211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0" name="Rectangle 77"/>
              <p:cNvSpPr>
                <a:spLocks noChangeArrowheads="1"/>
              </p:cNvSpPr>
              <p:nvPr/>
            </p:nvSpPr>
            <p:spPr bwMode="auto">
              <a:xfrm>
                <a:off x="517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1" name="Rectangle 78"/>
              <p:cNvSpPr>
                <a:spLocks noChangeArrowheads="1"/>
              </p:cNvSpPr>
              <p:nvPr/>
            </p:nvSpPr>
            <p:spPr bwMode="auto">
              <a:xfrm>
                <a:off x="1083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2" name="Rectangle 80"/>
              <p:cNvSpPr>
                <a:spLocks noChangeArrowheads="1"/>
              </p:cNvSpPr>
              <p:nvPr/>
            </p:nvSpPr>
            <p:spPr bwMode="auto">
              <a:xfrm>
                <a:off x="1645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3" name="Rectangle 81"/>
              <p:cNvSpPr>
                <a:spLocks noChangeArrowheads="1"/>
              </p:cNvSpPr>
              <p:nvPr/>
            </p:nvSpPr>
            <p:spPr bwMode="auto">
              <a:xfrm>
                <a:off x="2211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4" name="Rectangle 85"/>
              <p:cNvSpPr>
                <a:spLocks noChangeArrowheads="1"/>
              </p:cNvSpPr>
              <p:nvPr/>
            </p:nvSpPr>
            <p:spPr bwMode="auto">
              <a:xfrm>
                <a:off x="2778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5" name="Rectangle 86"/>
              <p:cNvSpPr>
                <a:spLocks noChangeArrowheads="1"/>
              </p:cNvSpPr>
              <p:nvPr/>
            </p:nvSpPr>
            <p:spPr bwMode="auto">
              <a:xfrm>
                <a:off x="3344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6" name="Rectangle 92"/>
              <p:cNvSpPr>
                <a:spLocks noChangeArrowheads="1"/>
              </p:cNvSpPr>
              <p:nvPr/>
            </p:nvSpPr>
            <p:spPr bwMode="auto">
              <a:xfrm>
                <a:off x="2778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7" name="Rectangle 93"/>
              <p:cNvSpPr>
                <a:spLocks noChangeArrowheads="1"/>
              </p:cNvSpPr>
              <p:nvPr/>
            </p:nvSpPr>
            <p:spPr bwMode="auto">
              <a:xfrm>
                <a:off x="3344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8" name="Rectangle 25"/>
              <p:cNvSpPr>
                <a:spLocks noChangeArrowheads="1"/>
              </p:cNvSpPr>
              <p:nvPr/>
            </p:nvSpPr>
            <p:spPr bwMode="auto">
              <a:xfrm>
                <a:off x="3906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9" name="Rectangle 26"/>
              <p:cNvSpPr>
                <a:spLocks noChangeArrowheads="1"/>
              </p:cNvSpPr>
              <p:nvPr/>
            </p:nvSpPr>
            <p:spPr bwMode="auto">
              <a:xfrm>
                <a:off x="4472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30" name="Rectangle 32"/>
              <p:cNvSpPr>
                <a:spLocks noChangeArrowheads="1"/>
              </p:cNvSpPr>
              <p:nvPr/>
            </p:nvSpPr>
            <p:spPr bwMode="auto">
              <a:xfrm>
                <a:off x="3906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31" name="Rectangle 33"/>
              <p:cNvSpPr>
                <a:spLocks noChangeArrowheads="1"/>
              </p:cNvSpPr>
              <p:nvPr/>
            </p:nvSpPr>
            <p:spPr bwMode="auto">
              <a:xfrm>
                <a:off x="4472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32" name="Rectangle 57"/>
              <p:cNvSpPr>
                <a:spLocks noChangeArrowheads="1"/>
              </p:cNvSpPr>
              <p:nvPr/>
            </p:nvSpPr>
            <p:spPr bwMode="auto">
              <a:xfrm>
                <a:off x="3906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33" name="Rectangle 58"/>
              <p:cNvSpPr>
                <a:spLocks noChangeArrowheads="1"/>
              </p:cNvSpPr>
              <p:nvPr/>
            </p:nvSpPr>
            <p:spPr bwMode="auto">
              <a:xfrm>
                <a:off x="4472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34" name="Rectangle 64"/>
              <p:cNvSpPr>
                <a:spLocks noChangeArrowheads="1"/>
              </p:cNvSpPr>
              <p:nvPr/>
            </p:nvSpPr>
            <p:spPr bwMode="auto">
              <a:xfrm>
                <a:off x="3906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35" name="Rectangle 65"/>
              <p:cNvSpPr>
                <a:spLocks noChangeArrowheads="1"/>
              </p:cNvSpPr>
              <p:nvPr/>
            </p:nvSpPr>
            <p:spPr bwMode="auto">
              <a:xfrm>
                <a:off x="4472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36" name="Rectangle 88"/>
              <p:cNvSpPr>
                <a:spLocks noChangeArrowheads="1"/>
              </p:cNvSpPr>
              <p:nvPr/>
            </p:nvSpPr>
            <p:spPr bwMode="auto">
              <a:xfrm>
                <a:off x="3906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37" name="Rectangle 89"/>
              <p:cNvSpPr>
                <a:spLocks noChangeArrowheads="1"/>
              </p:cNvSpPr>
              <p:nvPr/>
            </p:nvSpPr>
            <p:spPr bwMode="auto">
              <a:xfrm>
                <a:off x="4472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38" name="Rectangle 95"/>
              <p:cNvSpPr>
                <a:spLocks noChangeArrowheads="1"/>
              </p:cNvSpPr>
              <p:nvPr/>
            </p:nvSpPr>
            <p:spPr bwMode="auto">
              <a:xfrm>
                <a:off x="3906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39" name="Rectangle 96"/>
              <p:cNvSpPr>
                <a:spLocks noChangeArrowheads="1"/>
              </p:cNvSpPr>
              <p:nvPr/>
            </p:nvSpPr>
            <p:spPr bwMode="auto">
              <a:xfrm>
                <a:off x="4472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0" name="Rectangle 131"/>
              <p:cNvSpPr>
                <a:spLocks noChangeArrowheads="1"/>
              </p:cNvSpPr>
              <p:nvPr/>
            </p:nvSpPr>
            <p:spPr bwMode="auto">
              <a:xfrm>
                <a:off x="5034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1" name="Rectangle 132"/>
              <p:cNvSpPr>
                <a:spLocks noChangeArrowheads="1"/>
              </p:cNvSpPr>
              <p:nvPr/>
            </p:nvSpPr>
            <p:spPr bwMode="auto">
              <a:xfrm>
                <a:off x="5600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2" name="Rectangle 134"/>
              <p:cNvSpPr>
                <a:spLocks noChangeArrowheads="1"/>
              </p:cNvSpPr>
              <p:nvPr/>
            </p:nvSpPr>
            <p:spPr bwMode="auto">
              <a:xfrm>
                <a:off x="5034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3" name="Rectangle 135"/>
              <p:cNvSpPr>
                <a:spLocks noChangeArrowheads="1"/>
              </p:cNvSpPr>
              <p:nvPr/>
            </p:nvSpPr>
            <p:spPr bwMode="auto">
              <a:xfrm>
                <a:off x="5600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4" name="Rectangle 137"/>
              <p:cNvSpPr>
                <a:spLocks noChangeArrowheads="1"/>
              </p:cNvSpPr>
              <p:nvPr/>
            </p:nvSpPr>
            <p:spPr bwMode="auto">
              <a:xfrm>
                <a:off x="5034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5" name="Rectangle 138"/>
              <p:cNvSpPr>
                <a:spLocks noChangeArrowheads="1"/>
              </p:cNvSpPr>
              <p:nvPr/>
            </p:nvSpPr>
            <p:spPr bwMode="auto">
              <a:xfrm>
                <a:off x="5600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6" name="Rectangle 140"/>
              <p:cNvSpPr>
                <a:spLocks noChangeArrowheads="1"/>
              </p:cNvSpPr>
              <p:nvPr/>
            </p:nvSpPr>
            <p:spPr bwMode="auto">
              <a:xfrm>
                <a:off x="5034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7" name="Rectangle 141"/>
              <p:cNvSpPr>
                <a:spLocks noChangeArrowheads="1"/>
              </p:cNvSpPr>
              <p:nvPr/>
            </p:nvSpPr>
            <p:spPr bwMode="auto">
              <a:xfrm>
                <a:off x="5600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8" name="Rectangle 143"/>
              <p:cNvSpPr>
                <a:spLocks noChangeArrowheads="1"/>
              </p:cNvSpPr>
              <p:nvPr/>
            </p:nvSpPr>
            <p:spPr bwMode="auto">
              <a:xfrm>
                <a:off x="5034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9" name="Rectangle 144"/>
              <p:cNvSpPr>
                <a:spLocks noChangeArrowheads="1"/>
              </p:cNvSpPr>
              <p:nvPr/>
            </p:nvSpPr>
            <p:spPr bwMode="auto">
              <a:xfrm>
                <a:off x="5600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50" name="Rectangle 146"/>
              <p:cNvSpPr>
                <a:spLocks noChangeArrowheads="1"/>
              </p:cNvSpPr>
              <p:nvPr/>
            </p:nvSpPr>
            <p:spPr bwMode="auto">
              <a:xfrm>
                <a:off x="5034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51" name="Rectangle 147"/>
              <p:cNvSpPr>
                <a:spLocks noChangeArrowheads="1"/>
              </p:cNvSpPr>
              <p:nvPr/>
            </p:nvSpPr>
            <p:spPr bwMode="auto">
              <a:xfrm>
                <a:off x="5600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cxnSp>
            <p:nvCxnSpPr>
              <p:cNvPr id="152" name="AutoShape 150"/>
              <p:cNvCxnSpPr>
                <a:cxnSpLocks noChangeShapeType="1"/>
              </p:cNvCxnSpPr>
              <p:nvPr/>
            </p:nvCxnSpPr>
            <p:spPr bwMode="auto">
              <a:xfrm flipV="1">
                <a:off x="509" y="460"/>
                <a:ext cx="0" cy="3685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3" name="AutoShape 149"/>
              <p:cNvCxnSpPr>
                <a:cxnSpLocks noChangeShapeType="1"/>
              </p:cNvCxnSpPr>
              <p:nvPr/>
            </p:nvCxnSpPr>
            <p:spPr bwMode="auto">
              <a:xfrm>
                <a:off x="496" y="4137"/>
                <a:ext cx="5910" cy="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82" name="AutoShape 170"/>
            <p:cNvCxnSpPr>
              <a:cxnSpLocks noChangeShapeType="1"/>
            </p:cNvCxnSpPr>
            <p:nvPr/>
          </p:nvCxnSpPr>
          <p:spPr bwMode="auto">
            <a:xfrm flipV="1">
              <a:off x="320634" y="1181595"/>
              <a:ext cx="723900" cy="1441450"/>
            </a:xfrm>
            <a:prstGeom prst="straightConnector1">
              <a:avLst/>
            </a:prstGeom>
            <a:noFill/>
            <a:ln w="19050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3" name="AutoShape 170"/>
            <p:cNvCxnSpPr>
              <a:cxnSpLocks noChangeShapeType="1"/>
            </p:cNvCxnSpPr>
            <p:nvPr/>
          </p:nvCxnSpPr>
          <p:spPr bwMode="auto">
            <a:xfrm flipV="1">
              <a:off x="1045028" y="463139"/>
              <a:ext cx="1438275" cy="718185"/>
            </a:xfrm>
            <a:prstGeom prst="straightConnector1">
              <a:avLst/>
            </a:prstGeom>
            <a:noFill/>
            <a:ln w="19050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4" name="AutoShape 170"/>
            <p:cNvCxnSpPr>
              <a:cxnSpLocks noChangeShapeType="1"/>
            </p:cNvCxnSpPr>
            <p:nvPr/>
          </p:nvCxnSpPr>
          <p:spPr bwMode="auto">
            <a:xfrm>
              <a:off x="2476005" y="463138"/>
              <a:ext cx="1438275" cy="271"/>
            </a:xfrm>
            <a:prstGeom prst="straightConnector1">
              <a:avLst/>
            </a:prstGeom>
            <a:noFill/>
            <a:ln w="19050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5" name="Text Box 154"/>
            <p:cNvSpPr txBox="1">
              <a:spLocks noChangeArrowheads="1"/>
            </p:cNvSpPr>
            <p:nvPr/>
          </p:nvSpPr>
          <p:spPr bwMode="auto">
            <a:xfrm>
              <a:off x="533180" y="1685477"/>
              <a:ext cx="542701" cy="266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>
                  <a:effectLst/>
                  <a:latin typeface="Cambria Math"/>
                  <a:ea typeface="Times New Roman"/>
                  <a:cs typeface="Times New Roman"/>
                </a:rPr>
                <a:t>I</a:t>
              </a:r>
              <a:endParaRPr lang="cs-CZ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86" name="Text Box 154"/>
            <p:cNvSpPr txBox="1">
              <a:spLocks noChangeArrowheads="1"/>
            </p:cNvSpPr>
            <p:nvPr/>
          </p:nvSpPr>
          <p:spPr bwMode="auto">
            <a:xfrm>
              <a:off x="1551933" y="603223"/>
              <a:ext cx="552222" cy="266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>
                  <a:effectLst/>
                  <a:latin typeface="Cambria Math"/>
                  <a:ea typeface="Times New Roman"/>
                  <a:cs typeface="Times New Roman"/>
                </a:rPr>
                <a:t>II</a:t>
              </a:r>
              <a:endParaRPr lang="cs-CZ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87" name="Text Box 154"/>
            <p:cNvSpPr txBox="1">
              <a:spLocks noChangeArrowheads="1"/>
            </p:cNvSpPr>
            <p:nvPr/>
          </p:nvSpPr>
          <p:spPr bwMode="auto">
            <a:xfrm>
              <a:off x="3056262" y="239515"/>
              <a:ext cx="542701" cy="274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>
                  <a:effectLst/>
                  <a:latin typeface="Cambria Math"/>
                  <a:ea typeface="Times New Roman"/>
                  <a:cs typeface="Times New Roman"/>
                </a:rPr>
                <a:t>III</a:t>
              </a:r>
              <a:endParaRPr lang="cs-CZ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</p:grp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920011"/>
              </p:ext>
            </p:extLst>
          </p:nvPr>
        </p:nvGraphicFramePr>
        <p:xfrm>
          <a:off x="755576" y="848509"/>
          <a:ext cx="7632848" cy="5117602"/>
        </p:xfrm>
        <a:graphic>
          <a:graphicData uri="http://schemas.openxmlformats.org/drawingml/2006/table">
            <a:tbl>
              <a:tblPr/>
              <a:tblGrid>
                <a:gridCol w="346948"/>
                <a:gridCol w="7285900"/>
              </a:tblGrid>
              <a:tr h="389840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5.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Z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grafu vyplývá, že se hmotný bod: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4658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stojí </a:t>
                      </a:r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 vzdálenosti 20 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4658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pohybuje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 rovnoměrně rychlostí 72 km/h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58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pohybuje </a:t>
                      </a:r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 po přímé trajektorii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4658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pohybuje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 rovnoměrně rychlostí 15 m/s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pSp>
        <p:nvGrpSpPr>
          <p:cNvPr id="155" name="Skupina 154"/>
          <p:cNvGrpSpPr/>
          <p:nvPr/>
        </p:nvGrpSpPr>
        <p:grpSpPr>
          <a:xfrm>
            <a:off x="2113966" y="1405520"/>
            <a:ext cx="4608513" cy="2954337"/>
            <a:chOff x="0" y="0"/>
            <a:chExt cx="4608195" cy="2954020"/>
          </a:xfrm>
        </p:grpSpPr>
        <p:grpSp>
          <p:nvGrpSpPr>
            <p:cNvPr id="156" name="Group 163"/>
            <p:cNvGrpSpPr>
              <a:grpSpLocks/>
            </p:cNvGrpSpPr>
            <p:nvPr/>
          </p:nvGrpSpPr>
          <p:grpSpPr bwMode="auto">
            <a:xfrm>
              <a:off x="0" y="0"/>
              <a:ext cx="4608195" cy="2954020"/>
              <a:chOff x="0" y="0"/>
              <a:chExt cx="7257" cy="465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8" name="Text Box 1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0" y="0"/>
                    <a:ext cx="1484" cy="55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>
                      <a:lnSpc>
                        <a:spcPct val="115000"/>
                      </a:lnSpc>
                      <a:spcAft>
                        <a:spcPts val="1000"/>
                      </a:spcAft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cs-CZ" sz="12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𝑣</m:t>
                          </m:r>
                          <m:r>
                            <a:rPr lang="cs-CZ" sz="12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 (</m:t>
                          </m:r>
                          <m:r>
                            <a:rPr lang="cs-CZ" sz="12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𝑚</m:t>
                          </m:r>
                          <m:r>
                            <a:rPr lang="cs-CZ" sz="12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∙</m:t>
                          </m:r>
                          <m:sSup>
                            <m:sSupPr>
                              <m:ctrlPr>
                                <a:rPr lang="cs-CZ" sz="1200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</m:ctrlPr>
                            </m:sSupPr>
                            <m:e>
                              <m:r>
                                <a:rPr lang="cs-CZ" sz="1200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cs-CZ" sz="1200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−1</m:t>
                              </m:r>
                            </m:sup>
                          </m:sSup>
                          <m:r>
                            <a:rPr lang="cs-CZ" sz="12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)</m:t>
                          </m:r>
                        </m:oMath>
                      </m:oMathPara>
                    </a14:m>
                    <a:endParaRPr lang="cs-CZ" sz="1100">
                      <a:effectLst/>
                      <a:latin typeface="Calibri"/>
                      <a:ea typeface="Times New Roman"/>
                      <a:cs typeface="Times New Roman"/>
                    </a:endParaRPr>
                  </a:p>
                </p:txBody>
              </p:sp>
            </mc:Choice>
            <mc:Fallback xmlns="">
              <p:sp>
                <p:nvSpPr>
                  <p:cNvPr id="158" name="Text Box 15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120" y="0"/>
                    <a:ext cx="1484" cy="555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59" name="Text Box 152"/>
              <p:cNvSpPr txBox="1">
                <a:spLocks noChangeArrowheads="1"/>
              </p:cNvSpPr>
              <p:nvPr/>
            </p:nvSpPr>
            <p:spPr bwMode="auto">
              <a:xfrm>
                <a:off x="6357" y="3917"/>
                <a:ext cx="900" cy="7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sz="1200">
                    <a:effectLst/>
                    <a:latin typeface="Cambria Math"/>
                    <a:ea typeface="Times New Roman"/>
                    <a:cs typeface="Times New Roman"/>
                  </a:rPr>
                  <a:t>t (s)</a:t>
                </a:r>
                <a:endParaRPr lang="cs-CZ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160" name="Text Box 153"/>
              <p:cNvSpPr txBox="1">
                <a:spLocks noChangeArrowheads="1"/>
              </p:cNvSpPr>
              <p:nvPr/>
            </p:nvSpPr>
            <p:spPr bwMode="auto">
              <a:xfrm>
                <a:off x="525" y="4082"/>
                <a:ext cx="6417" cy="5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sz="1200">
                    <a:effectLst/>
                    <a:latin typeface="Cambria Math"/>
                    <a:ea typeface="Times New Roman"/>
                    <a:cs typeface="Times New Roman"/>
                  </a:rPr>
                  <a:t>                 3                   6                   9                  12                 15     </a:t>
                </a:r>
                <a:endParaRPr lang="cs-CZ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161" name="Text Box 154"/>
              <p:cNvSpPr txBox="1">
                <a:spLocks noChangeArrowheads="1"/>
              </p:cNvSpPr>
              <p:nvPr/>
            </p:nvSpPr>
            <p:spPr bwMode="auto">
              <a:xfrm>
                <a:off x="0" y="270"/>
                <a:ext cx="870" cy="35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200000"/>
                  </a:lnSpc>
                  <a:spcAft>
                    <a:spcPts val="0"/>
                  </a:spcAft>
                </a:pPr>
                <a:r>
                  <a:rPr lang="cs-CZ" sz="1200">
                    <a:effectLst/>
                    <a:latin typeface="Cambria Math"/>
                    <a:ea typeface="Times New Roman"/>
                    <a:cs typeface="Times New Roman"/>
                  </a:rPr>
                  <a:t>30</a:t>
                </a:r>
                <a:endParaRPr lang="cs-CZ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200000"/>
                  </a:lnSpc>
                  <a:spcAft>
                    <a:spcPts val="0"/>
                  </a:spcAft>
                </a:pPr>
                <a:r>
                  <a:rPr lang="cs-CZ" sz="1200">
                    <a:effectLst/>
                    <a:latin typeface="Cambria Math"/>
                    <a:ea typeface="Times New Roman"/>
                    <a:cs typeface="Times New Roman"/>
                  </a:rPr>
                  <a:t> </a:t>
                </a:r>
                <a:endParaRPr lang="cs-CZ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200000"/>
                  </a:lnSpc>
                  <a:spcAft>
                    <a:spcPts val="0"/>
                  </a:spcAft>
                </a:pPr>
                <a:r>
                  <a:rPr lang="cs-CZ" sz="1200">
                    <a:effectLst/>
                    <a:latin typeface="Cambria Math"/>
                    <a:ea typeface="Times New Roman"/>
                    <a:cs typeface="Times New Roman"/>
                  </a:rPr>
                  <a:t>20</a:t>
                </a:r>
                <a:endParaRPr lang="cs-CZ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200000"/>
                  </a:lnSpc>
                  <a:spcAft>
                    <a:spcPts val="0"/>
                  </a:spcAft>
                </a:pPr>
                <a:r>
                  <a:rPr lang="cs-CZ" sz="1200">
                    <a:effectLst/>
                    <a:latin typeface="Cambria Math"/>
                    <a:ea typeface="Times New Roman"/>
                    <a:cs typeface="Times New Roman"/>
                  </a:rPr>
                  <a:t> </a:t>
                </a:r>
                <a:endParaRPr lang="cs-CZ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200000"/>
                  </a:lnSpc>
                  <a:spcAft>
                    <a:spcPts val="0"/>
                  </a:spcAft>
                </a:pPr>
                <a:r>
                  <a:rPr lang="cs-CZ" sz="1200">
                    <a:effectLst/>
                    <a:latin typeface="Cambria Math"/>
                    <a:ea typeface="Times New Roman"/>
                    <a:cs typeface="Times New Roman"/>
                  </a:rPr>
                  <a:t>10</a:t>
                </a:r>
                <a:endParaRPr lang="cs-CZ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sz="1200">
                    <a:effectLst/>
                    <a:latin typeface="Cambria Math"/>
                    <a:ea typeface="Times New Roman"/>
                    <a:cs typeface="Times New Roman"/>
                  </a:rPr>
                  <a:t> </a:t>
                </a:r>
                <a:endParaRPr lang="cs-CZ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162" name="Rectangle 4"/>
              <p:cNvSpPr>
                <a:spLocks noChangeArrowheads="1"/>
              </p:cNvSpPr>
              <p:nvPr/>
            </p:nvSpPr>
            <p:spPr bwMode="auto">
              <a:xfrm>
                <a:off x="517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63" name="Rectangle 5"/>
              <p:cNvSpPr>
                <a:spLocks noChangeArrowheads="1"/>
              </p:cNvSpPr>
              <p:nvPr/>
            </p:nvSpPr>
            <p:spPr bwMode="auto">
              <a:xfrm>
                <a:off x="1083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64" name="Rectangle 8"/>
              <p:cNvSpPr>
                <a:spLocks noChangeArrowheads="1"/>
              </p:cNvSpPr>
              <p:nvPr/>
            </p:nvSpPr>
            <p:spPr bwMode="auto">
              <a:xfrm>
                <a:off x="1645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65" name="Rectangle 9"/>
              <p:cNvSpPr>
                <a:spLocks noChangeArrowheads="1"/>
              </p:cNvSpPr>
              <p:nvPr/>
            </p:nvSpPr>
            <p:spPr bwMode="auto">
              <a:xfrm>
                <a:off x="2211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66" name="Rectangle 13"/>
              <p:cNvSpPr>
                <a:spLocks noChangeArrowheads="1"/>
              </p:cNvSpPr>
              <p:nvPr/>
            </p:nvSpPr>
            <p:spPr bwMode="auto">
              <a:xfrm>
                <a:off x="517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67" name="Rectangle 14"/>
              <p:cNvSpPr>
                <a:spLocks noChangeArrowheads="1"/>
              </p:cNvSpPr>
              <p:nvPr/>
            </p:nvSpPr>
            <p:spPr bwMode="auto">
              <a:xfrm>
                <a:off x="1083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68" name="Rectangle 16"/>
              <p:cNvSpPr>
                <a:spLocks noChangeArrowheads="1"/>
              </p:cNvSpPr>
              <p:nvPr/>
            </p:nvSpPr>
            <p:spPr bwMode="auto">
              <a:xfrm>
                <a:off x="1645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69" name="Rectangle 17"/>
              <p:cNvSpPr>
                <a:spLocks noChangeArrowheads="1"/>
              </p:cNvSpPr>
              <p:nvPr/>
            </p:nvSpPr>
            <p:spPr bwMode="auto">
              <a:xfrm>
                <a:off x="2211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70" name="Rectangle 22"/>
              <p:cNvSpPr>
                <a:spLocks noChangeArrowheads="1"/>
              </p:cNvSpPr>
              <p:nvPr/>
            </p:nvSpPr>
            <p:spPr bwMode="auto">
              <a:xfrm>
                <a:off x="2778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71" name="Rectangle 23"/>
              <p:cNvSpPr>
                <a:spLocks noChangeArrowheads="1"/>
              </p:cNvSpPr>
              <p:nvPr/>
            </p:nvSpPr>
            <p:spPr bwMode="auto">
              <a:xfrm>
                <a:off x="3344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72" name="Rectangle 29"/>
              <p:cNvSpPr>
                <a:spLocks noChangeArrowheads="1"/>
              </p:cNvSpPr>
              <p:nvPr/>
            </p:nvSpPr>
            <p:spPr bwMode="auto">
              <a:xfrm>
                <a:off x="2778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73" name="Rectangle 30"/>
              <p:cNvSpPr>
                <a:spLocks noChangeArrowheads="1"/>
              </p:cNvSpPr>
              <p:nvPr/>
            </p:nvSpPr>
            <p:spPr bwMode="auto">
              <a:xfrm>
                <a:off x="3344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74" name="Rectangle 39"/>
              <p:cNvSpPr>
                <a:spLocks noChangeArrowheads="1"/>
              </p:cNvSpPr>
              <p:nvPr/>
            </p:nvSpPr>
            <p:spPr bwMode="auto">
              <a:xfrm>
                <a:off x="517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75" name="Rectangle 40"/>
              <p:cNvSpPr>
                <a:spLocks noChangeArrowheads="1"/>
              </p:cNvSpPr>
              <p:nvPr/>
            </p:nvSpPr>
            <p:spPr bwMode="auto">
              <a:xfrm>
                <a:off x="1083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76" name="Rectangle 42"/>
              <p:cNvSpPr>
                <a:spLocks noChangeArrowheads="1"/>
              </p:cNvSpPr>
              <p:nvPr/>
            </p:nvSpPr>
            <p:spPr bwMode="auto">
              <a:xfrm>
                <a:off x="1645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77" name="Rectangle 43"/>
              <p:cNvSpPr>
                <a:spLocks noChangeArrowheads="1"/>
              </p:cNvSpPr>
              <p:nvPr/>
            </p:nvSpPr>
            <p:spPr bwMode="auto">
              <a:xfrm>
                <a:off x="2211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78" name="Rectangle 46"/>
              <p:cNvSpPr>
                <a:spLocks noChangeArrowheads="1"/>
              </p:cNvSpPr>
              <p:nvPr/>
            </p:nvSpPr>
            <p:spPr bwMode="auto">
              <a:xfrm>
                <a:off x="517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79" name="Rectangle 47"/>
              <p:cNvSpPr>
                <a:spLocks noChangeArrowheads="1"/>
              </p:cNvSpPr>
              <p:nvPr/>
            </p:nvSpPr>
            <p:spPr bwMode="auto">
              <a:xfrm>
                <a:off x="1083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80" name="Rectangle 49"/>
              <p:cNvSpPr>
                <a:spLocks noChangeArrowheads="1"/>
              </p:cNvSpPr>
              <p:nvPr/>
            </p:nvSpPr>
            <p:spPr bwMode="auto">
              <a:xfrm>
                <a:off x="1645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81" name="Rectangle 50"/>
              <p:cNvSpPr>
                <a:spLocks noChangeArrowheads="1"/>
              </p:cNvSpPr>
              <p:nvPr/>
            </p:nvSpPr>
            <p:spPr bwMode="auto">
              <a:xfrm>
                <a:off x="2211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82" name="Rectangle 54"/>
              <p:cNvSpPr>
                <a:spLocks noChangeArrowheads="1"/>
              </p:cNvSpPr>
              <p:nvPr/>
            </p:nvSpPr>
            <p:spPr bwMode="auto">
              <a:xfrm>
                <a:off x="2778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83" name="Rectangle 55"/>
              <p:cNvSpPr>
                <a:spLocks noChangeArrowheads="1"/>
              </p:cNvSpPr>
              <p:nvPr/>
            </p:nvSpPr>
            <p:spPr bwMode="auto">
              <a:xfrm>
                <a:off x="3344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84" name="Rectangle 61"/>
              <p:cNvSpPr>
                <a:spLocks noChangeArrowheads="1"/>
              </p:cNvSpPr>
              <p:nvPr/>
            </p:nvSpPr>
            <p:spPr bwMode="auto">
              <a:xfrm>
                <a:off x="2778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85" name="Rectangle 62"/>
              <p:cNvSpPr>
                <a:spLocks noChangeArrowheads="1"/>
              </p:cNvSpPr>
              <p:nvPr/>
            </p:nvSpPr>
            <p:spPr bwMode="auto">
              <a:xfrm>
                <a:off x="3344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86" name="Rectangle 70"/>
              <p:cNvSpPr>
                <a:spLocks noChangeArrowheads="1"/>
              </p:cNvSpPr>
              <p:nvPr/>
            </p:nvSpPr>
            <p:spPr bwMode="auto">
              <a:xfrm>
                <a:off x="517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87" name="Rectangle 71"/>
              <p:cNvSpPr>
                <a:spLocks noChangeArrowheads="1"/>
              </p:cNvSpPr>
              <p:nvPr/>
            </p:nvSpPr>
            <p:spPr bwMode="auto">
              <a:xfrm>
                <a:off x="1083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88" name="Rectangle 73"/>
              <p:cNvSpPr>
                <a:spLocks noChangeArrowheads="1"/>
              </p:cNvSpPr>
              <p:nvPr/>
            </p:nvSpPr>
            <p:spPr bwMode="auto">
              <a:xfrm>
                <a:off x="1645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89" name="Rectangle 74"/>
              <p:cNvSpPr>
                <a:spLocks noChangeArrowheads="1"/>
              </p:cNvSpPr>
              <p:nvPr/>
            </p:nvSpPr>
            <p:spPr bwMode="auto">
              <a:xfrm>
                <a:off x="2211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90" name="Rectangle 77"/>
              <p:cNvSpPr>
                <a:spLocks noChangeArrowheads="1"/>
              </p:cNvSpPr>
              <p:nvPr/>
            </p:nvSpPr>
            <p:spPr bwMode="auto">
              <a:xfrm>
                <a:off x="517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91" name="Rectangle 78"/>
              <p:cNvSpPr>
                <a:spLocks noChangeArrowheads="1"/>
              </p:cNvSpPr>
              <p:nvPr/>
            </p:nvSpPr>
            <p:spPr bwMode="auto">
              <a:xfrm>
                <a:off x="1083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92" name="Rectangle 80"/>
              <p:cNvSpPr>
                <a:spLocks noChangeArrowheads="1"/>
              </p:cNvSpPr>
              <p:nvPr/>
            </p:nvSpPr>
            <p:spPr bwMode="auto">
              <a:xfrm>
                <a:off x="1645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93" name="Rectangle 81"/>
              <p:cNvSpPr>
                <a:spLocks noChangeArrowheads="1"/>
              </p:cNvSpPr>
              <p:nvPr/>
            </p:nvSpPr>
            <p:spPr bwMode="auto">
              <a:xfrm>
                <a:off x="2211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94" name="Rectangle 85"/>
              <p:cNvSpPr>
                <a:spLocks noChangeArrowheads="1"/>
              </p:cNvSpPr>
              <p:nvPr/>
            </p:nvSpPr>
            <p:spPr bwMode="auto">
              <a:xfrm>
                <a:off x="2778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95" name="Rectangle 86"/>
              <p:cNvSpPr>
                <a:spLocks noChangeArrowheads="1"/>
              </p:cNvSpPr>
              <p:nvPr/>
            </p:nvSpPr>
            <p:spPr bwMode="auto">
              <a:xfrm>
                <a:off x="3344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96" name="Rectangle 92"/>
              <p:cNvSpPr>
                <a:spLocks noChangeArrowheads="1"/>
              </p:cNvSpPr>
              <p:nvPr/>
            </p:nvSpPr>
            <p:spPr bwMode="auto">
              <a:xfrm>
                <a:off x="2778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97" name="Rectangle 93"/>
              <p:cNvSpPr>
                <a:spLocks noChangeArrowheads="1"/>
              </p:cNvSpPr>
              <p:nvPr/>
            </p:nvSpPr>
            <p:spPr bwMode="auto">
              <a:xfrm>
                <a:off x="3344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98" name="Rectangle 25"/>
              <p:cNvSpPr>
                <a:spLocks noChangeArrowheads="1"/>
              </p:cNvSpPr>
              <p:nvPr/>
            </p:nvSpPr>
            <p:spPr bwMode="auto">
              <a:xfrm>
                <a:off x="3906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99" name="Rectangle 26"/>
              <p:cNvSpPr>
                <a:spLocks noChangeArrowheads="1"/>
              </p:cNvSpPr>
              <p:nvPr/>
            </p:nvSpPr>
            <p:spPr bwMode="auto">
              <a:xfrm>
                <a:off x="4472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0" name="Rectangle 32"/>
              <p:cNvSpPr>
                <a:spLocks noChangeArrowheads="1"/>
              </p:cNvSpPr>
              <p:nvPr/>
            </p:nvSpPr>
            <p:spPr bwMode="auto">
              <a:xfrm>
                <a:off x="3906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1" name="Rectangle 33"/>
              <p:cNvSpPr>
                <a:spLocks noChangeArrowheads="1"/>
              </p:cNvSpPr>
              <p:nvPr/>
            </p:nvSpPr>
            <p:spPr bwMode="auto">
              <a:xfrm>
                <a:off x="4472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2" name="Rectangle 57"/>
              <p:cNvSpPr>
                <a:spLocks noChangeArrowheads="1"/>
              </p:cNvSpPr>
              <p:nvPr/>
            </p:nvSpPr>
            <p:spPr bwMode="auto">
              <a:xfrm>
                <a:off x="3906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3" name="Rectangle 58"/>
              <p:cNvSpPr>
                <a:spLocks noChangeArrowheads="1"/>
              </p:cNvSpPr>
              <p:nvPr/>
            </p:nvSpPr>
            <p:spPr bwMode="auto">
              <a:xfrm>
                <a:off x="4472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4" name="Rectangle 64"/>
              <p:cNvSpPr>
                <a:spLocks noChangeArrowheads="1"/>
              </p:cNvSpPr>
              <p:nvPr/>
            </p:nvSpPr>
            <p:spPr bwMode="auto">
              <a:xfrm>
                <a:off x="3906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5" name="Rectangle 65"/>
              <p:cNvSpPr>
                <a:spLocks noChangeArrowheads="1"/>
              </p:cNvSpPr>
              <p:nvPr/>
            </p:nvSpPr>
            <p:spPr bwMode="auto">
              <a:xfrm>
                <a:off x="4472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6" name="Rectangle 88"/>
              <p:cNvSpPr>
                <a:spLocks noChangeArrowheads="1"/>
              </p:cNvSpPr>
              <p:nvPr/>
            </p:nvSpPr>
            <p:spPr bwMode="auto">
              <a:xfrm>
                <a:off x="3906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7" name="Rectangle 89"/>
              <p:cNvSpPr>
                <a:spLocks noChangeArrowheads="1"/>
              </p:cNvSpPr>
              <p:nvPr/>
            </p:nvSpPr>
            <p:spPr bwMode="auto">
              <a:xfrm>
                <a:off x="4472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8" name="Rectangle 95"/>
              <p:cNvSpPr>
                <a:spLocks noChangeArrowheads="1"/>
              </p:cNvSpPr>
              <p:nvPr/>
            </p:nvSpPr>
            <p:spPr bwMode="auto">
              <a:xfrm>
                <a:off x="3906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9" name="Rectangle 96"/>
              <p:cNvSpPr>
                <a:spLocks noChangeArrowheads="1"/>
              </p:cNvSpPr>
              <p:nvPr/>
            </p:nvSpPr>
            <p:spPr bwMode="auto">
              <a:xfrm>
                <a:off x="4472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10" name="Rectangle 131"/>
              <p:cNvSpPr>
                <a:spLocks noChangeArrowheads="1"/>
              </p:cNvSpPr>
              <p:nvPr/>
            </p:nvSpPr>
            <p:spPr bwMode="auto">
              <a:xfrm>
                <a:off x="5034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11" name="Rectangle 132"/>
              <p:cNvSpPr>
                <a:spLocks noChangeArrowheads="1"/>
              </p:cNvSpPr>
              <p:nvPr/>
            </p:nvSpPr>
            <p:spPr bwMode="auto">
              <a:xfrm>
                <a:off x="5600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12" name="Rectangle 134"/>
              <p:cNvSpPr>
                <a:spLocks noChangeArrowheads="1"/>
              </p:cNvSpPr>
              <p:nvPr/>
            </p:nvSpPr>
            <p:spPr bwMode="auto">
              <a:xfrm>
                <a:off x="5034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13" name="Rectangle 135"/>
              <p:cNvSpPr>
                <a:spLocks noChangeArrowheads="1"/>
              </p:cNvSpPr>
              <p:nvPr/>
            </p:nvSpPr>
            <p:spPr bwMode="auto">
              <a:xfrm>
                <a:off x="5600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14" name="Rectangle 137"/>
              <p:cNvSpPr>
                <a:spLocks noChangeArrowheads="1"/>
              </p:cNvSpPr>
              <p:nvPr/>
            </p:nvSpPr>
            <p:spPr bwMode="auto">
              <a:xfrm>
                <a:off x="5034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15" name="Rectangle 138"/>
              <p:cNvSpPr>
                <a:spLocks noChangeArrowheads="1"/>
              </p:cNvSpPr>
              <p:nvPr/>
            </p:nvSpPr>
            <p:spPr bwMode="auto">
              <a:xfrm>
                <a:off x="5600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16" name="Rectangle 140"/>
              <p:cNvSpPr>
                <a:spLocks noChangeArrowheads="1"/>
              </p:cNvSpPr>
              <p:nvPr/>
            </p:nvSpPr>
            <p:spPr bwMode="auto">
              <a:xfrm>
                <a:off x="5034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17" name="Rectangle 141"/>
              <p:cNvSpPr>
                <a:spLocks noChangeArrowheads="1"/>
              </p:cNvSpPr>
              <p:nvPr/>
            </p:nvSpPr>
            <p:spPr bwMode="auto">
              <a:xfrm>
                <a:off x="5600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18" name="Rectangle 143"/>
              <p:cNvSpPr>
                <a:spLocks noChangeArrowheads="1"/>
              </p:cNvSpPr>
              <p:nvPr/>
            </p:nvSpPr>
            <p:spPr bwMode="auto">
              <a:xfrm>
                <a:off x="5034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19" name="Rectangle 144"/>
              <p:cNvSpPr>
                <a:spLocks noChangeArrowheads="1"/>
              </p:cNvSpPr>
              <p:nvPr/>
            </p:nvSpPr>
            <p:spPr bwMode="auto">
              <a:xfrm>
                <a:off x="5600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20" name="Rectangle 146"/>
              <p:cNvSpPr>
                <a:spLocks noChangeArrowheads="1"/>
              </p:cNvSpPr>
              <p:nvPr/>
            </p:nvSpPr>
            <p:spPr bwMode="auto">
              <a:xfrm>
                <a:off x="5034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21" name="Rectangle 147"/>
              <p:cNvSpPr>
                <a:spLocks noChangeArrowheads="1"/>
              </p:cNvSpPr>
              <p:nvPr/>
            </p:nvSpPr>
            <p:spPr bwMode="auto">
              <a:xfrm>
                <a:off x="5600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cxnSp>
            <p:nvCxnSpPr>
              <p:cNvPr id="222" name="AutoShape 150"/>
              <p:cNvCxnSpPr>
                <a:cxnSpLocks noChangeShapeType="1"/>
              </p:cNvCxnSpPr>
              <p:nvPr/>
            </p:nvCxnSpPr>
            <p:spPr bwMode="auto">
              <a:xfrm flipV="1">
                <a:off x="509" y="460"/>
                <a:ext cx="0" cy="3685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3" name="AutoShape 149"/>
              <p:cNvCxnSpPr>
                <a:cxnSpLocks noChangeShapeType="1"/>
              </p:cNvCxnSpPr>
              <p:nvPr/>
            </p:nvCxnSpPr>
            <p:spPr bwMode="auto">
              <a:xfrm>
                <a:off x="496" y="4137"/>
                <a:ext cx="5910" cy="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57" name="AutoShape 170"/>
            <p:cNvCxnSpPr>
              <a:cxnSpLocks noChangeShapeType="1"/>
            </p:cNvCxnSpPr>
            <p:nvPr/>
          </p:nvCxnSpPr>
          <p:spPr bwMode="auto">
            <a:xfrm>
              <a:off x="314960" y="1182370"/>
              <a:ext cx="3601085" cy="271"/>
            </a:xfrm>
            <a:prstGeom prst="straightConnector1">
              <a:avLst/>
            </a:prstGeom>
            <a:noFill/>
            <a:ln w="19050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27090957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237660"/>
              </p:ext>
            </p:extLst>
          </p:nvPr>
        </p:nvGraphicFramePr>
        <p:xfrm>
          <a:off x="752818" y="908720"/>
          <a:ext cx="7870140" cy="4963616"/>
        </p:xfrm>
        <a:graphic>
          <a:graphicData uri="http://schemas.openxmlformats.org/drawingml/2006/table">
            <a:tbl>
              <a:tblPr/>
              <a:tblGrid>
                <a:gridCol w="357734"/>
                <a:gridCol w="7512406"/>
              </a:tblGrid>
              <a:tr h="374441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6.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Během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 s hmotný bod urazí dráhu: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0,3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45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20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3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pSp>
        <p:nvGrpSpPr>
          <p:cNvPr id="145" name="Skupina 144"/>
          <p:cNvGrpSpPr/>
          <p:nvPr/>
        </p:nvGrpSpPr>
        <p:grpSpPr>
          <a:xfrm>
            <a:off x="2170102" y="1444410"/>
            <a:ext cx="4608513" cy="2954337"/>
            <a:chOff x="0" y="0"/>
            <a:chExt cx="4608195" cy="2954020"/>
          </a:xfrm>
        </p:grpSpPr>
        <p:grpSp>
          <p:nvGrpSpPr>
            <p:cNvPr id="146" name="Group 163"/>
            <p:cNvGrpSpPr>
              <a:grpSpLocks/>
            </p:cNvGrpSpPr>
            <p:nvPr/>
          </p:nvGrpSpPr>
          <p:grpSpPr bwMode="auto">
            <a:xfrm>
              <a:off x="0" y="0"/>
              <a:ext cx="4608195" cy="2954020"/>
              <a:chOff x="0" y="0"/>
              <a:chExt cx="7257" cy="465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8" name="Text Box 1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0" y="0"/>
                    <a:ext cx="1484" cy="55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>
                      <a:lnSpc>
                        <a:spcPct val="115000"/>
                      </a:lnSpc>
                      <a:spcAft>
                        <a:spcPts val="1000"/>
                      </a:spcAft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cs-CZ" sz="12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𝑣</m:t>
                          </m:r>
                          <m:r>
                            <a:rPr lang="cs-CZ" sz="12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 (</m:t>
                          </m:r>
                          <m:r>
                            <a:rPr lang="cs-CZ" sz="12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𝑚</m:t>
                          </m:r>
                          <m:r>
                            <a:rPr lang="cs-CZ" sz="12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∙</m:t>
                          </m:r>
                          <m:sSup>
                            <m:sSupPr>
                              <m:ctrlPr>
                                <a:rPr lang="cs-CZ" sz="1200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</m:ctrlPr>
                            </m:sSupPr>
                            <m:e>
                              <m:r>
                                <a:rPr lang="cs-CZ" sz="1200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cs-CZ" sz="1200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−1</m:t>
                              </m:r>
                            </m:sup>
                          </m:sSup>
                          <m:r>
                            <a:rPr lang="cs-CZ" sz="12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)</m:t>
                          </m:r>
                        </m:oMath>
                      </m:oMathPara>
                    </a14:m>
                    <a:endParaRPr lang="cs-CZ" sz="1100">
                      <a:effectLst/>
                      <a:latin typeface="Calibri"/>
                      <a:ea typeface="Times New Roman"/>
                      <a:cs typeface="Times New Roman"/>
                    </a:endParaRPr>
                  </a:p>
                </p:txBody>
              </p:sp>
            </mc:Choice>
            <mc:Fallback xmlns="">
              <p:sp>
                <p:nvSpPr>
                  <p:cNvPr id="148" name="Text Box 15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120" y="0"/>
                    <a:ext cx="1484" cy="555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49" name="Text Box 152"/>
              <p:cNvSpPr txBox="1">
                <a:spLocks noChangeArrowheads="1"/>
              </p:cNvSpPr>
              <p:nvPr/>
            </p:nvSpPr>
            <p:spPr bwMode="auto">
              <a:xfrm>
                <a:off x="6357" y="3917"/>
                <a:ext cx="900" cy="7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sz="1200">
                    <a:effectLst/>
                    <a:latin typeface="Cambria Math"/>
                    <a:ea typeface="Times New Roman"/>
                    <a:cs typeface="Times New Roman"/>
                  </a:rPr>
                  <a:t>t (s)</a:t>
                </a:r>
                <a:endParaRPr lang="cs-CZ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150" name="Text Box 153"/>
              <p:cNvSpPr txBox="1">
                <a:spLocks noChangeArrowheads="1"/>
              </p:cNvSpPr>
              <p:nvPr/>
            </p:nvSpPr>
            <p:spPr bwMode="auto">
              <a:xfrm>
                <a:off x="525" y="4082"/>
                <a:ext cx="6417" cy="5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sz="1200">
                    <a:effectLst/>
                    <a:latin typeface="Cambria Math"/>
                    <a:ea typeface="Times New Roman"/>
                    <a:cs typeface="Times New Roman"/>
                  </a:rPr>
                  <a:t>                 3                   6                   9                  12                 15     </a:t>
                </a:r>
                <a:endParaRPr lang="cs-CZ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151" name="Text Box 154"/>
              <p:cNvSpPr txBox="1">
                <a:spLocks noChangeArrowheads="1"/>
              </p:cNvSpPr>
              <p:nvPr/>
            </p:nvSpPr>
            <p:spPr bwMode="auto">
              <a:xfrm>
                <a:off x="0" y="270"/>
                <a:ext cx="870" cy="35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200000"/>
                  </a:lnSpc>
                  <a:spcAft>
                    <a:spcPts val="0"/>
                  </a:spcAft>
                </a:pPr>
                <a:r>
                  <a:rPr lang="cs-CZ" sz="1200">
                    <a:effectLst/>
                    <a:latin typeface="Cambria Math"/>
                    <a:ea typeface="Times New Roman"/>
                    <a:cs typeface="Times New Roman"/>
                  </a:rPr>
                  <a:t>30</a:t>
                </a:r>
                <a:endParaRPr lang="cs-CZ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200000"/>
                  </a:lnSpc>
                  <a:spcAft>
                    <a:spcPts val="0"/>
                  </a:spcAft>
                </a:pPr>
                <a:r>
                  <a:rPr lang="cs-CZ" sz="1200">
                    <a:effectLst/>
                    <a:latin typeface="Cambria Math"/>
                    <a:ea typeface="Times New Roman"/>
                    <a:cs typeface="Times New Roman"/>
                  </a:rPr>
                  <a:t> </a:t>
                </a:r>
                <a:endParaRPr lang="cs-CZ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200000"/>
                  </a:lnSpc>
                  <a:spcAft>
                    <a:spcPts val="0"/>
                  </a:spcAft>
                </a:pPr>
                <a:r>
                  <a:rPr lang="cs-CZ" sz="1200">
                    <a:effectLst/>
                    <a:latin typeface="Cambria Math"/>
                    <a:ea typeface="Times New Roman"/>
                    <a:cs typeface="Times New Roman"/>
                  </a:rPr>
                  <a:t>20</a:t>
                </a:r>
                <a:endParaRPr lang="cs-CZ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200000"/>
                  </a:lnSpc>
                  <a:spcAft>
                    <a:spcPts val="0"/>
                  </a:spcAft>
                </a:pPr>
                <a:r>
                  <a:rPr lang="cs-CZ" sz="1200">
                    <a:effectLst/>
                    <a:latin typeface="Cambria Math"/>
                    <a:ea typeface="Times New Roman"/>
                    <a:cs typeface="Times New Roman"/>
                  </a:rPr>
                  <a:t> </a:t>
                </a:r>
                <a:endParaRPr lang="cs-CZ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200000"/>
                  </a:lnSpc>
                  <a:spcAft>
                    <a:spcPts val="0"/>
                  </a:spcAft>
                </a:pPr>
                <a:r>
                  <a:rPr lang="cs-CZ" sz="1200">
                    <a:effectLst/>
                    <a:latin typeface="Cambria Math"/>
                    <a:ea typeface="Times New Roman"/>
                    <a:cs typeface="Times New Roman"/>
                  </a:rPr>
                  <a:t>10</a:t>
                </a:r>
                <a:endParaRPr lang="cs-CZ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sz="1200">
                    <a:effectLst/>
                    <a:latin typeface="Cambria Math"/>
                    <a:ea typeface="Times New Roman"/>
                    <a:cs typeface="Times New Roman"/>
                  </a:rPr>
                  <a:t> </a:t>
                </a:r>
                <a:endParaRPr lang="cs-CZ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152" name="Rectangle 4"/>
              <p:cNvSpPr>
                <a:spLocks noChangeArrowheads="1"/>
              </p:cNvSpPr>
              <p:nvPr/>
            </p:nvSpPr>
            <p:spPr bwMode="auto">
              <a:xfrm>
                <a:off x="517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53" name="Rectangle 5"/>
              <p:cNvSpPr>
                <a:spLocks noChangeArrowheads="1"/>
              </p:cNvSpPr>
              <p:nvPr/>
            </p:nvSpPr>
            <p:spPr bwMode="auto">
              <a:xfrm>
                <a:off x="1083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24" name="Rectangle 8"/>
              <p:cNvSpPr>
                <a:spLocks noChangeArrowheads="1"/>
              </p:cNvSpPr>
              <p:nvPr/>
            </p:nvSpPr>
            <p:spPr bwMode="auto">
              <a:xfrm>
                <a:off x="1645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25" name="Rectangle 9"/>
              <p:cNvSpPr>
                <a:spLocks noChangeArrowheads="1"/>
              </p:cNvSpPr>
              <p:nvPr/>
            </p:nvSpPr>
            <p:spPr bwMode="auto">
              <a:xfrm>
                <a:off x="2211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26" name="Rectangle 13"/>
              <p:cNvSpPr>
                <a:spLocks noChangeArrowheads="1"/>
              </p:cNvSpPr>
              <p:nvPr/>
            </p:nvSpPr>
            <p:spPr bwMode="auto">
              <a:xfrm>
                <a:off x="517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27" name="Rectangle 14"/>
              <p:cNvSpPr>
                <a:spLocks noChangeArrowheads="1"/>
              </p:cNvSpPr>
              <p:nvPr/>
            </p:nvSpPr>
            <p:spPr bwMode="auto">
              <a:xfrm>
                <a:off x="1083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28" name="Rectangle 16"/>
              <p:cNvSpPr>
                <a:spLocks noChangeArrowheads="1"/>
              </p:cNvSpPr>
              <p:nvPr/>
            </p:nvSpPr>
            <p:spPr bwMode="auto">
              <a:xfrm>
                <a:off x="1645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29" name="Rectangle 17"/>
              <p:cNvSpPr>
                <a:spLocks noChangeArrowheads="1"/>
              </p:cNvSpPr>
              <p:nvPr/>
            </p:nvSpPr>
            <p:spPr bwMode="auto">
              <a:xfrm>
                <a:off x="2211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0" name="Rectangle 22"/>
              <p:cNvSpPr>
                <a:spLocks noChangeArrowheads="1"/>
              </p:cNvSpPr>
              <p:nvPr/>
            </p:nvSpPr>
            <p:spPr bwMode="auto">
              <a:xfrm>
                <a:off x="2778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1" name="Rectangle 23"/>
              <p:cNvSpPr>
                <a:spLocks noChangeArrowheads="1"/>
              </p:cNvSpPr>
              <p:nvPr/>
            </p:nvSpPr>
            <p:spPr bwMode="auto">
              <a:xfrm>
                <a:off x="3344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2" name="Rectangle 29"/>
              <p:cNvSpPr>
                <a:spLocks noChangeArrowheads="1"/>
              </p:cNvSpPr>
              <p:nvPr/>
            </p:nvSpPr>
            <p:spPr bwMode="auto">
              <a:xfrm>
                <a:off x="2778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3" name="Rectangle 30"/>
              <p:cNvSpPr>
                <a:spLocks noChangeArrowheads="1"/>
              </p:cNvSpPr>
              <p:nvPr/>
            </p:nvSpPr>
            <p:spPr bwMode="auto">
              <a:xfrm>
                <a:off x="3344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4" name="Rectangle 39"/>
              <p:cNvSpPr>
                <a:spLocks noChangeArrowheads="1"/>
              </p:cNvSpPr>
              <p:nvPr/>
            </p:nvSpPr>
            <p:spPr bwMode="auto">
              <a:xfrm>
                <a:off x="517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5" name="Rectangle 40"/>
              <p:cNvSpPr>
                <a:spLocks noChangeArrowheads="1"/>
              </p:cNvSpPr>
              <p:nvPr/>
            </p:nvSpPr>
            <p:spPr bwMode="auto">
              <a:xfrm>
                <a:off x="1083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6" name="Rectangle 42"/>
              <p:cNvSpPr>
                <a:spLocks noChangeArrowheads="1"/>
              </p:cNvSpPr>
              <p:nvPr/>
            </p:nvSpPr>
            <p:spPr bwMode="auto">
              <a:xfrm>
                <a:off x="1645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7" name="Rectangle 43"/>
              <p:cNvSpPr>
                <a:spLocks noChangeArrowheads="1"/>
              </p:cNvSpPr>
              <p:nvPr/>
            </p:nvSpPr>
            <p:spPr bwMode="auto">
              <a:xfrm>
                <a:off x="2211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8" name="Rectangle 46"/>
              <p:cNvSpPr>
                <a:spLocks noChangeArrowheads="1"/>
              </p:cNvSpPr>
              <p:nvPr/>
            </p:nvSpPr>
            <p:spPr bwMode="auto">
              <a:xfrm>
                <a:off x="517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9" name="Rectangle 47"/>
              <p:cNvSpPr>
                <a:spLocks noChangeArrowheads="1"/>
              </p:cNvSpPr>
              <p:nvPr/>
            </p:nvSpPr>
            <p:spPr bwMode="auto">
              <a:xfrm>
                <a:off x="1083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40" name="Rectangle 49"/>
              <p:cNvSpPr>
                <a:spLocks noChangeArrowheads="1"/>
              </p:cNvSpPr>
              <p:nvPr/>
            </p:nvSpPr>
            <p:spPr bwMode="auto">
              <a:xfrm>
                <a:off x="1645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41" name="Rectangle 50"/>
              <p:cNvSpPr>
                <a:spLocks noChangeArrowheads="1"/>
              </p:cNvSpPr>
              <p:nvPr/>
            </p:nvSpPr>
            <p:spPr bwMode="auto">
              <a:xfrm>
                <a:off x="2211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42" name="Rectangle 54"/>
              <p:cNvSpPr>
                <a:spLocks noChangeArrowheads="1"/>
              </p:cNvSpPr>
              <p:nvPr/>
            </p:nvSpPr>
            <p:spPr bwMode="auto">
              <a:xfrm>
                <a:off x="2778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43" name="Rectangle 55"/>
              <p:cNvSpPr>
                <a:spLocks noChangeArrowheads="1"/>
              </p:cNvSpPr>
              <p:nvPr/>
            </p:nvSpPr>
            <p:spPr bwMode="auto">
              <a:xfrm>
                <a:off x="3344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44" name="Rectangle 61"/>
              <p:cNvSpPr>
                <a:spLocks noChangeArrowheads="1"/>
              </p:cNvSpPr>
              <p:nvPr/>
            </p:nvSpPr>
            <p:spPr bwMode="auto">
              <a:xfrm>
                <a:off x="2778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45" name="Rectangle 62"/>
              <p:cNvSpPr>
                <a:spLocks noChangeArrowheads="1"/>
              </p:cNvSpPr>
              <p:nvPr/>
            </p:nvSpPr>
            <p:spPr bwMode="auto">
              <a:xfrm>
                <a:off x="3344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46" name="Rectangle 70"/>
              <p:cNvSpPr>
                <a:spLocks noChangeArrowheads="1"/>
              </p:cNvSpPr>
              <p:nvPr/>
            </p:nvSpPr>
            <p:spPr bwMode="auto">
              <a:xfrm>
                <a:off x="517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47" name="Rectangle 71"/>
              <p:cNvSpPr>
                <a:spLocks noChangeArrowheads="1"/>
              </p:cNvSpPr>
              <p:nvPr/>
            </p:nvSpPr>
            <p:spPr bwMode="auto">
              <a:xfrm>
                <a:off x="1083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48" name="Rectangle 73"/>
              <p:cNvSpPr>
                <a:spLocks noChangeArrowheads="1"/>
              </p:cNvSpPr>
              <p:nvPr/>
            </p:nvSpPr>
            <p:spPr bwMode="auto">
              <a:xfrm>
                <a:off x="1645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49" name="Rectangle 74"/>
              <p:cNvSpPr>
                <a:spLocks noChangeArrowheads="1"/>
              </p:cNvSpPr>
              <p:nvPr/>
            </p:nvSpPr>
            <p:spPr bwMode="auto">
              <a:xfrm>
                <a:off x="2211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0" name="Rectangle 77"/>
              <p:cNvSpPr>
                <a:spLocks noChangeArrowheads="1"/>
              </p:cNvSpPr>
              <p:nvPr/>
            </p:nvSpPr>
            <p:spPr bwMode="auto">
              <a:xfrm>
                <a:off x="517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1" name="Rectangle 78"/>
              <p:cNvSpPr>
                <a:spLocks noChangeArrowheads="1"/>
              </p:cNvSpPr>
              <p:nvPr/>
            </p:nvSpPr>
            <p:spPr bwMode="auto">
              <a:xfrm>
                <a:off x="1083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2" name="Rectangle 80"/>
              <p:cNvSpPr>
                <a:spLocks noChangeArrowheads="1"/>
              </p:cNvSpPr>
              <p:nvPr/>
            </p:nvSpPr>
            <p:spPr bwMode="auto">
              <a:xfrm>
                <a:off x="1645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3" name="Rectangle 81"/>
              <p:cNvSpPr>
                <a:spLocks noChangeArrowheads="1"/>
              </p:cNvSpPr>
              <p:nvPr/>
            </p:nvSpPr>
            <p:spPr bwMode="auto">
              <a:xfrm>
                <a:off x="2211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4" name="Rectangle 85"/>
              <p:cNvSpPr>
                <a:spLocks noChangeArrowheads="1"/>
              </p:cNvSpPr>
              <p:nvPr/>
            </p:nvSpPr>
            <p:spPr bwMode="auto">
              <a:xfrm>
                <a:off x="2778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5" name="Rectangle 86"/>
              <p:cNvSpPr>
                <a:spLocks noChangeArrowheads="1"/>
              </p:cNvSpPr>
              <p:nvPr/>
            </p:nvSpPr>
            <p:spPr bwMode="auto">
              <a:xfrm>
                <a:off x="3344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6" name="Rectangle 92"/>
              <p:cNvSpPr>
                <a:spLocks noChangeArrowheads="1"/>
              </p:cNvSpPr>
              <p:nvPr/>
            </p:nvSpPr>
            <p:spPr bwMode="auto">
              <a:xfrm>
                <a:off x="2778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7" name="Rectangle 93"/>
              <p:cNvSpPr>
                <a:spLocks noChangeArrowheads="1"/>
              </p:cNvSpPr>
              <p:nvPr/>
            </p:nvSpPr>
            <p:spPr bwMode="auto">
              <a:xfrm>
                <a:off x="3344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8" name="Rectangle 25"/>
              <p:cNvSpPr>
                <a:spLocks noChangeArrowheads="1"/>
              </p:cNvSpPr>
              <p:nvPr/>
            </p:nvSpPr>
            <p:spPr bwMode="auto">
              <a:xfrm>
                <a:off x="3906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9" name="Rectangle 26"/>
              <p:cNvSpPr>
                <a:spLocks noChangeArrowheads="1"/>
              </p:cNvSpPr>
              <p:nvPr/>
            </p:nvSpPr>
            <p:spPr bwMode="auto">
              <a:xfrm>
                <a:off x="4472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60" name="Rectangle 32"/>
              <p:cNvSpPr>
                <a:spLocks noChangeArrowheads="1"/>
              </p:cNvSpPr>
              <p:nvPr/>
            </p:nvSpPr>
            <p:spPr bwMode="auto">
              <a:xfrm>
                <a:off x="3906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61" name="Rectangle 33"/>
              <p:cNvSpPr>
                <a:spLocks noChangeArrowheads="1"/>
              </p:cNvSpPr>
              <p:nvPr/>
            </p:nvSpPr>
            <p:spPr bwMode="auto">
              <a:xfrm>
                <a:off x="4472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62" name="Rectangle 57"/>
              <p:cNvSpPr>
                <a:spLocks noChangeArrowheads="1"/>
              </p:cNvSpPr>
              <p:nvPr/>
            </p:nvSpPr>
            <p:spPr bwMode="auto">
              <a:xfrm>
                <a:off x="3906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63" name="Rectangle 58"/>
              <p:cNvSpPr>
                <a:spLocks noChangeArrowheads="1"/>
              </p:cNvSpPr>
              <p:nvPr/>
            </p:nvSpPr>
            <p:spPr bwMode="auto">
              <a:xfrm>
                <a:off x="4472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64" name="Rectangle 64"/>
              <p:cNvSpPr>
                <a:spLocks noChangeArrowheads="1"/>
              </p:cNvSpPr>
              <p:nvPr/>
            </p:nvSpPr>
            <p:spPr bwMode="auto">
              <a:xfrm>
                <a:off x="3906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65" name="Rectangle 65"/>
              <p:cNvSpPr>
                <a:spLocks noChangeArrowheads="1"/>
              </p:cNvSpPr>
              <p:nvPr/>
            </p:nvSpPr>
            <p:spPr bwMode="auto">
              <a:xfrm>
                <a:off x="4472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66" name="Rectangle 88"/>
              <p:cNvSpPr>
                <a:spLocks noChangeArrowheads="1"/>
              </p:cNvSpPr>
              <p:nvPr/>
            </p:nvSpPr>
            <p:spPr bwMode="auto">
              <a:xfrm>
                <a:off x="3906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67" name="Rectangle 89"/>
              <p:cNvSpPr>
                <a:spLocks noChangeArrowheads="1"/>
              </p:cNvSpPr>
              <p:nvPr/>
            </p:nvSpPr>
            <p:spPr bwMode="auto">
              <a:xfrm>
                <a:off x="4472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68" name="Rectangle 95"/>
              <p:cNvSpPr>
                <a:spLocks noChangeArrowheads="1"/>
              </p:cNvSpPr>
              <p:nvPr/>
            </p:nvSpPr>
            <p:spPr bwMode="auto">
              <a:xfrm>
                <a:off x="3906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69" name="Rectangle 96"/>
              <p:cNvSpPr>
                <a:spLocks noChangeArrowheads="1"/>
              </p:cNvSpPr>
              <p:nvPr/>
            </p:nvSpPr>
            <p:spPr bwMode="auto">
              <a:xfrm>
                <a:off x="4472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0" name="Rectangle 131"/>
              <p:cNvSpPr>
                <a:spLocks noChangeArrowheads="1"/>
              </p:cNvSpPr>
              <p:nvPr/>
            </p:nvSpPr>
            <p:spPr bwMode="auto">
              <a:xfrm>
                <a:off x="5034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1" name="Rectangle 132"/>
              <p:cNvSpPr>
                <a:spLocks noChangeArrowheads="1"/>
              </p:cNvSpPr>
              <p:nvPr/>
            </p:nvSpPr>
            <p:spPr bwMode="auto">
              <a:xfrm>
                <a:off x="5600" y="2430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2" name="Rectangle 134"/>
              <p:cNvSpPr>
                <a:spLocks noChangeArrowheads="1"/>
              </p:cNvSpPr>
              <p:nvPr/>
            </p:nvSpPr>
            <p:spPr bwMode="auto">
              <a:xfrm>
                <a:off x="5034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3" name="Rectangle 135"/>
              <p:cNvSpPr>
                <a:spLocks noChangeArrowheads="1"/>
              </p:cNvSpPr>
              <p:nvPr/>
            </p:nvSpPr>
            <p:spPr bwMode="auto">
              <a:xfrm>
                <a:off x="5600" y="1862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4" name="Rectangle 137"/>
              <p:cNvSpPr>
                <a:spLocks noChangeArrowheads="1"/>
              </p:cNvSpPr>
              <p:nvPr/>
            </p:nvSpPr>
            <p:spPr bwMode="auto">
              <a:xfrm>
                <a:off x="5034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5" name="Rectangle 138"/>
              <p:cNvSpPr>
                <a:spLocks noChangeArrowheads="1"/>
              </p:cNvSpPr>
              <p:nvPr/>
            </p:nvSpPr>
            <p:spPr bwMode="auto">
              <a:xfrm>
                <a:off x="5600" y="129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6" name="Rectangle 140"/>
              <p:cNvSpPr>
                <a:spLocks noChangeArrowheads="1"/>
              </p:cNvSpPr>
              <p:nvPr/>
            </p:nvSpPr>
            <p:spPr bwMode="auto">
              <a:xfrm>
                <a:off x="5034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7" name="Rectangle 141"/>
              <p:cNvSpPr>
                <a:spLocks noChangeArrowheads="1"/>
              </p:cNvSpPr>
              <p:nvPr/>
            </p:nvSpPr>
            <p:spPr bwMode="auto">
              <a:xfrm>
                <a:off x="5600" y="72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8" name="Rectangle 143"/>
              <p:cNvSpPr>
                <a:spLocks noChangeArrowheads="1"/>
              </p:cNvSpPr>
              <p:nvPr/>
            </p:nvSpPr>
            <p:spPr bwMode="auto">
              <a:xfrm>
                <a:off x="5034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9" name="Rectangle 144"/>
              <p:cNvSpPr>
                <a:spLocks noChangeArrowheads="1"/>
              </p:cNvSpPr>
              <p:nvPr/>
            </p:nvSpPr>
            <p:spPr bwMode="auto">
              <a:xfrm>
                <a:off x="5600" y="3565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80" name="Rectangle 146"/>
              <p:cNvSpPr>
                <a:spLocks noChangeArrowheads="1"/>
              </p:cNvSpPr>
              <p:nvPr/>
            </p:nvSpPr>
            <p:spPr bwMode="auto">
              <a:xfrm>
                <a:off x="5034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81" name="Rectangle 147"/>
              <p:cNvSpPr>
                <a:spLocks noChangeArrowheads="1"/>
              </p:cNvSpPr>
              <p:nvPr/>
            </p:nvSpPr>
            <p:spPr bwMode="auto">
              <a:xfrm>
                <a:off x="5600" y="2997"/>
                <a:ext cx="567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7F7F7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cxnSp>
            <p:nvCxnSpPr>
              <p:cNvPr id="282" name="AutoShape 150"/>
              <p:cNvCxnSpPr>
                <a:cxnSpLocks noChangeShapeType="1"/>
              </p:cNvCxnSpPr>
              <p:nvPr/>
            </p:nvCxnSpPr>
            <p:spPr bwMode="auto">
              <a:xfrm flipV="1">
                <a:off x="509" y="460"/>
                <a:ext cx="0" cy="3685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83" name="AutoShape 149"/>
              <p:cNvCxnSpPr>
                <a:cxnSpLocks noChangeShapeType="1"/>
              </p:cNvCxnSpPr>
              <p:nvPr/>
            </p:nvCxnSpPr>
            <p:spPr bwMode="auto">
              <a:xfrm>
                <a:off x="496" y="4137"/>
                <a:ext cx="5910" cy="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47" name="AutoShape 170"/>
            <p:cNvCxnSpPr>
              <a:cxnSpLocks noChangeShapeType="1"/>
            </p:cNvCxnSpPr>
            <p:nvPr/>
          </p:nvCxnSpPr>
          <p:spPr bwMode="auto">
            <a:xfrm>
              <a:off x="314960" y="1182370"/>
              <a:ext cx="3601085" cy="271"/>
            </a:xfrm>
            <a:prstGeom prst="straightConnector1">
              <a:avLst/>
            </a:prstGeom>
            <a:noFill/>
            <a:ln w="19050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15144865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92198"/>
              </p:ext>
            </p:extLst>
          </p:nvPr>
        </p:nvGraphicFramePr>
        <p:xfrm>
          <a:off x="755576" y="951461"/>
          <a:ext cx="7632848" cy="4560835"/>
        </p:xfrm>
        <a:graphic>
          <a:graphicData uri="http://schemas.openxmlformats.org/drawingml/2006/table">
            <a:tbl>
              <a:tblPr/>
              <a:tblGrid>
                <a:gridCol w="346948"/>
                <a:gridCol w="7285900"/>
              </a:tblGrid>
              <a:tr h="334163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7.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Tělesa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 grafu na obrázku se setkají ve vzdálenosti: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7910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8 </a:t>
                      </a:r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 od startu tělesa 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7910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 </a:t>
                      </a:r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 od startu tělěsa 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10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6 </a:t>
                      </a:r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 od startu tělesa 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7910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8 </a:t>
                      </a:r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 od startu tělesa 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pSp>
        <p:nvGrpSpPr>
          <p:cNvPr id="5" name="Skupina 4"/>
          <p:cNvGrpSpPr/>
          <p:nvPr/>
        </p:nvGrpSpPr>
        <p:grpSpPr>
          <a:xfrm>
            <a:off x="2263289" y="1231092"/>
            <a:ext cx="4648200" cy="2944812"/>
            <a:chOff x="0" y="0"/>
            <a:chExt cx="4648200" cy="2944495"/>
          </a:xfrm>
        </p:grpSpPr>
        <p:grpSp>
          <p:nvGrpSpPr>
            <p:cNvPr id="6" name="Skupina 5"/>
            <p:cNvGrpSpPr>
              <a:grpSpLocks/>
            </p:cNvGrpSpPr>
            <p:nvPr/>
          </p:nvGrpSpPr>
          <p:grpSpPr bwMode="auto">
            <a:xfrm>
              <a:off x="0" y="0"/>
              <a:ext cx="4648200" cy="2944495"/>
              <a:chOff x="0" y="0"/>
              <a:chExt cx="4648200" cy="2944495"/>
            </a:xfrm>
          </p:grpSpPr>
          <p:grpSp>
            <p:nvGrpSpPr>
              <p:cNvPr id="10" name="Group 163"/>
              <p:cNvGrpSpPr>
                <a:grpSpLocks/>
              </p:cNvGrpSpPr>
              <p:nvPr/>
            </p:nvGrpSpPr>
            <p:grpSpPr bwMode="auto">
              <a:xfrm>
                <a:off x="0" y="0"/>
                <a:ext cx="4648200" cy="2944495"/>
                <a:chOff x="0" y="0"/>
                <a:chExt cx="7320" cy="463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" name="Text Box 15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1485" cy="55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cs-CZ" sz="12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𝑠</m:t>
                            </m:r>
                            <m:r>
                              <a:rPr lang="cs-CZ" sz="12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 (</m:t>
                            </m:r>
                            <m:r>
                              <a:rPr lang="cs-CZ" sz="12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𝑚</m:t>
                            </m:r>
                            <m:r>
                              <a:rPr lang="cs-CZ" sz="12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)</m:t>
                            </m:r>
                          </m:oMath>
                        </m:oMathPara>
                      </a14:m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p:txBody>
                </p:sp>
              </mc:Choice>
              <mc:Fallback xmlns="">
                <p:sp>
                  <p:nvSpPr>
                    <p:cNvPr id="12" name="Text Box 15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0" y="0"/>
                      <a:ext cx="1485" cy="557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/>
                      </a:stretch>
                    </a:blipFill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r>
                        <a:rPr lang="cs-C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3" name="Text Box 152"/>
                <p:cNvSpPr txBox="1">
                  <a:spLocks noChangeArrowheads="1"/>
                </p:cNvSpPr>
                <p:nvPr/>
              </p:nvSpPr>
              <p:spPr bwMode="auto">
                <a:xfrm>
                  <a:off x="6420" y="3899"/>
                  <a:ext cx="900" cy="7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200">
                      <a:effectLst/>
                      <a:latin typeface="Cambria Math"/>
                      <a:ea typeface="Times New Roman"/>
                      <a:cs typeface="Times New Roman"/>
                    </a:rPr>
                    <a:t>t (s)</a:t>
                  </a:r>
                  <a:endParaRPr lang="cs-CZ" sz="1100">
                    <a:effectLst/>
                    <a:latin typeface="Calibri"/>
                    <a:ea typeface="Times New Roman"/>
                    <a:cs typeface="Times New Roman"/>
                  </a:endParaRPr>
                </a:p>
              </p:txBody>
            </p:sp>
            <p:sp>
              <p:nvSpPr>
                <p:cNvPr id="14" name="Text Box 153"/>
                <p:cNvSpPr txBox="1">
                  <a:spLocks noChangeArrowheads="1"/>
                </p:cNvSpPr>
                <p:nvPr/>
              </p:nvSpPr>
              <p:spPr bwMode="auto">
                <a:xfrm>
                  <a:off x="585" y="4065"/>
                  <a:ext cx="6420" cy="5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200">
                      <a:effectLst/>
                      <a:latin typeface="Cambria Math"/>
                      <a:ea typeface="Times New Roman"/>
                      <a:cs typeface="Times New Roman"/>
                    </a:rPr>
                    <a:t>                 2                   4                   6                   8 </a:t>
                  </a:r>
                  <a:endParaRPr lang="cs-CZ" sz="1100">
                    <a:effectLst/>
                    <a:latin typeface="Calibri"/>
                    <a:ea typeface="Times New Roman"/>
                    <a:cs typeface="Times New Roman"/>
                  </a:endParaRPr>
                </a:p>
              </p:txBody>
            </p:sp>
            <p:sp>
              <p:nvSpPr>
                <p:cNvPr id="15" name="Text Box 154"/>
                <p:cNvSpPr txBox="1">
                  <a:spLocks noChangeArrowheads="1"/>
                </p:cNvSpPr>
                <p:nvPr/>
              </p:nvSpPr>
              <p:spPr bwMode="auto">
                <a:xfrm>
                  <a:off x="15" y="361"/>
                  <a:ext cx="870" cy="40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>
                    <a:lnSpc>
                      <a:spcPct val="200000"/>
                    </a:lnSpc>
                    <a:spcAft>
                      <a:spcPts val="0"/>
                    </a:spcAft>
                  </a:pPr>
                  <a:r>
                    <a:rPr lang="cs-CZ" sz="1200">
                      <a:effectLst/>
                      <a:latin typeface="Cambria Math"/>
                      <a:ea typeface="Times New Roman"/>
                      <a:cs typeface="Times New Roman"/>
                    </a:rPr>
                    <a:t> </a:t>
                  </a:r>
                  <a:endParaRPr lang="cs-CZ" sz="1100">
                    <a:effectLst/>
                    <a:latin typeface="Calibri"/>
                    <a:ea typeface="Times New Roman"/>
                    <a:cs typeface="Times New Roman"/>
                  </a:endParaRPr>
                </a:p>
                <a:p>
                  <a:pPr>
                    <a:lnSpc>
                      <a:spcPct val="200000"/>
                    </a:lnSpc>
                    <a:spcAft>
                      <a:spcPts val="0"/>
                    </a:spcAft>
                  </a:pPr>
                  <a:r>
                    <a:rPr lang="cs-CZ" sz="1200">
                      <a:effectLst/>
                      <a:latin typeface="Cambria Math"/>
                      <a:ea typeface="Times New Roman"/>
                      <a:cs typeface="Times New Roman"/>
                    </a:rPr>
                    <a:t>10</a:t>
                  </a:r>
                  <a:endParaRPr lang="cs-CZ" sz="1100">
                    <a:effectLst/>
                    <a:latin typeface="Calibri"/>
                    <a:ea typeface="Times New Roman"/>
                    <a:cs typeface="Times New Roman"/>
                  </a:endParaRPr>
                </a:p>
                <a:p>
                  <a:pPr>
                    <a:lnSpc>
                      <a:spcPct val="200000"/>
                    </a:lnSpc>
                    <a:spcAft>
                      <a:spcPts val="0"/>
                    </a:spcAft>
                  </a:pPr>
                  <a:r>
                    <a:rPr lang="cs-CZ" sz="1200">
                      <a:effectLst/>
                      <a:latin typeface="Cambria Math"/>
                      <a:ea typeface="Times New Roman"/>
                      <a:cs typeface="Times New Roman"/>
                    </a:rPr>
                    <a:t> </a:t>
                  </a:r>
                  <a:endParaRPr lang="cs-CZ" sz="1100">
                    <a:effectLst/>
                    <a:latin typeface="Calibri"/>
                    <a:ea typeface="Times New Roman"/>
                    <a:cs typeface="Times New Roman"/>
                  </a:endParaRPr>
                </a:p>
                <a:p>
                  <a:pPr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200">
                      <a:effectLst/>
                      <a:latin typeface="Cambria Math"/>
                      <a:ea typeface="Times New Roman"/>
                      <a:cs typeface="Times New Roman"/>
                    </a:rPr>
                    <a:t> </a:t>
                  </a:r>
                  <a:endParaRPr lang="cs-CZ" sz="1100">
                    <a:effectLst/>
                    <a:latin typeface="Calibri"/>
                    <a:ea typeface="Times New Roman"/>
                    <a:cs typeface="Times New Roman"/>
                  </a:endParaRPr>
                </a:p>
                <a:p>
                  <a:pPr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200">
                      <a:effectLst/>
                      <a:latin typeface="Cambria Math"/>
                      <a:ea typeface="Times New Roman"/>
                      <a:cs typeface="Times New Roman"/>
                    </a:rPr>
                    <a:t>  4</a:t>
                  </a:r>
                  <a:endParaRPr lang="cs-CZ" sz="1100">
                    <a:effectLst/>
                    <a:latin typeface="Calibri"/>
                    <a:ea typeface="Times New Roman"/>
                    <a:cs typeface="Times New Roman"/>
                  </a:endParaRPr>
                </a:p>
                <a:p>
                  <a:pPr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200">
                      <a:effectLst/>
                      <a:latin typeface="Cambria Math"/>
                      <a:ea typeface="Times New Roman"/>
                      <a:cs typeface="Times New Roman"/>
                    </a:rPr>
                    <a:t> </a:t>
                  </a:r>
                  <a:endParaRPr lang="cs-CZ" sz="1100">
                    <a:effectLst/>
                    <a:latin typeface="Calibri"/>
                    <a:ea typeface="Times New Roman"/>
                    <a:cs typeface="Times New Roman"/>
                  </a:endParaRPr>
                </a:p>
                <a:p>
                  <a:pPr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200">
                      <a:effectLst/>
                      <a:latin typeface="Cambria Math"/>
                      <a:ea typeface="Times New Roman"/>
                      <a:cs typeface="Times New Roman"/>
                    </a:rPr>
                    <a:t>  </a:t>
                  </a:r>
                  <a:endParaRPr lang="cs-CZ" sz="1100">
                    <a:effectLst/>
                    <a:latin typeface="Calibri"/>
                    <a:ea typeface="Times New Roman"/>
                    <a:cs typeface="Times New Roman"/>
                  </a:endParaRPr>
                </a:p>
              </p:txBody>
            </p:sp>
            <p:sp>
              <p:nvSpPr>
                <p:cNvPr id="16" name="Rectangle 4"/>
                <p:cNvSpPr>
                  <a:spLocks noChangeArrowheads="1"/>
                </p:cNvSpPr>
                <p:nvPr/>
              </p:nvSpPr>
              <p:spPr bwMode="auto">
                <a:xfrm>
                  <a:off x="580" y="2415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7" name="Rectangle 5"/>
                <p:cNvSpPr>
                  <a:spLocks noChangeArrowheads="1"/>
                </p:cNvSpPr>
                <p:nvPr/>
              </p:nvSpPr>
              <p:spPr bwMode="auto">
                <a:xfrm>
                  <a:off x="1146" y="2415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8" name="Rectangle 8"/>
                <p:cNvSpPr>
                  <a:spLocks noChangeArrowheads="1"/>
                </p:cNvSpPr>
                <p:nvPr/>
              </p:nvSpPr>
              <p:spPr bwMode="auto">
                <a:xfrm>
                  <a:off x="1708" y="2415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9" name="Rectangle 9"/>
                <p:cNvSpPr>
                  <a:spLocks noChangeArrowheads="1"/>
                </p:cNvSpPr>
                <p:nvPr/>
              </p:nvSpPr>
              <p:spPr bwMode="auto">
                <a:xfrm>
                  <a:off x="2274" y="2415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0" name="Rectangle 13"/>
                <p:cNvSpPr>
                  <a:spLocks noChangeArrowheads="1"/>
                </p:cNvSpPr>
                <p:nvPr/>
              </p:nvSpPr>
              <p:spPr bwMode="auto">
                <a:xfrm>
                  <a:off x="580" y="1847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1" name="Rectangle 14"/>
                <p:cNvSpPr>
                  <a:spLocks noChangeArrowheads="1"/>
                </p:cNvSpPr>
                <p:nvPr/>
              </p:nvSpPr>
              <p:spPr bwMode="auto">
                <a:xfrm>
                  <a:off x="1146" y="1847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2" name="Rectangle 16"/>
                <p:cNvSpPr>
                  <a:spLocks noChangeArrowheads="1"/>
                </p:cNvSpPr>
                <p:nvPr/>
              </p:nvSpPr>
              <p:spPr bwMode="auto">
                <a:xfrm>
                  <a:off x="1708" y="1847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3" name="Rectangle 17"/>
                <p:cNvSpPr>
                  <a:spLocks noChangeArrowheads="1"/>
                </p:cNvSpPr>
                <p:nvPr/>
              </p:nvSpPr>
              <p:spPr bwMode="auto">
                <a:xfrm>
                  <a:off x="2274" y="1847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4" name="Rectangle 22"/>
                <p:cNvSpPr>
                  <a:spLocks noChangeArrowheads="1"/>
                </p:cNvSpPr>
                <p:nvPr/>
              </p:nvSpPr>
              <p:spPr bwMode="auto">
                <a:xfrm>
                  <a:off x="2841" y="2415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5" name="Rectangle 23"/>
                <p:cNvSpPr>
                  <a:spLocks noChangeArrowheads="1"/>
                </p:cNvSpPr>
                <p:nvPr/>
              </p:nvSpPr>
              <p:spPr bwMode="auto">
                <a:xfrm>
                  <a:off x="3407" y="2415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6" name="Rectangle 29"/>
                <p:cNvSpPr>
                  <a:spLocks noChangeArrowheads="1"/>
                </p:cNvSpPr>
                <p:nvPr/>
              </p:nvSpPr>
              <p:spPr bwMode="auto">
                <a:xfrm>
                  <a:off x="2841" y="1847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7" name="Rectangle 30"/>
                <p:cNvSpPr>
                  <a:spLocks noChangeArrowheads="1"/>
                </p:cNvSpPr>
                <p:nvPr/>
              </p:nvSpPr>
              <p:spPr bwMode="auto">
                <a:xfrm>
                  <a:off x="3407" y="1847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8" name="Rectangle 39"/>
                <p:cNvSpPr>
                  <a:spLocks noChangeArrowheads="1"/>
                </p:cNvSpPr>
                <p:nvPr/>
              </p:nvSpPr>
              <p:spPr bwMode="auto">
                <a:xfrm>
                  <a:off x="580" y="128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9" name="Rectangle 40"/>
                <p:cNvSpPr>
                  <a:spLocks noChangeArrowheads="1"/>
                </p:cNvSpPr>
                <p:nvPr/>
              </p:nvSpPr>
              <p:spPr bwMode="auto">
                <a:xfrm>
                  <a:off x="1146" y="128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" name="Rectangle 42"/>
                <p:cNvSpPr>
                  <a:spLocks noChangeArrowheads="1"/>
                </p:cNvSpPr>
                <p:nvPr/>
              </p:nvSpPr>
              <p:spPr bwMode="auto">
                <a:xfrm>
                  <a:off x="1708" y="128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1" name="Rectangle 43"/>
                <p:cNvSpPr>
                  <a:spLocks noChangeArrowheads="1"/>
                </p:cNvSpPr>
                <p:nvPr/>
              </p:nvSpPr>
              <p:spPr bwMode="auto">
                <a:xfrm>
                  <a:off x="2274" y="128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2" name="Rectangle 46"/>
                <p:cNvSpPr>
                  <a:spLocks noChangeArrowheads="1"/>
                </p:cNvSpPr>
                <p:nvPr/>
              </p:nvSpPr>
              <p:spPr bwMode="auto">
                <a:xfrm>
                  <a:off x="580" y="71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3" name="Rectangle 47"/>
                <p:cNvSpPr>
                  <a:spLocks noChangeArrowheads="1"/>
                </p:cNvSpPr>
                <p:nvPr/>
              </p:nvSpPr>
              <p:spPr bwMode="auto">
                <a:xfrm>
                  <a:off x="1146" y="71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4" name="Rectangle 49"/>
                <p:cNvSpPr>
                  <a:spLocks noChangeArrowheads="1"/>
                </p:cNvSpPr>
                <p:nvPr/>
              </p:nvSpPr>
              <p:spPr bwMode="auto">
                <a:xfrm>
                  <a:off x="1708" y="71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5" name="Rectangle 50"/>
                <p:cNvSpPr>
                  <a:spLocks noChangeArrowheads="1"/>
                </p:cNvSpPr>
                <p:nvPr/>
              </p:nvSpPr>
              <p:spPr bwMode="auto">
                <a:xfrm>
                  <a:off x="2274" y="71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6" name="Rectangle 54"/>
                <p:cNvSpPr>
                  <a:spLocks noChangeArrowheads="1"/>
                </p:cNvSpPr>
                <p:nvPr/>
              </p:nvSpPr>
              <p:spPr bwMode="auto">
                <a:xfrm>
                  <a:off x="2841" y="128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7" name="Rectangle 55"/>
                <p:cNvSpPr>
                  <a:spLocks noChangeArrowheads="1"/>
                </p:cNvSpPr>
                <p:nvPr/>
              </p:nvSpPr>
              <p:spPr bwMode="auto">
                <a:xfrm>
                  <a:off x="3407" y="128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8" name="Rectangle 61"/>
                <p:cNvSpPr>
                  <a:spLocks noChangeArrowheads="1"/>
                </p:cNvSpPr>
                <p:nvPr/>
              </p:nvSpPr>
              <p:spPr bwMode="auto">
                <a:xfrm>
                  <a:off x="2841" y="71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9" name="Rectangle 62"/>
                <p:cNvSpPr>
                  <a:spLocks noChangeArrowheads="1"/>
                </p:cNvSpPr>
                <p:nvPr/>
              </p:nvSpPr>
              <p:spPr bwMode="auto">
                <a:xfrm>
                  <a:off x="3407" y="71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0" name="Rectangle 70"/>
                <p:cNvSpPr>
                  <a:spLocks noChangeArrowheads="1"/>
                </p:cNvSpPr>
                <p:nvPr/>
              </p:nvSpPr>
              <p:spPr bwMode="auto">
                <a:xfrm>
                  <a:off x="580" y="355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1" name="Rectangle 71"/>
                <p:cNvSpPr>
                  <a:spLocks noChangeArrowheads="1"/>
                </p:cNvSpPr>
                <p:nvPr/>
              </p:nvSpPr>
              <p:spPr bwMode="auto">
                <a:xfrm>
                  <a:off x="1146" y="355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2" name="Rectangle 73"/>
                <p:cNvSpPr>
                  <a:spLocks noChangeArrowheads="1"/>
                </p:cNvSpPr>
                <p:nvPr/>
              </p:nvSpPr>
              <p:spPr bwMode="auto">
                <a:xfrm>
                  <a:off x="1708" y="355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3" name="Rectangle 74"/>
                <p:cNvSpPr>
                  <a:spLocks noChangeArrowheads="1"/>
                </p:cNvSpPr>
                <p:nvPr/>
              </p:nvSpPr>
              <p:spPr bwMode="auto">
                <a:xfrm>
                  <a:off x="2274" y="355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4" name="Rectangle 77"/>
                <p:cNvSpPr>
                  <a:spLocks noChangeArrowheads="1"/>
                </p:cNvSpPr>
                <p:nvPr/>
              </p:nvSpPr>
              <p:spPr bwMode="auto">
                <a:xfrm>
                  <a:off x="580" y="298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5" name="Rectangle 78"/>
                <p:cNvSpPr>
                  <a:spLocks noChangeArrowheads="1"/>
                </p:cNvSpPr>
                <p:nvPr/>
              </p:nvSpPr>
              <p:spPr bwMode="auto">
                <a:xfrm>
                  <a:off x="1146" y="298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6" name="Rectangle 80"/>
                <p:cNvSpPr>
                  <a:spLocks noChangeArrowheads="1"/>
                </p:cNvSpPr>
                <p:nvPr/>
              </p:nvSpPr>
              <p:spPr bwMode="auto">
                <a:xfrm>
                  <a:off x="1708" y="298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7" name="Rectangle 81"/>
                <p:cNvSpPr>
                  <a:spLocks noChangeArrowheads="1"/>
                </p:cNvSpPr>
                <p:nvPr/>
              </p:nvSpPr>
              <p:spPr bwMode="auto">
                <a:xfrm>
                  <a:off x="2274" y="298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8" name="Rectangle 85"/>
                <p:cNvSpPr>
                  <a:spLocks noChangeArrowheads="1"/>
                </p:cNvSpPr>
                <p:nvPr/>
              </p:nvSpPr>
              <p:spPr bwMode="auto">
                <a:xfrm>
                  <a:off x="2841" y="355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9" name="Rectangle 86"/>
                <p:cNvSpPr>
                  <a:spLocks noChangeArrowheads="1"/>
                </p:cNvSpPr>
                <p:nvPr/>
              </p:nvSpPr>
              <p:spPr bwMode="auto">
                <a:xfrm>
                  <a:off x="3407" y="355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50" name="Rectangle 92"/>
                <p:cNvSpPr>
                  <a:spLocks noChangeArrowheads="1"/>
                </p:cNvSpPr>
                <p:nvPr/>
              </p:nvSpPr>
              <p:spPr bwMode="auto">
                <a:xfrm>
                  <a:off x="2841" y="298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51" name="Rectangle 93"/>
                <p:cNvSpPr>
                  <a:spLocks noChangeArrowheads="1"/>
                </p:cNvSpPr>
                <p:nvPr/>
              </p:nvSpPr>
              <p:spPr bwMode="auto">
                <a:xfrm>
                  <a:off x="3407" y="298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52" name="Rectangle 25"/>
                <p:cNvSpPr>
                  <a:spLocks noChangeArrowheads="1"/>
                </p:cNvSpPr>
                <p:nvPr/>
              </p:nvSpPr>
              <p:spPr bwMode="auto">
                <a:xfrm>
                  <a:off x="3969" y="2415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53" name="Rectangle 26"/>
                <p:cNvSpPr>
                  <a:spLocks noChangeArrowheads="1"/>
                </p:cNvSpPr>
                <p:nvPr/>
              </p:nvSpPr>
              <p:spPr bwMode="auto">
                <a:xfrm>
                  <a:off x="4535" y="2415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54" name="Rectangle 32"/>
                <p:cNvSpPr>
                  <a:spLocks noChangeArrowheads="1"/>
                </p:cNvSpPr>
                <p:nvPr/>
              </p:nvSpPr>
              <p:spPr bwMode="auto">
                <a:xfrm>
                  <a:off x="3969" y="1847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55" name="Rectangle 33"/>
                <p:cNvSpPr>
                  <a:spLocks noChangeArrowheads="1"/>
                </p:cNvSpPr>
                <p:nvPr/>
              </p:nvSpPr>
              <p:spPr bwMode="auto">
                <a:xfrm>
                  <a:off x="4535" y="1847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56" name="Rectangle 57"/>
                <p:cNvSpPr>
                  <a:spLocks noChangeArrowheads="1"/>
                </p:cNvSpPr>
                <p:nvPr/>
              </p:nvSpPr>
              <p:spPr bwMode="auto">
                <a:xfrm>
                  <a:off x="3969" y="128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57" name="Rectangle 58"/>
                <p:cNvSpPr>
                  <a:spLocks noChangeArrowheads="1"/>
                </p:cNvSpPr>
                <p:nvPr/>
              </p:nvSpPr>
              <p:spPr bwMode="auto">
                <a:xfrm>
                  <a:off x="4535" y="128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58" name="Rectangle 64"/>
                <p:cNvSpPr>
                  <a:spLocks noChangeArrowheads="1"/>
                </p:cNvSpPr>
                <p:nvPr/>
              </p:nvSpPr>
              <p:spPr bwMode="auto">
                <a:xfrm>
                  <a:off x="3969" y="71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59" name="Rectangle 65"/>
                <p:cNvSpPr>
                  <a:spLocks noChangeArrowheads="1"/>
                </p:cNvSpPr>
                <p:nvPr/>
              </p:nvSpPr>
              <p:spPr bwMode="auto">
                <a:xfrm>
                  <a:off x="4535" y="71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0" name="Rectangle 88"/>
                <p:cNvSpPr>
                  <a:spLocks noChangeArrowheads="1"/>
                </p:cNvSpPr>
                <p:nvPr/>
              </p:nvSpPr>
              <p:spPr bwMode="auto">
                <a:xfrm>
                  <a:off x="3969" y="355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1" name="Rectangle 89"/>
                <p:cNvSpPr>
                  <a:spLocks noChangeArrowheads="1"/>
                </p:cNvSpPr>
                <p:nvPr/>
              </p:nvSpPr>
              <p:spPr bwMode="auto">
                <a:xfrm>
                  <a:off x="4535" y="355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2" name="Rectangle 95"/>
                <p:cNvSpPr>
                  <a:spLocks noChangeArrowheads="1"/>
                </p:cNvSpPr>
                <p:nvPr/>
              </p:nvSpPr>
              <p:spPr bwMode="auto">
                <a:xfrm>
                  <a:off x="3969" y="298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3" name="Rectangle 96"/>
                <p:cNvSpPr>
                  <a:spLocks noChangeArrowheads="1"/>
                </p:cNvSpPr>
                <p:nvPr/>
              </p:nvSpPr>
              <p:spPr bwMode="auto">
                <a:xfrm>
                  <a:off x="4535" y="298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4" name="Rectangle 131"/>
                <p:cNvSpPr>
                  <a:spLocks noChangeArrowheads="1"/>
                </p:cNvSpPr>
                <p:nvPr/>
              </p:nvSpPr>
              <p:spPr bwMode="auto">
                <a:xfrm>
                  <a:off x="5097" y="2415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5" name="Rectangle 132"/>
                <p:cNvSpPr>
                  <a:spLocks noChangeArrowheads="1"/>
                </p:cNvSpPr>
                <p:nvPr/>
              </p:nvSpPr>
              <p:spPr bwMode="auto">
                <a:xfrm>
                  <a:off x="5663" y="2415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6" name="Rectangle 134"/>
                <p:cNvSpPr>
                  <a:spLocks noChangeArrowheads="1"/>
                </p:cNvSpPr>
                <p:nvPr/>
              </p:nvSpPr>
              <p:spPr bwMode="auto">
                <a:xfrm>
                  <a:off x="5097" y="1847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7" name="Rectangle 135"/>
                <p:cNvSpPr>
                  <a:spLocks noChangeArrowheads="1"/>
                </p:cNvSpPr>
                <p:nvPr/>
              </p:nvSpPr>
              <p:spPr bwMode="auto">
                <a:xfrm>
                  <a:off x="5663" y="1847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8" name="Rectangle 137"/>
                <p:cNvSpPr>
                  <a:spLocks noChangeArrowheads="1"/>
                </p:cNvSpPr>
                <p:nvPr/>
              </p:nvSpPr>
              <p:spPr bwMode="auto">
                <a:xfrm>
                  <a:off x="5097" y="128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9" name="Rectangle 138"/>
                <p:cNvSpPr>
                  <a:spLocks noChangeArrowheads="1"/>
                </p:cNvSpPr>
                <p:nvPr/>
              </p:nvSpPr>
              <p:spPr bwMode="auto">
                <a:xfrm>
                  <a:off x="5663" y="128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0" name="Rectangle 140"/>
                <p:cNvSpPr>
                  <a:spLocks noChangeArrowheads="1"/>
                </p:cNvSpPr>
                <p:nvPr/>
              </p:nvSpPr>
              <p:spPr bwMode="auto">
                <a:xfrm>
                  <a:off x="5097" y="71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1" name="Rectangle 141"/>
                <p:cNvSpPr>
                  <a:spLocks noChangeArrowheads="1"/>
                </p:cNvSpPr>
                <p:nvPr/>
              </p:nvSpPr>
              <p:spPr bwMode="auto">
                <a:xfrm>
                  <a:off x="5663" y="71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2" name="Rectangle 143"/>
                <p:cNvSpPr>
                  <a:spLocks noChangeArrowheads="1"/>
                </p:cNvSpPr>
                <p:nvPr/>
              </p:nvSpPr>
              <p:spPr bwMode="auto">
                <a:xfrm>
                  <a:off x="5097" y="355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3" name="Rectangle 144"/>
                <p:cNvSpPr>
                  <a:spLocks noChangeArrowheads="1"/>
                </p:cNvSpPr>
                <p:nvPr/>
              </p:nvSpPr>
              <p:spPr bwMode="auto">
                <a:xfrm>
                  <a:off x="5663" y="355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4" name="Rectangle 146"/>
                <p:cNvSpPr>
                  <a:spLocks noChangeArrowheads="1"/>
                </p:cNvSpPr>
                <p:nvPr/>
              </p:nvSpPr>
              <p:spPr bwMode="auto">
                <a:xfrm>
                  <a:off x="5097" y="298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5" name="Rectangle 147"/>
                <p:cNvSpPr>
                  <a:spLocks noChangeArrowheads="1"/>
                </p:cNvSpPr>
                <p:nvPr/>
              </p:nvSpPr>
              <p:spPr bwMode="auto">
                <a:xfrm>
                  <a:off x="5663" y="298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cxnSp>
              <p:nvCxnSpPr>
                <p:cNvPr id="76" name="AutoShape 150"/>
                <p:cNvCxnSpPr>
                  <a:cxnSpLocks noChangeShapeType="1"/>
                </p:cNvCxnSpPr>
                <p:nvPr/>
              </p:nvCxnSpPr>
              <p:spPr bwMode="auto">
                <a:xfrm flipV="1">
                  <a:off x="572" y="445"/>
                  <a:ext cx="0" cy="3685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77" name="AutoShape 149"/>
                <p:cNvCxnSpPr>
                  <a:cxnSpLocks noChangeShapeType="1"/>
                </p:cNvCxnSpPr>
                <p:nvPr/>
              </p:nvCxnSpPr>
              <p:spPr bwMode="auto">
                <a:xfrm>
                  <a:off x="559" y="4122"/>
                  <a:ext cx="5910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11" name="AutoShape 170"/>
              <p:cNvCxnSpPr>
                <a:cxnSpLocks noChangeShapeType="1"/>
              </p:cNvCxnSpPr>
              <p:nvPr/>
            </p:nvCxnSpPr>
            <p:spPr bwMode="auto">
              <a:xfrm>
                <a:off x="370205" y="452120"/>
                <a:ext cx="2869565" cy="2162175"/>
              </a:xfrm>
              <a:prstGeom prst="straightConnector1">
                <a:avLst/>
              </a:prstGeom>
              <a:noFill/>
              <a:ln w="19050">
                <a:solidFill>
                  <a:srgbClr val="4F81BD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7" name="AutoShape 170"/>
            <p:cNvCxnSpPr>
              <a:cxnSpLocks noChangeShapeType="1"/>
            </p:cNvCxnSpPr>
            <p:nvPr/>
          </p:nvCxnSpPr>
          <p:spPr bwMode="auto">
            <a:xfrm flipH="1">
              <a:off x="1084910" y="453613"/>
              <a:ext cx="1435404" cy="2167519"/>
            </a:xfrm>
            <a:prstGeom prst="straightConnector1">
              <a:avLst/>
            </a:prstGeom>
            <a:noFill/>
            <a:ln w="19050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" name="Text Box 154"/>
            <p:cNvSpPr txBox="1">
              <a:spLocks noChangeArrowheads="1"/>
            </p:cNvSpPr>
            <p:nvPr/>
          </p:nvSpPr>
          <p:spPr bwMode="auto">
            <a:xfrm>
              <a:off x="762000" y="573603"/>
              <a:ext cx="542925" cy="353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>
                  <a:effectLst/>
                  <a:latin typeface="Cambria Math"/>
                  <a:ea typeface="Times New Roman"/>
                  <a:cs typeface="Times New Roman"/>
                </a:rPr>
                <a:t>A</a:t>
              </a:r>
              <a:endParaRPr lang="cs-CZ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>
                  <a:effectLst/>
                  <a:latin typeface="Cambria Math"/>
                  <a:ea typeface="Times New Roman"/>
                  <a:cs typeface="Times New Roman"/>
                </a:rPr>
                <a:t> </a:t>
              </a:r>
              <a:endParaRPr lang="cs-CZ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>
                  <a:effectLst/>
                  <a:latin typeface="Cambria Math"/>
                  <a:ea typeface="Times New Roman"/>
                  <a:cs typeface="Times New Roman"/>
                </a:rPr>
                <a:t>  </a:t>
              </a:r>
              <a:endParaRPr lang="cs-CZ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9" name="Text Box 154"/>
            <p:cNvSpPr txBox="1">
              <a:spLocks noChangeArrowheads="1"/>
            </p:cNvSpPr>
            <p:nvPr/>
          </p:nvSpPr>
          <p:spPr bwMode="auto">
            <a:xfrm>
              <a:off x="2143125" y="487562"/>
              <a:ext cx="552450" cy="353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>
                  <a:effectLst/>
                  <a:latin typeface="Cambria Math"/>
                  <a:ea typeface="Times New Roman"/>
                  <a:cs typeface="Times New Roman"/>
                </a:rPr>
                <a:t>B</a:t>
              </a:r>
              <a:endParaRPr lang="cs-CZ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>
                  <a:effectLst/>
                  <a:latin typeface="Cambria Math"/>
                  <a:ea typeface="Times New Roman"/>
                  <a:cs typeface="Times New Roman"/>
                </a:rPr>
                <a:t> </a:t>
              </a:r>
              <a:endParaRPr lang="cs-CZ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>
                  <a:effectLst/>
                  <a:latin typeface="Cambria Math"/>
                  <a:ea typeface="Times New Roman"/>
                  <a:cs typeface="Times New Roman"/>
                </a:rPr>
                <a:t>  </a:t>
              </a:r>
              <a:endParaRPr lang="cs-CZ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6529225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693761"/>
              </p:ext>
            </p:extLst>
          </p:nvPr>
        </p:nvGraphicFramePr>
        <p:xfrm>
          <a:off x="846136" y="1034860"/>
          <a:ext cx="7470279" cy="4837476"/>
        </p:xfrm>
        <a:graphic>
          <a:graphicData uri="http://schemas.openxmlformats.org/drawingml/2006/table">
            <a:tbl>
              <a:tblPr/>
              <a:tblGrid>
                <a:gridCol w="339558"/>
                <a:gridCol w="7130721"/>
              </a:tblGrid>
              <a:tr h="361827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8.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Tělesa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 setkají za: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42121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 </a:t>
                      </a:r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 od startu 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42121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8 </a:t>
                      </a:r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 od startu 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121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6 </a:t>
                      </a:r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 od startu 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42121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 </a:t>
                      </a:r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 od startu 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pSp>
        <p:nvGrpSpPr>
          <p:cNvPr id="5" name="Skupina 4"/>
          <p:cNvGrpSpPr/>
          <p:nvPr/>
        </p:nvGrpSpPr>
        <p:grpSpPr>
          <a:xfrm>
            <a:off x="1830387" y="1580168"/>
            <a:ext cx="4648200" cy="2944812"/>
            <a:chOff x="0" y="0"/>
            <a:chExt cx="4648200" cy="2944495"/>
          </a:xfrm>
        </p:grpSpPr>
        <p:grpSp>
          <p:nvGrpSpPr>
            <p:cNvPr id="6" name="Skupina 5"/>
            <p:cNvGrpSpPr>
              <a:grpSpLocks/>
            </p:cNvGrpSpPr>
            <p:nvPr/>
          </p:nvGrpSpPr>
          <p:grpSpPr bwMode="auto">
            <a:xfrm>
              <a:off x="0" y="0"/>
              <a:ext cx="4648200" cy="2944495"/>
              <a:chOff x="0" y="0"/>
              <a:chExt cx="4648200" cy="2944495"/>
            </a:xfrm>
          </p:grpSpPr>
          <p:grpSp>
            <p:nvGrpSpPr>
              <p:cNvPr id="10" name="Group 163"/>
              <p:cNvGrpSpPr>
                <a:grpSpLocks/>
              </p:cNvGrpSpPr>
              <p:nvPr/>
            </p:nvGrpSpPr>
            <p:grpSpPr bwMode="auto">
              <a:xfrm>
                <a:off x="0" y="0"/>
                <a:ext cx="4648200" cy="2944495"/>
                <a:chOff x="0" y="0"/>
                <a:chExt cx="7320" cy="463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" name="Text Box 15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1485" cy="55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cs-CZ" sz="12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𝑠</m:t>
                            </m:r>
                            <m:r>
                              <a:rPr lang="cs-CZ" sz="12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 (</m:t>
                            </m:r>
                            <m:r>
                              <a:rPr lang="cs-CZ" sz="12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𝑚</m:t>
                            </m:r>
                            <m:r>
                              <a:rPr lang="cs-CZ" sz="12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)</m:t>
                            </m:r>
                          </m:oMath>
                        </m:oMathPara>
                      </a14:m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p:txBody>
                </p:sp>
              </mc:Choice>
              <mc:Fallback xmlns="">
                <p:sp>
                  <p:nvSpPr>
                    <p:cNvPr id="12" name="Text Box 15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0" y="0"/>
                      <a:ext cx="1485" cy="557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/>
                      </a:stretch>
                    </a:blipFill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r>
                        <a:rPr lang="cs-C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3" name="Text Box 152"/>
                <p:cNvSpPr txBox="1">
                  <a:spLocks noChangeArrowheads="1"/>
                </p:cNvSpPr>
                <p:nvPr/>
              </p:nvSpPr>
              <p:spPr bwMode="auto">
                <a:xfrm>
                  <a:off x="6420" y="3899"/>
                  <a:ext cx="900" cy="7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200">
                      <a:effectLst/>
                      <a:latin typeface="Cambria Math"/>
                      <a:ea typeface="Times New Roman"/>
                      <a:cs typeface="Times New Roman"/>
                    </a:rPr>
                    <a:t>t (s)</a:t>
                  </a:r>
                  <a:endParaRPr lang="cs-CZ" sz="1100">
                    <a:effectLst/>
                    <a:latin typeface="Calibri"/>
                    <a:ea typeface="Times New Roman"/>
                    <a:cs typeface="Times New Roman"/>
                  </a:endParaRPr>
                </a:p>
              </p:txBody>
            </p:sp>
            <p:sp>
              <p:nvSpPr>
                <p:cNvPr id="14" name="Text Box 153"/>
                <p:cNvSpPr txBox="1">
                  <a:spLocks noChangeArrowheads="1"/>
                </p:cNvSpPr>
                <p:nvPr/>
              </p:nvSpPr>
              <p:spPr bwMode="auto">
                <a:xfrm>
                  <a:off x="585" y="4065"/>
                  <a:ext cx="6420" cy="5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200">
                      <a:effectLst/>
                      <a:latin typeface="Cambria Math"/>
                      <a:ea typeface="Times New Roman"/>
                      <a:cs typeface="Times New Roman"/>
                    </a:rPr>
                    <a:t>                 2                   4                   6                   8 </a:t>
                  </a:r>
                  <a:endParaRPr lang="cs-CZ" sz="1100">
                    <a:effectLst/>
                    <a:latin typeface="Calibri"/>
                    <a:ea typeface="Times New Roman"/>
                    <a:cs typeface="Times New Roman"/>
                  </a:endParaRPr>
                </a:p>
              </p:txBody>
            </p:sp>
            <p:sp>
              <p:nvSpPr>
                <p:cNvPr id="15" name="Text Box 154"/>
                <p:cNvSpPr txBox="1">
                  <a:spLocks noChangeArrowheads="1"/>
                </p:cNvSpPr>
                <p:nvPr/>
              </p:nvSpPr>
              <p:spPr bwMode="auto">
                <a:xfrm>
                  <a:off x="15" y="361"/>
                  <a:ext cx="870" cy="40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>
                    <a:lnSpc>
                      <a:spcPct val="200000"/>
                    </a:lnSpc>
                    <a:spcAft>
                      <a:spcPts val="0"/>
                    </a:spcAft>
                  </a:pPr>
                  <a:r>
                    <a:rPr lang="cs-CZ" sz="1200" dirty="0">
                      <a:effectLst/>
                      <a:latin typeface="Cambria Math"/>
                      <a:ea typeface="Times New Roman"/>
                      <a:cs typeface="Times New Roman"/>
                    </a:rPr>
                    <a:t> </a:t>
                  </a:r>
                  <a:endParaRPr lang="cs-CZ" sz="1100" dirty="0">
                    <a:effectLst/>
                    <a:latin typeface="Calibri"/>
                    <a:ea typeface="Times New Roman"/>
                    <a:cs typeface="Times New Roman"/>
                  </a:endParaRPr>
                </a:p>
                <a:p>
                  <a:pPr>
                    <a:lnSpc>
                      <a:spcPct val="200000"/>
                    </a:lnSpc>
                    <a:spcAft>
                      <a:spcPts val="0"/>
                    </a:spcAft>
                  </a:pPr>
                  <a:r>
                    <a:rPr lang="cs-CZ" sz="1200" dirty="0">
                      <a:effectLst/>
                      <a:latin typeface="Cambria Math"/>
                      <a:ea typeface="Times New Roman"/>
                      <a:cs typeface="Times New Roman"/>
                    </a:rPr>
                    <a:t>10</a:t>
                  </a:r>
                  <a:endParaRPr lang="cs-CZ" sz="1100" dirty="0">
                    <a:effectLst/>
                    <a:latin typeface="Calibri"/>
                    <a:ea typeface="Times New Roman"/>
                    <a:cs typeface="Times New Roman"/>
                  </a:endParaRPr>
                </a:p>
                <a:p>
                  <a:pPr>
                    <a:lnSpc>
                      <a:spcPct val="200000"/>
                    </a:lnSpc>
                    <a:spcAft>
                      <a:spcPts val="0"/>
                    </a:spcAft>
                  </a:pPr>
                  <a:r>
                    <a:rPr lang="cs-CZ" sz="1200" dirty="0">
                      <a:effectLst/>
                      <a:latin typeface="Cambria Math"/>
                      <a:ea typeface="Times New Roman"/>
                      <a:cs typeface="Times New Roman"/>
                    </a:rPr>
                    <a:t> </a:t>
                  </a:r>
                  <a:endParaRPr lang="cs-CZ" sz="1100" dirty="0">
                    <a:effectLst/>
                    <a:latin typeface="Calibri"/>
                    <a:ea typeface="Times New Roman"/>
                    <a:cs typeface="Times New Roman"/>
                  </a:endParaRPr>
                </a:p>
                <a:p>
                  <a:pPr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200" dirty="0">
                      <a:effectLst/>
                      <a:latin typeface="Cambria Math"/>
                      <a:ea typeface="Times New Roman"/>
                      <a:cs typeface="Times New Roman"/>
                    </a:rPr>
                    <a:t> </a:t>
                  </a:r>
                  <a:endParaRPr lang="cs-CZ" sz="1100" dirty="0">
                    <a:effectLst/>
                    <a:latin typeface="Calibri"/>
                    <a:ea typeface="Times New Roman"/>
                    <a:cs typeface="Times New Roman"/>
                  </a:endParaRPr>
                </a:p>
                <a:p>
                  <a:pPr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200" dirty="0">
                      <a:effectLst/>
                      <a:latin typeface="Cambria Math"/>
                      <a:ea typeface="Times New Roman"/>
                      <a:cs typeface="Times New Roman"/>
                    </a:rPr>
                    <a:t>  4</a:t>
                  </a:r>
                  <a:endParaRPr lang="cs-CZ" sz="1100" dirty="0">
                    <a:effectLst/>
                    <a:latin typeface="Calibri"/>
                    <a:ea typeface="Times New Roman"/>
                    <a:cs typeface="Times New Roman"/>
                  </a:endParaRPr>
                </a:p>
                <a:p>
                  <a:pPr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200" dirty="0">
                      <a:effectLst/>
                      <a:latin typeface="Cambria Math"/>
                      <a:ea typeface="Times New Roman"/>
                      <a:cs typeface="Times New Roman"/>
                    </a:rPr>
                    <a:t> </a:t>
                  </a:r>
                  <a:endParaRPr lang="cs-CZ" sz="1100" dirty="0">
                    <a:effectLst/>
                    <a:latin typeface="Calibri"/>
                    <a:ea typeface="Times New Roman"/>
                    <a:cs typeface="Times New Roman"/>
                  </a:endParaRPr>
                </a:p>
                <a:p>
                  <a:pPr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200" dirty="0">
                      <a:effectLst/>
                      <a:latin typeface="Cambria Math"/>
                      <a:ea typeface="Times New Roman"/>
                      <a:cs typeface="Times New Roman"/>
                    </a:rPr>
                    <a:t>  </a:t>
                  </a:r>
                  <a:endParaRPr lang="cs-CZ" sz="1100" dirty="0">
                    <a:effectLst/>
                    <a:latin typeface="Calibri"/>
                    <a:ea typeface="Times New Roman"/>
                    <a:cs typeface="Times New Roman"/>
                  </a:endParaRPr>
                </a:p>
              </p:txBody>
            </p:sp>
            <p:sp>
              <p:nvSpPr>
                <p:cNvPr id="16" name="Rectangle 4"/>
                <p:cNvSpPr>
                  <a:spLocks noChangeArrowheads="1"/>
                </p:cNvSpPr>
                <p:nvPr/>
              </p:nvSpPr>
              <p:spPr bwMode="auto">
                <a:xfrm>
                  <a:off x="580" y="2415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7" name="Rectangle 5"/>
                <p:cNvSpPr>
                  <a:spLocks noChangeArrowheads="1"/>
                </p:cNvSpPr>
                <p:nvPr/>
              </p:nvSpPr>
              <p:spPr bwMode="auto">
                <a:xfrm>
                  <a:off x="1146" y="2415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8" name="Rectangle 8"/>
                <p:cNvSpPr>
                  <a:spLocks noChangeArrowheads="1"/>
                </p:cNvSpPr>
                <p:nvPr/>
              </p:nvSpPr>
              <p:spPr bwMode="auto">
                <a:xfrm>
                  <a:off x="1708" y="2415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9" name="Rectangle 9"/>
                <p:cNvSpPr>
                  <a:spLocks noChangeArrowheads="1"/>
                </p:cNvSpPr>
                <p:nvPr/>
              </p:nvSpPr>
              <p:spPr bwMode="auto">
                <a:xfrm>
                  <a:off x="2274" y="2415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0" name="Rectangle 13"/>
                <p:cNvSpPr>
                  <a:spLocks noChangeArrowheads="1"/>
                </p:cNvSpPr>
                <p:nvPr/>
              </p:nvSpPr>
              <p:spPr bwMode="auto">
                <a:xfrm>
                  <a:off x="580" y="1847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1" name="Rectangle 14"/>
                <p:cNvSpPr>
                  <a:spLocks noChangeArrowheads="1"/>
                </p:cNvSpPr>
                <p:nvPr/>
              </p:nvSpPr>
              <p:spPr bwMode="auto">
                <a:xfrm>
                  <a:off x="1146" y="1847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2" name="Rectangle 16"/>
                <p:cNvSpPr>
                  <a:spLocks noChangeArrowheads="1"/>
                </p:cNvSpPr>
                <p:nvPr/>
              </p:nvSpPr>
              <p:spPr bwMode="auto">
                <a:xfrm>
                  <a:off x="1708" y="1847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3" name="Rectangle 17"/>
                <p:cNvSpPr>
                  <a:spLocks noChangeArrowheads="1"/>
                </p:cNvSpPr>
                <p:nvPr/>
              </p:nvSpPr>
              <p:spPr bwMode="auto">
                <a:xfrm>
                  <a:off x="2274" y="1847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4" name="Rectangle 22"/>
                <p:cNvSpPr>
                  <a:spLocks noChangeArrowheads="1"/>
                </p:cNvSpPr>
                <p:nvPr/>
              </p:nvSpPr>
              <p:spPr bwMode="auto">
                <a:xfrm>
                  <a:off x="2841" y="2415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5" name="Rectangle 23"/>
                <p:cNvSpPr>
                  <a:spLocks noChangeArrowheads="1"/>
                </p:cNvSpPr>
                <p:nvPr/>
              </p:nvSpPr>
              <p:spPr bwMode="auto">
                <a:xfrm>
                  <a:off x="3407" y="2415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6" name="Rectangle 29"/>
                <p:cNvSpPr>
                  <a:spLocks noChangeArrowheads="1"/>
                </p:cNvSpPr>
                <p:nvPr/>
              </p:nvSpPr>
              <p:spPr bwMode="auto">
                <a:xfrm>
                  <a:off x="2841" y="1847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7" name="Rectangle 30"/>
                <p:cNvSpPr>
                  <a:spLocks noChangeArrowheads="1"/>
                </p:cNvSpPr>
                <p:nvPr/>
              </p:nvSpPr>
              <p:spPr bwMode="auto">
                <a:xfrm>
                  <a:off x="3407" y="1847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8" name="Rectangle 39"/>
                <p:cNvSpPr>
                  <a:spLocks noChangeArrowheads="1"/>
                </p:cNvSpPr>
                <p:nvPr/>
              </p:nvSpPr>
              <p:spPr bwMode="auto">
                <a:xfrm>
                  <a:off x="580" y="128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9" name="Rectangle 40"/>
                <p:cNvSpPr>
                  <a:spLocks noChangeArrowheads="1"/>
                </p:cNvSpPr>
                <p:nvPr/>
              </p:nvSpPr>
              <p:spPr bwMode="auto">
                <a:xfrm>
                  <a:off x="1146" y="128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0" name="Rectangle 42"/>
                <p:cNvSpPr>
                  <a:spLocks noChangeArrowheads="1"/>
                </p:cNvSpPr>
                <p:nvPr/>
              </p:nvSpPr>
              <p:spPr bwMode="auto">
                <a:xfrm>
                  <a:off x="1708" y="128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1" name="Rectangle 43"/>
                <p:cNvSpPr>
                  <a:spLocks noChangeArrowheads="1"/>
                </p:cNvSpPr>
                <p:nvPr/>
              </p:nvSpPr>
              <p:spPr bwMode="auto">
                <a:xfrm>
                  <a:off x="2274" y="128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2" name="Rectangle 46"/>
                <p:cNvSpPr>
                  <a:spLocks noChangeArrowheads="1"/>
                </p:cNvSpPr>
                <p:nvPr/>
              </p:nvSpPr>
              <p:spPr bwMode="auto">
                <a:xfrm>
                  <a:off x="580" y="71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3" name="Rectangle 47"/>
                <p:cNvSpPr>
                  <a:spLocks noChangeArrowheads="1"/>
                </p:cNvSpPr>
                <p:nvPr/>
              </p:nvSpPr>
              <p:spPr bwMode="auto">
                <a:xfrm>
                  <a:off x="1146" y="71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4" name="Rectangle 49"/>
                <p:cNvSpPr>
                  <a:spLocks noChangeArrowheads="1"/>
                </p:cNvSpPr>
                <p:nvPr/>
              </p:nvSpPr>
              <p:spPr bwMode="auto">
                <a:xfrm>
                  <a:off x="1708" y="71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5" name="Rectangle 50"/>
                <p:cNvSpPr>
                  <a:spLocks noChangeArrowheads="1"/>
                </p:cNvSpPr>
                <p:nvPr/>
              </p:nvSpPr>
              <p:spPr bwMode="auto">
                <a:xfrm>
                  <a:off x="2274" y="71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6" name="Rectangle 54"/>
                <p:cNvSpPr>
                  <a:spLocks noChangeArrowheads="1"/>
                </p:cNvSpPr>
                <p:nvPr/>
              </p:nvSpPr>
              <p:spPr bwMode="auto">
                <a:xfrm>
                  <a:off x="2841" y="128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7" name="Rectangle 55"/>
                <p:cNvSpPr>
                  <a:spLocks noChangeArrowheads="1"/>
                </p:cNvSpPr>
                <p:nvPr/>
              </p:nvSpPr>
              <p:spPr bwMode="auto">
                <a:xfrm>
                  <a:off x="3407" y="128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8" name="Rectangle 61"/>
                <p:cNvSpPr>
                  <a:spLocks noChangeArrowheads="1"/>
                </p:cNvSpPr>
                <p:nvPr/>
              </p:nvSpPr>
              <p:spPr bwMode="auto">
                <a:xfrm>
                  <a:off x="2841" y="71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9" name="Rectangle 62"/>
                <p:cNvSpPr>
                  <a:spLocks noChangeArrowheads="1"/>
                </p:cNvSpPr>
                <p:nvPr/>
              </p:nvSpPr>
              <p:spPr bwMode="auto">
                <a:xfrm>
                  <a:off x="3407" y="71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0" name="Rectangle 70"/>
                <p:cNvSpPr>
                  <a:spLocks noChangeArrowheads="1"/>
                </p:cNvSpPr>
                <p:nvPr/>
              </p:nvSpPr>
              <p:spPr bwMode="auto">
                <a:xfrm>
                  <a:off x="580" y="355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1" name="Rectangle 71"/>
                <p:cNvSpPr>
                  <a:spLocks noChangeArrowheads="1"/>
                </p:cNvSpPr>
                <p:nvPr/>
              </p:nvSpPr>
              <p:spPr bwMode="auto">
                <a:xfrm>
                  <a:off x="1146" y="355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2" name="Rectangle 73"/>
                <p:cNvSpPr>
                  <a:spLocks noChangeArrowheads="1"/>
                </p:cNvSpPr>
                <p:nvPr/>
              </p:nvSpPr>
              <p:spPr bwMode="auto">
                <a:xfrm>
                  <a:off x="1708" y="355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3" name="Rectangle 74"/>
                <p:cNvSpPr>
                  <a:spLocks noChangeArrowheads="1"/>
                </p:cNvSpPr>
                <p:nvPr/>
              </p:nvSpPr>
              <p:spPr bwMode="auto">
                <a:xfrm>
                  <a:off x="2274" y="355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4" name="Rectangle 77"/>
                <p:cNvSpPr>
                  <a:spLocks noChangeArrowheads="1"/>
                </p:cNvSpPr>
                <p:nvPr/>
              </p:nvSpPr>
              <p:spPr bwMode="auto">
                <a:xfrm>
                  <a:off x="580" y="298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5" name="Rectangle 78"/>
                <p:cNvSpPr>
                  <a:spLocks noChangeArrowheads="1"/>
                </p:cNvSpPr>
                <p:nvPr/>
              </p:nvSpPr>
              <p:spPr bwMode="auto">
                <a:xfrm>
                  <a:off x="1146" y="298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6" name="Rectangle 80"/>
                <p:cNvSpPr>
                  <a:spLocks noChangeArrowheads="1"/>
                </p:cNvSpPr>
                <p:nvPr/>
              </p:nvSpPr>
              <p:spPr bwMode="auto">
                <a:xfrm>
                  <a:off x="1708" y="298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7" name="Rectangle 81"/>
                <p:cNvSpPr>
                  <a:spLocks noChangeArrowheads="1"/>
                </p:cNvSpPr>
                <p:nvPr/>
              </p:nvSpPr>
              <p:spPr bwMode="auto">
                <a:xfrm>
                  <a:off x="2274" y="298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8" name="Rectangle 85"/>
                <p:cNvSpPr>
                  <a:spLocks noChangeArrowheads="1"/>
                </p:cNvSpPr>
                <p:nvPr/>
              </p:nvSpPr>
              <p:spPr bwMode="auto">
                <a:xfrm>
                  <a:off x="2841" y="355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9" name="Rectangle 86"/>
                <p:cNvSpPr>
                  <a:spLocks noChangeArrowheads="1"/>
                </p:cNvSpPr>
                <p:nvPr/>
              </p:nvSpPr>
              <p:spPr bwMode="auto">
                <a:xfrm>
                  <a:off x="3407" y="355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50" name="Rectangle 92"/>
                <p:cNvSpPr>
                  <a:spLocks noChangeArrowheads="1"/>
                </p:cNvSpPr>
                <p:nvPr/>
              </p:nvSpPr>
              <p:spPr bwMode="auto">
                <a:xfrm>
                  <a:off x="2841" y="298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51" name="Rectangle 93"/>
                <p:cNvSpPr>
                  <a:spLocks noChangeArrowheads="1"/>
                </p:cNvSpPr>
                <p:nvPr/>
              </p:nvSpPr>
              <p:spPr bwMode="auto">
                <a:xfrm>
                  <a:off x="3407" y="298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52" name="Rectangle 25"/>
                <p:cNvSpPr>
                  <a:spLocks noChangeArrowheads="1"/>
                </p:cNvSpPr>
                <p:nvPr/>
              </p:nvSpPr>
              <p:spPr bwMode="auto">
                <a:xfrm>
                  <a:off x="3969" y="2415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53" name="Rectangle 26"/>
                <p:cNvSpPr>
                  <a:spLocks noChangeArrowheads="1"/>
                </p:cNvSpPr>
                <p:nvPr/>
              </p:nvSpPr>
              <p:spPr bwMode="auto">
                <a:xfrm>
                  <a:off x="4535" y="2415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54" name="Rectangle 32"/>
                <p:cNvSpPr>
                  <a:spLocks noChangeArrowheads="1"/>
                </p:cNvSpPr>
                <p:nvPr/>
              </p:nvSpPr>
              <p:spPr bwMode="auto">
                <a:xfrm>
                  <a:off x="3969" y="1847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55" name="Rectangle 33"/>
                <p:cNvSpPr>
                  <a:spLocks noChangeArrowheads="1"/>
                </p:cNvSpPr>
                <p:nvPr/>
              </p:nvSpPr>
              <p:spPr bwMode="auto">
                <a:xfrm>
                  <a:off x="4535" y="1847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56" name="Rectangle 57"/>
                <p:cNvSpPr>
                  <a:spLocks noChangeArrowheads="1"/>
                </p:cNvSpPr>
                <p:nvPr/>
              </p:nvSpPr>
              <p:spPr bwMode="auto">
                <a:xfrm>
                  <a:off x="3969" y="128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57" name="Rectangle 58"/>
                <p:cNvSpPr>
                  <a:spLocks noChangeArrowheads="1"/>
                </p:cNvSpPr>
                <p:nvPr/>
              </p:nvSpPr>
              <p:spPr bwMode="auto">
                <a:xfrm>
                  <a:off x="4535" y="128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58" name="Rectangle 64"/>
                <p:cNvSpPr>
                  <a:spLocks noChangeArrowheads="1"/>
                </p:cNvSpPr>
                <p:nvPr/>
              </p:nvSpPr>
              <p:spPr bwMode="auto">
                <a:xfrm>
                  <a:off x="3969" y="71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59" name="Rectangle 65"/>
                <p:cNvSpPr>
                  <a:spLocks noChangeArrowheads="1"/>
                </p:cNvSpPr>
                <p:nvPr/>
              </p:nvSpPr>
              <p:spPr bwMode="auto">
                <a:xfrm>
                  <a:off x="4535" y="71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0" name="Rectangle 88"/>
                <p:cNvSpPr>
                  <a:spLocks noChangeArrowheads="1"/>
                </p:cNvSpPr>
                <p:nvPr/>
              </p:nvSpPr>
              <p:spPr bwMode="auto">
                <a:xfrm>
                  <a:off x="3969" y="355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1" name="Rectangle 89"/>
                <p:cNvSpPr>
                  <a:spLocks noChangeArrowheads="1"/>
                </p:cNvSpPr>
                <p:nvPr/>
              </p:nvSpPr>
              <p:spPr bwMode="auto">
                <a:xfrm>
                  <a:off x="4535" y="355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2" name="Rectangle 95"/>
                <p:cNvSpPr>
                  <a:spLocks noChangeArrowheads="1"/>
                </p:cNvSpPr>
                <p:nvPr/>
              </p:nvSpPr>
              <p:spPr bwMode="auto">
                <a:xfrm>
                  <a:off x="3969" y="298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3" name="Rectangle 96"/>
                <p:cNvSpPr>
                  <a:spLocks noChangeArrowheads="1"/>
                </p:cNvSpPr>
                <p:nvPr/>
              </p:nvSpPr>
              <p:spPr bwMode="auto">
                <a:xfrm>
                  <a:off x="4535" y="298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4" name="Rectangle 131"/>
                <p:cNvSpPr>
                  <a:spLocks noChangeArrowheads="1"/>
                </p:cNvSpPr>
                <p:nvPr/>
              </p:nvSpPr>
              <p:spPr bwMode="auto">
                <a:xfrm>
                  <a:off x="5097" y="2415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5" name="Rectangle 132"/>
                <p:cNvSpPr>
                  <a:spLocks noChangeArrowheads="1"/>
                </p:cNvSpPr>
                <p:nvPr/>
              </p:nvSpPr>
              <p:spPr bwMode="auto">
                <a:xfrm>
                  <a:off x="5663" y="2415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6" name="Rectangle 134"/>
                <p:cNvSpPr>
                  <a:spLocks noChangeArrowheads="1"/>
                </p:cNvSpPr>
                <p:nvPr/>
              </p:nvSpPr>
              <p:spPr bwMode="auto">
                <a:xfrm>
                  <a:off x="5097" y="1847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7" name="Rectangle 135"/>
                <p:cNvSpPr>
                  <a:spLocks noChangeArrowheads="1"/>
                </p:cNvSpPr>
                <p:nvPr/>
              </p:nvSpPr>
              <p:spPr bwMode="auto">
                <a:xfrm>
                  <a:off x="5663" y="1847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8" name="Rectangle 137"/>
                <p:cNvSpPr>
                  <a:spLocks noChangeArrowheads="1"/>
                </p:cNvSpPr>
                <p:nvPr/>
              </p:nvSpPr>
              <p:spPr bwMode="auto">
                <a:xfrm>
                  <a:off x="5097" y="128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9" name="Rectangle 138"/>
                <p:cNvSpPr>
                  <a:spLocks noChangeArrowheads="1"/>
                </p:cNvSpPr>
                <p:nvPr/>
              </p:nvSpPr>
              <p:spPr bwMode="auto">
                <a:xfrm>
                  <a:off x="5663" y="128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0" name="Rectangle 140"/>
                <p:cNvSpPr>
                  <a:spLocks noChangeArrowheads="1"/>
                </p:cNvSpPr>
                <p:nvPr/>
              </p:nvSpPr>
              <p:spPr bwMode="auto">
                <a:xfrm>
                  <a:off x="5097" y="71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1" name="Rectangle 141"/>
                <p:cNvSpPr>
                  <a:spLocks noChangeArrowheads="1"/>
                </p:cNvSpPr>
                <p:nvPr/>
              </p:nvSpPr>
              <p:spPr bwMode="auto">
                <a:xfrm>
                  <a:off x="5663" y="71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2" name="Rectangle 143"/>
                <p:cNvSpPr>
                  <a:spLocks noChangeArrowheads="1"/>
                </p:cNvSpPr>
                <p:nvPr/>
              </p:nvSpPr>
              <p:spPr bwMode="auto">
                <a:xfrm>
                  <a:off x="5097" y="355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3" name="Rectangle 144"/>
                <p:cNvSpPr>
                  <a:spLocks noChangeArrowheads="1"/>
                </p:cNvSpPr>
                <p:nvPr/>
              </p:nvSpPr>
              <p:spPr bwMode="auto">
                <a:xfrm>
                  <a:off x="5663" y="3550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4" name="Rectangle 146"/>
                <p:cNvSpPr>
                  <a:spLocks noChangeArrowheads="1"/>
                </p:cNvSpPr>
                <p:nvPr/>
              </p:nvSpPr>
              <p:spPr bwMode="auto">
                <a:xfrm>
                  <a:off x="5097" y="298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5" name="Rectangle 147"/>
                <p:cNvSpPr>
                  <a:spLocks noChangeArrowheads="1"/>
                </p:cNvSpPr>
                <p:nvPr/>
              </p:nvSpPr>
              <p:spPr bwMode="auto">
                <a:xfrm>
                  <a:off x="5663" y="2982"/>
                  <a:ext cx="567" cy="56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7F7F7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cxnSp>
              <p:nvCxnSpPr>
                <p:cNvPr id="76" name="AutoShape 150"/>
                <p:cNvCxnSpPr>
                  <a:cxnSpLocks noChangeShapeType="1"/>
                </p:cNvCxnSpPr>
                <p:nvPr/>
              </p:nvCxnSpPr>
              <p:spPr bwMode="auto">
                <a:xfrm flipV="1">
                  <a:off x="572" y="445"/>
                  <a:ext cx="0" cy="3685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77" name="AutoShape 149"/>
                <p:cNvCxnSpPr>
                  <a:cxnSpLocks noChangeShapeType="1"/>
                </p:cNvCxnSpPr>
                <p:nvPr/>
              </p:nvCxnSpPr>
              <p:spPr bwMode="auto">
                <a:xfrm>
                  <a:off x="559" y="4122"/>
                  <a:ext cx="5910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11" name="AutoShape 170"/>
              <p:cNvCxnSpPr>
                <a:cxnSpLocks noChangeShapeType="1"/>
              </p:cNvCxnSpPr>
              <p:nvPr/>
            </p:nvCxnSpPr>
            <p:spPr bwMode="auto">
              <a:xfrm>
                <a:off x="370205" y="452120"/>
                <a:ext cx="2869565" cy="2162175"/>
              </a:xfrm>
              <a:prstGeom prst="straightConnector1">
                <a:avLst/>
              </a:prstGeom>
              <a:noFill/>
              <a:ln w="19050">
                <a:solidFill>
                  <a:srgbClr val="4F81BD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7" name="AutoShape 170"/>
            <p:cNvCxnSpPr>
              <a:cxnSpLocks noChangeShapeType="1"/>
            </p:cNvCxnSpPr>
            <p:nvPr/>
          </p:nvCxnSpPr>
          <p:spPr bwMode="auto">
            <a:xfrm flipH="1">
              <a:off x="1084910" y="453613"/>
              <a:ext cx="1435404" cy="2167519"/>
            </a:xfrm>
            <a:prstGeom prst="straightConnector1">
              <a:avLst/>
            </a:prstGeom>
            <a:noFill/>
            <a:ln w="19050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" name="Text Box 154"/>
            <p:cNvSpPr txBox="1">
              <a:spLocks noChangeArrowheads="1"/>
            </p:cNvSpPr>
            <p:nvPr/>
          </p:nvSpPr>
          <p:spPr bwMode="auto">
            <a:xfrm>
              <a:off x="762000" y="573603"/>
              <a:ext cx="542925" cy="353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dirty="0">
                  <a:effectLst/>
                  <a:latin typeface="Cambria Math"/>
                  <a:ea typeface="Times New Roman"/>
                  <a:cs typeface="Times New Roman"/>
                </a:rPr>
                <a:t>A</a:t>
              </a:r>
              <a:endParaRPr lang="cs-CZ" sz="1100" dirty="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dirty="0">
                  <a:effectLst/>
                  <a:latin typeface="Cambria Math"/>
                  <a:ea typeface="Times New Roman"/>
                  <a:cs typeface="Times New Roman"/>
                </a:rPr>
                <a:t> </a:t>
              </a:r>
              <a:endParaRPr lang="cs-CZ" sz="1100" dirty="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dirty="0">
                  <a:effectLst/>
                  <a:latin typeface="Cambria Math"/>
                  <a:ea typeface="Times New Roman"/>
                  <a:cs typeface="Times New Roman"/>
                </a:rPr>
                <a:t>  </a:t>
              </a:r>
              <a:endParaRPr lang="cs-CZ" sz="1100" dirty="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9" name="Text Box 154"/>
            <p:cNvSpPr txBox="1">
              <a:spLocks noChangeArrowheads="1"/>
            </p:cNvSpPr>
            <p:nvPr/>
          </p:nvSpPr>
          <p:spPr bwMode="auto">
            <a:xfrm>
              <a:off x="2143125" y="487562"/>
              <a:ext cx="552450" cy="353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>
                  <a:effectLst/>
                  <a:latin typeface="Cambria Math"/>
                  <a:ea typeface="Times New Roman"/>
                  <a:cs typeface="Times New Roman"/>
                </a:rPr>
                <a:t>B</a:t>
              </a:r>
              <a:endParaRPr lang="cs-CZ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>
                  <a:effectLst/>
                  <a:latin typeface="Cambria Math"/>
                  <a:ea typeface="Times New Roman"/>
                  <a:cs typeface="Times New Roman"/>
                </a:rPr>
                <a:t> </a:t>
              </a:r>
              <a:endParaRPr lang="cs-CZ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>
                  <a:effectLst/>
                  <a:latin typeface="Cambria Math"/>
                  <a:ea typeface="Times New Roman"/>
                  <a:cs typeface="Times New Roman"/>
                </a:rPr>
                <a:t>  </a:t>
              </a:r>
              <a:endParaRPr lang="cs-CZ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6529225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717</TotalTime>
  <Words>426</Words>
  <Application>Microsoft Office PowerPoint</Application>
  <PresentationFormat>Předvádění na obrazovce (4:3)</PresentationFormat>
  <Paragraphs>162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Mechanika 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Valued Acer Customer</cp:lastModifiedBy>
  <cp:revision>61</cp:revision>
  <dcterms:created xsi:type="dcterms:W3CDTF">2011-12-03T14:12:28Z</dcterms:created>
  <dcterms:modified xsi:type="dcterms:W3CDTF">2012-10-17T06:40:39Z</dcterms:modified>
</cp:coreProperties>
</file>