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7" r:id="rId3"/>
    <p:sldId id="288" r:id="rId4"/>
    <p:sldId id="289" r:id="rId5"/>
    <p:sldId id="290" r:id="rId6"/>
    <p:sldId id="291" r:id="rId7"/>
    <p:sldId id="292" r:id="rId8"/>
    <p:sldId id="283" r:id="rId9"/>
    <p:sldId id="293" r:id="rId10"/>
    <p:sldId id="279" r:id="rId11"/>
    <p:sldId id="267" r:id="rId1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B9719A-F83D-4DBC-B287-7B163CD738A4}" type="datetimeFigureOut">
              <a:rPr lang="cs-CZ" smtClean="0"/>
              <a:t>30.8.2012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1907A-02F1-4483-8D2B-24DAC6C7E7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92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1907A-02F1-4483-8D2B-24DAC6C7E72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891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30.8.2012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Dráha rovnoměrně zrychleného pohybu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VY_32_INOVACE_10-07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Zdroj klipartů: MS Office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83568" y="890151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Za libovolné </a:t>
            </a:r>
            <a:r>
              <a:rPr lang="cs-CZ" b="1" dirty="0" smtClean="0">
                <a:solidFill>
                  <a:schemeClr val="accent1"/>
                </a:solidFill>
              </a:rPr>
              <a:t>stejné časové intervaly </a:t>
            </a:r>
            <a:r>
              <a:rPr lang="cs-CZ" dirty="0" smtClean="0"/>
              <a:t>se velikost rychlosti změní o stejnou hodnotu.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676" y="3501008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83568" y="386104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0 m/s         2 m/s                     4 m/s                                              6 m/s</a:t>
            </a:r>
            <a:endParaRPr lang="cs-CZ" dirty="0"/>
          </a:p>
        </p:txBody>
      </p:sp>
      <p:grpSp>
        <p:nvGrpSpPr>
          <p:cNvPr id="15" name="Skupina 14"/>
          <p:cNvGrpSpPr/>
          <p:nvPr/>
        </p:nvGrpSpPr>
        <p:grpSpPr>
          <a:xfrm>
            <a:off x="2195736" y="4437112"/>
            <a:ext cx="6840760" cy="0"/>
            <a:chOff x="2195736" y="4437112"/>
            <a:chExt cx="6840760" cy="0"/>
          </a:xfrm>
        </p:grpSpPr>
        <p:cxnSp>
          <p:nvCxnSpPr>
            <p:cNvPr id="10" name="Přímá spojnice se šipkou 9"/>
            <p:cNvCxnSpPr/>
            <p:nvPr/>
          </p:nvCxnSpPr>
          <p:spPr>
            <a:xfrm>
              <a:off x="2195736" y="4437112"/>
              <a:ext cx="36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Přímá spojnice se šipkou 10"/>
            <p:cNvCxnSpPr/>
            <p:nvPr/>
          </p:nvCxnSpPr>
          <p:spPr>
            <a:xfrm>
              <a:off x="4067984" y="4437112"/>
              <a:ext cx="72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7596496" y="4437112"/>
              <a:ext cx="14400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Skupina 13"/>
          <p:cNvGrpSpPr/>
          <p:nvPr/>
        </p:nvGrpSpPr>
        <p:grpSpPr>
          <a:xfrm>
            <a:off x="395536" y="2492896"/>
            <a:ext cx="8784976" cy="2376264"/>
            <a:chOff x="395536" y="2492896"/>
            <a:chExt cx="8784976" cy="2376264"/>
          </a:xfrm>
        </p:grpSpPr>
        <p:pic>
          <p:nvPicPr>
            <p:cNvPr id="7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492896"/>
              <a:ext cx="837590" cy="874166"/>
            </a:xfrm>
            <a:prstGeom prst="rect">
              <a:avLst/>
            </a:prstGeom>
            <a:noFill/>
          </p:spPr>
        </p:pic>
        <p:sp>
          <p:nvSpPr>
            <p:cNvPr id="13" name="Obdélník 12"/>
            <p:cNvSpPr/>
            <p:nvPr/>
          </p:nvSpPr>
          <p:spPr>
            <a:xfrm>
              <a:off x="539552" y="3861048"/>
              <a:ext cx="8640960" cy="1008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9" name="TextovéPole 28"/>
          <p:cNvSpPr txBox="1"/>
          <p:nvPr/>
        </p:nvSpPr>
        <p:spPr>
          <a:xfrm>
            <a:off x="684082" y="1916832"/>
            <a:ext cx="270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Interval 1 s</a:t>
            </a: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918876" y="509610"/>
            <a:ext cx="6768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 rychlost platí: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918876" y="5013176"/>
            <a:ext cx="5021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Jak se mění dráha?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42881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9417E-6 L 0.99219 -0.00509 " pathEditMode="relative" rAng="0" ptsTypes="AA">
                                      <p:cBhvr>
                                        <p:cTn id="11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Skupina 15"/>
          <p:cNvGrpSpPr/>
          <p:nvPr/>
        </p:nvGrpSpPr>
        <p:grpSpPr>
          <a:xfrm>
            <a:off x="971600" y="3998369"/>
            <a:ext cx="6660560" cy="6695"/>
            <a:chOff x="971600" y="3698189"/>
            <a:chExt cx="6660560" cy="6695"/>
          </a:xfrm>
        </p:grpSpPr>
        <p:cxnSp>
          <p:nvCxnSpPr>
            <p:cNvPr id="9" name="Přímá spojnice se šipkou 8"/>
            <p:cNvCxnSpPr/>
            <p:nvPr/>
          </p:nvCxnSpPr>
          <p:spPr>
            <a:xfrm>
              <a:off x="971600" y="3704884"/>
              <a:ext cx="1152128" cy="0"/>
            </a:xfrm>
            <a:prstGeom prst="straightConnector1">
              <a:avLst/>
            </a:prstGeom>
            <a:ln w="381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se šipkou 16"/>
            <p:cNvCxnSpPr/>
            <p:nvPr/>
          </p:nvCxnSpPr>
          <p:spPr>
            <a:xfrm>
              <a:off x="2091829" y="3698189"/>
              <a:ext cx="1980000" cy="0"/>
            </a:xfrm>
            <a:prstGeom prst="straightConnector1">
              <a:avLst/>
            </a:prstGeom>
            <a:ln w="381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se šipkou 17"/>
            <p:cNvCxnSpPr/>
            <p:nvPr/>
          </p:nvCxnSpPr>
          <p:spPr>
            <a:xfrm>
              <a:off x="4032160" y="3701727"/>
              <a:ext cx="3600000" cy="0"/>
            </a:xfrm>
            <a:prstGeom prst="straightConnector1">
              <a:avLst/>
            </a:prstGeom>
            <a:ln w="38100"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ovéPole 4"/>
          <p:cNvSpPr txBox="1"/>
          <p:nvPr/>
        </p:nvSpPr>
        <p:spPr>
          <a:xfrm>
            <a:off x="683568" y="890151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Dráha uražená za </a:t>
            </a:r>
            <a:r>
              <a:rPr lang="cs-CZ" b="1" dirty="0" smtClean="0">
                <a:solidFill>
                  <a:schemeClr val="accent1"/>
                </a:solidFill>
              </a:rPr>
              <a:t>stejné časové intervaly </a:t>
            </a:r>
            <a:r>
              <a:rPr lang="cs-CZ" dirty="0" smtClean="0"/>
              <a:t>roste.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3429000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683568" y="4139788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solidFill>
                  <a:schemeClr val="accent1"/>
                </a:solidFill>
              </a:rPr>
              <a:t>           s</a:t>
            </a:r>
            <a:r>
              <a:rPr lang="cs-CZ" i="1" baseline="-25000" dirty="0" smtClean="0">
                <a:solidFill>
                  <a:schemeClr val="accent1"/>
                </a:solidFill>
              </a:rPr>
              <a:t>1</a:t>
            </a:r>
            <a:r>
              <a:rPr lang="cs-CZ" i="1" dirty="0">
                <a:solidFill>
                  <a:schemeClr val="accent1"/>
                </a:solidFill>
              </a:rPr>
              <a:t> </a:t>
            </a:r>
            <a:r>
              <a:rPr lang="cs-CZ" i="1" dirty="0" smtClean="0">
                <a:solidFill>
                  <a:schemeClr val="accent1"/>
                </a:solidFill>
              </a:rPr>
              <a:t>                   s</a:t>
            </a:r>
            <a:r>
              <a:rPr lang="cs-CZ" i="1" baseline="-25000" dirty="0" smtClean="0">
                <a:solidFill>
                  <a:schemeClr val="accent1"/>
                </a:solidFill>
              </a:rPr>
              <a:t>2</a:t>
            </a:r>
            <a:r>
              <a:rPr lang="cs-CZ" i="1" dirty="0" smtClean="0">
                <a:solidFill>
                  <a:schemeClr val="accent1"/>
                </a:solidFill>
              </a:rPr>
              <a:t>                                        s</a:t>
            </a:r>
            <a:r>
              <a:rPr lang="cs-CZ" i="1" baseline="-25000" dirty="0" smtClean="0">
                <a:solidFill>
                  <a:schemeClr val="accent1"/>
                </a:solidFill>
              </a:rPr>
              <a:t>3</a:t>
            </a:r>
            <a:r>
              <a:rPr lang="cs-CZ" i="1" dirty="0" smtClean="0">
                <a:solidFill>
                  <a:schemeClr val="accent1"/>
                </a:solidFill>
              </a:rPr>
              <a:t>  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560015" y="2488250"/>
            <a:ext cx="8784976" cy="2376264"/>
            <a:chOff x="395536" y="2492896"/>
            <a:chExt cx="8784976" cy="2376264"/>
          </a:xfrm>
        </p:grpSpPr>
        <p:pic>
          <p:nvPicPr>
            <p:cNvPr id="7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492896"/>
              <a:ext cx="837590" cy="874166"/>
            </a:xfrm>
            <a:prstGeom prst="rect">
              <a:avLst/>
            </a:prstGeom>
            <a:noFill/>
          </p:spPr>
        </p:pic>
        <p:sp>
          <p:nvSpPr>
            <p:cNvPr id="13" name="Obdélník 12"/>
            <p:cNvSpPr/>
            <p:nvPr/>
          </p:nvSpPr>
          <p:spPr>
            <a:xfrm>
              <a:off x="539552" y="3861048"/>
              <a:ext cx="8640960" cy="1008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29" name="TextovéPole 28"/>
          <p:cNvSpPr txBox="1"/>
          <p:nvPr/>
        </p:nvSpPr>
        <p:spPr>
          <a:xfrm>
            <a:off x="671619" y="1406077"/>
            <a:ext cx="2709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Interval 1 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69505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9417E-6 L 0.99219 -0.00509 " pathEditMode="relative" rAng="0" ptsTypes="AA">
                                      <p:cBhvr>
                                        <p:cTn id="11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Přímá spojnice 18"/>
          <p:cNvCxnSpPr/>
          <p:nvPr/>
        </p:nvCxnSpPr>
        <p:spPr>
          <a:xfrm>
            <a:off x="1014814" y="2740819"/>
            <a:ext cx="8525738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978810" y="3933056"/>
            <a:ext cx="6653350" cy="0"/>
          </a:xfrm>
          <a:prstGeom prst="straightConnector1">
            <a:avLst/>
          </a:prstGeom>
          <a:ln w="3810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/>
          <p:cNvSpPr txBox="1"/>
          <p:nvPr/>
        </p:nvSpPr>
        <p:spPr>
          <a:xfrm>
            <a:off x="683568" y="691869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Určíme dráhu při nulové počáteční rychlosti.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3429000"/>
            <a:ext cx="8568952" cy="1440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203848" y="392376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>
                <a:solidFill>
                  <a:schemeClr val="accent1"/>
                </a:solidFill>
              </a:rPr>
              <a:t>           s</a:t>
            </a:r>
            <a:endParaRPr lang="cs-CZ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560015" y="2492896"/>
            <a:ext cx="8784976" cy="2376264"/>
            <a:chOff x="395536" y="2492896"/>
            <a:chExt cx="8784976" cy="2376264"/>
          </a:xfrm>
        </p:grpSpPr>
        <p:pic>
          <p:nvPicPr>
            <p:cNvPr id="7" name="Picture 2" descr="C:\Documents and Settings\NB02\Local Settings\Temporary Internet Files\Content.IE5\Z2LTAANU\MC900391038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95536" y="2492896"/>
              <a:ext cx="837590" cy="874166"/>
            </a:xfrm>
            <a:prstGeom prst="rect">
              <a:avLst/>
            </a:prstGeom>
            <a:noFill/>
          </p:spPr>
        </p:pic>
        <p:sp>
          <p:nvSpPr>
            <p:cNvPr id="13" name="Obdélník 12"/>
            <p:cNvSpPr/>
            <p:nvPr/>
          </p:nvSpPr>
          <p:spPr>
            <a:xfrm>
              <a:off x="539552" y="3861048"/>
              <a:ext cx="8640960" cy="10081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323528" y="2333293"/>
            <a:ext cx="8568952" cy="447635"/>
            <a:chOff x="323528" y="2333293"/>
            <a:chExt cx="8568952" cy="447635"/>
          </a:xfrm>
        </p:grpSpPr>
        <p:sp>
          <p:nvSpPr>
            <p:cNvPr id="3" name="Ovál 2"/>
            <p:cNvSpPr/>
            <p:nvPr/>
          </p:nvSpPr>
          <p:spPr>
            <a:xfrm>
              <a:off x="978810" y="2708920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0" name="Přímá spojnice se šipkou 9"/>
            <p:cNvCxnSpPr/>
            <p:nvPr/>
          </p:nvCxnSpPr>
          <p:spPr>
            <a:xfrm>
              <a:off x="7524328" y="2744924"/>
              <a:ext cx="1296144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ovéPole 10"/>
                <p:cNvSpPr txBox="1"/>
                <p:nvPr/>
              </p:nvSpPr>
              <p:spPr>
                <a:xfrm>
                  <a:off x="323528" y="2333293"/>
                  <a:ext cx="85689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     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=0</m:t>
                      </m:r>
                    </m:oMath>
                  </a14:m>
                  <a:r>
                    <a:rPr lang="cs-CZ" dirty="0" smtClean="0"/>
                    <a:t>                                                                                                     </a:t>
                  </a:r>
                  <a14:m>
                    <m:oMath xmlns:m="http://schemas.openxmlformats.org/officeDocument/2006/math">
                      <m:r>
                        <a:rPr lang="cs-CZ" b="0" i="1" dirty="0" smtClean="0">
                          <a:latin typeface="Cambria Math"/>
                        </a:rPr>
                        <m:t>𝑣</m:t>
                      </m:r>
                      <m:r>
                        <a:rPr lang="cs-CZ" b="0" i="1" dirty="0" smtClean="0">
                          <a:latin typeface="Cambria Math"/>
                        </a:rPr>
                        <m:t>=</m:t>
                      </m:r>
                      <m:r>
                        <a:rPr lang="cs-CZ" b="0" i="1" dirty="0" smtClean="0">
                          <a:latin typeface="Cambria Math"/>
                        </a:rPr>
                        <m:t>𝑎𝑡</m:t>
                      </m:r>
                    </m:oMath>
                  </a14:m>
                  <a:r>
                    <a:rPr lang="cs-CZ" dirty="0" smtClean="0"/>
                    <a:t> </a:t>
                  </a:r>
                  <a:endParaRPr lang="cs-CZ" dirty="0"/>
                </a:p>
              </p:txBody>
            </p:sp>
          </mc:Choice>
          <mc:Fallback xmlns="">
            <p:sp>
              <p:nvSpPr>
                <p:cNvPr id="11" name="TextovéPole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28" y="2333293"/>
                  <a:ext cx="8568952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667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TextovéPole 20"/>
          <p:cNvSpPr txBox="1"/>
          <p:nvPr/>
        </p:nvSpPr>
        <p:spPr>
          <a:xfrm>
            <a:off x="1050818" y="4869160"/>
            <a:ext cx="6473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Jaká je průměrná rychlost pohybu?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601429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29417E-6 L 0.99219 -0.00509 " pathEditMode="relative" rAng="0" ptsTypes="AA">
                                      <p:cBhvr>
                                        <p:cTn id="6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1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764704"/>
            <a:ext cx="541637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-180528" y="4365104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0528" y="4365104"/>
                <a:ext cx="280831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ál 9"/>
          <p:cNvSpPr/>
          <p:nvPr/>
        </p:nvSpPr>
        <p:spPr>
          <a:xfrm>
            <a:off x="1937180" y="375956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-180528" y="4702170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0528" y="4702170"/>
                <a:ext cx="280831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ál 11"/>
          <p:cNvSpPr/>
          <p:nvPr/>
        </p:nvSpPr>
        <p:spPr>
          <a:xfrm>
            <a:off x="3182582" y="1268760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483768" y="4509451"/>
                <a:ext cx="4104456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  <m:r>
                        <a:rPr lang="cs-CZ" b="0" i="1" smtClean="0">
                          <a:latin typeface="Cambria Math"/>
                        </a:rPr>
                        <m:t>          </m:t>
                      </m:r>
                      <m:d>
                        <m:dPr>
                          <m:begChr m:val="{"/>
                          <m:endChr m:val="}"/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/>
                            </a:rPr>
                            <m:t>3 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𝑚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4509451"/>
                <a:ext cx="4104456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Přímá spojnice 12"/>
          <p:cNvCxnSpPr/>
          <p:nvPr/>
        </p:nvCxnSpPr>
        <p:spPr>
          <a:xfrm>
            <a:off x="1973184" y="2564904"/>
            <a:ext cx="124540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611560" y="508518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Touto průměrnou rychlostí urazí hmotný bod stejnou dráhu jako při zrychleném pohybu: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1223628" y="5949280"/>
                <a:ext cx="6084676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𝑎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3628" y="5949280"/>
                <a:ext cx="6084676" cy="63478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195908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0" grpId="1" animBg="1"/>
      <p:bldP spid="11" grpId="0"/>
      <p:bldP spid="12" grpId="0" animBg="1"/>
      <p:bldP spid="12" grpId="1" animBg="1"/>
      <p:bldP spid="7" grpId="0"/>
      <p:bldP spid="14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899592" y="548680"/>
                <a:ext cx="7704856" cy="1891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b="1" dirty="0" smtClean="0">
                    <a:solidFill>
                      <a:schemeClr val="accent1"/>
                    </a:solidFill>
                  </a:rPr>
                  <a:t>Dráha</a:t>
                </a:r>
                <a:r>
                  <a:rPr lang="cs-CZ" dirty="0" smtClean="0"/>
                  <a:t> rovnoměrně zrychleného pohybu s nulovou počáteční rychlostí </a:t>
                </a:r>
              </a:p>
              <a:p>
                <a:r>
                  <a:rPr lang="cs-CZ" dirty="0" smtClean="0"/>
                  <a:t>je </a:t>
                </a:r>
                <a:r>
                  <a:rPr lang="cs-CZ" b="1" dirty="0" smtClean="0">
                    <a:solidFill>
                      <a:schemeClr val="accent1"/>
                    </a:solidFill>
                  </a:rPr>
                  <a:t>přímo úměrná druhé mocnině času</a:t>
                </a:r>
              </a:p>
              <a:p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𝒔</m:t>
                      </m:r>
                      <m:r>
                        <a:rPr lang="cs-CZ" sz="2400" b="1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1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sz="2400" b="1" i="1">
                          <a:latin typeface="Cambria Math"/>
                          <a:ea typeface="Cambria Math"/>
                        </a:rPr>
                        <m:t>𝒂</m:t>
                      </m:r>
                      <m:sSup>
                        <m:sSupPr>
                          <m:ctrlPr>
                            <a:rPr lang="cs-CZ" sz="2400" b="1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𝒕</m:t>
                          </m:r>
                        </m:e>
                        <m:sup>
                          <m:r>
                            <a:rPr lang="cs-CZ" sz="24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548680"/>
                <a:ext cx="7704856" cy="1891800"/>
              </a:xfrm>
              <a:prstGeom prst="rect">
                <a:avLst/>
              </a:prstGeom>
              <a:blipFill rotWithShape="1">
                <a:blip r:embed="rId2"/>
                <a:stretch>
                  <a:fillRect l="-713" t="-161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11" y="2161343"/>
            <a:ext cx="3965373" cy="4419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146008" y="2413460"/>
                <a:ext cx="345638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=2 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, 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=0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6008" y="2413460"/>
                <a:ext cx="3456384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5364088" y="2934586"/>
                <a:ext cx="3238304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=1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      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∙2∙1=1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2934586"/>
                <a:ext cx="3238304" cy="610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ál 4"/>
          <p:cNvSpPr/>
          <p:nvPr/>
        </p:nvSpPr>
        <p:spPr>
          <a:xfrm>
            <a:off x="1505132" y="5919804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5364088" y="3538144"/>
                <a:ext cx="3238304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=2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      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∙2∙4=4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3538144"/>
                <a:ext cx="3238304" cy="61093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ál 7"/>
          <p:cNvSpPr/>
          <p:nvPr/>
        </p:nvSpPr>
        <p:spPr>
          <a:xfrm>
            <a:off x="1731963" y="5229200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5366144" y="4186216"/>
                <a:ext cx="3238304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=3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      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∙2∙9=9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144" y="4186216"/>
                <a:ext cx="3238304" cy="61093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ál 9"/>
          <p:cNvSpPr/>
          <p:nvPr/>
        </p:nvSpPr>
        <p:spPr>
          <a:xfrm>
            <a:off x="1967945" y="4066439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5366144" y="4834288"/>
                <a:ext cx="3454328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  <m:r>
                        <a:rPr lang="cs-CZ" b="0" i="1" smtClean="0">
                          <a:latin typeface="Cambria Math"/>
                        </a:rPr>
                        <m:t>=4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       </m:t>
                      </m:r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∙2∙16=16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𝑚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6144" y="4834288"/>
                <a:ext cx="3454328" cy="61093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ál 11"/>
          <p:cNvSpPr/>
          <p:nvPr/>
        </p:nvSpPr>
        <p:spPr>
          <a:xfrm>
            <a:off x="2191238" y="2420888"/>
            <a:ext cx="7200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1307805" y="2317898"/>
            <a:ext cx="935665" cy="3859618"/>
          </a:xfrm>
          <a:custGeom>
            <a:avLst/>
            <a:gdLst>
              <a:gd name="connsiteX0" fmla="*/ 0 w 935665"/>
              <a:gd name="connsiteY0" fmla="*/ 3859618 h 3859618"/>
              <a:gd name="connsiteX1" fmla="*/ 233916 w 935665"/>
              <a:gd name="connsiteY1" fmla="*/ 3625702 h 3859618"/>
              <a:gd name="connsiteX2" fmla="*/ 457200 w 935665"/>
              <a:gd name="connsiteY2" fmla="*/ 2923953 h 3859618"/>
              <a:gd name="connsiteX3" fmla="*/ 701748 w 935665"/>
              <a:gd name="connsiteY3" fmla="*/ 1754372 h 3859618"/>
              <a:gd name="connsiteX4" fmla="*/ 935665 w 935665"/>
              <a:gd name="connsiteY4" fmla="*/ 0 h 3859618"/>
              <a:gd name="connsiteX5" fmla="*/ 935665 w 935665"/>
              <a:gd name="connsiteY5" fmla="*/ 0 h 3859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5665" h="3859618">
                <a:moveTo>
                  <a:pt x="0" y="3859618"/>
                </a:moveTo>
                <a:cubicBezTo>
                  <a:pt x="78858" y="3820632"/>
                  <a:pt x="157716" y="3781646"/>
                  <a:pt x="233916" y="3625702"/>
                </a:cubicBezTo>
                <a:cubicBezTo>
                  <a:pt x="310116" y="3469758"/>
                  <a:pt x="379228" y="3235841"/>
                  <a:pt x="457200" y="2923953"/>
                </a:cubicBezTo>
                <a:cubicBezTo>
                  <a:pt x="535172" y="2612065"/>
                  <a:pt x="622004" y="2241697"/>
                  <a:pt x="701748" y="1754372"/>
                </a:cubicBezTo>
                <a:cubicBezTo>
                  <a:pt x="781492" y="1267047"/>
                  <a:pt x="935665" y="0"/>
                  <a:pt x="935665" y="0"/>
                </a:cubicBezTo>
                <a:lnTo>
                  <a:pt x="935665" y="0"/>
                </a:lnTo>
              </a:path>
            </a:pathLst>
          </a:cu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4932040" y="599181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Grafem je </a:t>
            </a:r>
            <a:r>
              <a:rPr lang="cs-CZ" b="1" dirty="0" smtClean="0">
                <a:solidFill>
                  <a:schemeClr val="accent1"/>
                </a:solidFill>
              </a:rPr>
              <a:t>parabola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05576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7" grpId="0"/>
      <p:bldP spid="8" grpId="0" animBg="1"/>
      <p:bldP spid="9" grpId="0"/>
      <p:bldP spid="10" grpId="0" animBg="1"/>
      <p:bldP spid="11" grpId="0"/>
      <p:bldP spid="12" grpId="0" animBg="1"/>
      <p:bldP spid="6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-108520" y="1628800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i="1" smtClean="0"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cs-CZ" b="0" i="1" smtClean="0"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08520" y="1628800"/>
                <a:ext cx="2808312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899592" y="1980791"/>
                <a:ext cx="280831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cs-CZ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b="0" i="1" smtClean="0">
                        <a:latin typeface="Cambria Math"/>
                      </a:rPr>
                      <m:t>+</m:t>
                    </m:r>
                    <m:r>
                      <a:rPr lang="cs-CZ" b="0" i="1" smtClean="0">
                        <a:latin typeface="Cambria Math"/>
                      </a:rPr>
                      <m:t>𝑎𝑡</m:t>
                    </m:r>
                  </m:oMath>
                </a14:m>
                <a:r>
                  <a:rPr lang="cs-CZ" dirty="0" smtClean="0"/>
                  <a:t>        </a:t>
                </a:r>
                <a:endParaRPr lang="cs-CZ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980791"/>
                <a:ext cx="2808312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553356" y="1809952"/>
                <a:ext cx="4104456" cy="6109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d>
                        <m:d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</m: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3356" y="1809952"/>
                <a:ext cx="4104456" cy="61093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1195103" y="2564904"/>
                <a:ext cx="608467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𝒔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𝑡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(</m:t>
                          </m:r>
                          <m:r>
                            <a:rPr lang="cs-CZ" sz="2400" b="0" i="1" smtClean="0">
                              <a:latin typeface="Cambria Math"/>
                            </a:rPr>
                            <m:t>𝑣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cs-CZ" sz="2400" b="0" i="1" smtClean="0">
                          <a:latin typeface="Cambria Math"/>
                        </a:rPr>
                        <m:t>𝑎𝑡</m:t>
                      </m:r>
                      <m:r>
                        <a:rPr lang="cs-CZ" sz="2400" b="0" i="1" smtClean="0">
                          <a:latin typeface="Cambria Math"/>
                        </a:rPr>
                        <m:t>)∙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𝑡</m:t>
                      </m:r>
                      <m:r>
                        <a:rPr lang="cs-CZ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𝒂</m:t>
                      </m:r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103" y="2564904"/>
                <a:ext cx="6084676" cy="78380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ovéPole 1"/>
          <p:cNvSpPr txBox="1"/>
          <p:nvPr/>
        </p:nvSpPr>
        <p:spPr>
          <a:xfrm>
            <a:off x="755576" y="90872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Dráha při nenulové počáteční rychlosti:</a:t>
            </a:r>
            <a:endParaRPr lang="cs-CZ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55576" y="370774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Dráha rovnoměrně zpomaleného pohybu: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1187624" y="4581128"/>
                <a:ext cx="6084676" cy="783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1" smtClean="0">
                          <a:latin typeface="Cambria Math"/>
                        </a:rPr>
                        <m:t>𝒔</m:t>
                      </m:r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𝒗</m:t>
                          </m:r>
                        </m:e>
                        <m:sub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𝟎</m:t>
                          </m:r>
                        </m:sub>
                      </m:sSub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𝒕</m:t>
                      </m:r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cs-CZ" sz="2400" b="1" i="1" smtClean="0">
                          <a:latin typeface="Cambria Math"/>
                          <a:ea typeface="Cambria Math"/>
                        </a:rPr>
                        <m:t>𝒂</m:t>
                      </m:r>
                      <m:sSup>
                        <m:sSupPr>
                          <m:ctrlPr>
                            <a:rPr lang="cs-CZ" sz="2400" b="1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𝒕</m:t>
                          </m:r>
                        </m:e>
                        <m:sup>
                          <m:r>
                            <a:rPr lang="cs-CZ" sz="24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4581128"/>
                <a:ext cx="6084676" cy="78380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193354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11" grpId="0"/>
      <p:bldP spid="7" grpId="1"/>
      <p:bldP spid="16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12776"/>
            <a:ext cx="5416374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Pravoúhlý trojúhelník 12"/>
          <p:cNvSpPr/>
          <p:nvPr/>
        </p:nvSpPr>
        <p:spPr>
          <a:xfrm flipH="1">
            <a:off x="979810" y="1958428"/>
            <a:ext cx="1224136" cy="2478684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971600" y="62068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Znázornění dráhy graficky</a:t>
            </a:r>
            <a:endParaRPr lang="cs-CZ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5883918" y="1844824"/>
                <a:ext cx="1536895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b="0" i="1">
                          <a:latin typeface="Cambria Math"/>
                          <a:ea typeface="Cambria Math"/>
                        </a:rPr>
                        <m:t>𝑎</m:t>
                      </m:r>
                      <m:sSup>
                        <m:sSup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𝑡</m:t>
                          </m:r>
                        </m:e>
                        <m:sup>
                          <m:r>
                            <a:rPr lang="cs-CZ" b="0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i="1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3918" y="1844824"/>
                <a:ext cx="1536895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Přímá spojnice 5"/>
          <p:cNvCxnSpPr/>
          <p:nvPr/>
        </p:nvCxnSpPr>
        <p:spPr>
          <a:xfrm>
            <a:off x="2195736" y="1953112"/>
            <a:ext cx="0" cy="2484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7308304" y="1958428"/>
                <a:ext cx="47404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𝑎𝑡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1958428"/>
                <a:ext cx="47404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7668344" y="1985009"/>
                <a:ext cx="3064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344" y="1985009"/>
                <a:ext cx="30649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7812360" y="1959364"/>
                <a:ext cx="3458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360" y="1959364"/>
                <a:ext cx="345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Přímá spojnice 11"/>
          <p:cNvCxnSpPr/>
          <p:nvPr/>
        </p:nvCxnSpPr>
        <p:spPr>
          <a:xfrm>
            <a:off x="971600" y="4437112"/>
            <a:ext cx="122413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5703451" y="1959364"/>
                <a:ext cx="3609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𝑠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451" y="1959364"/>
                <a:ext cx="360933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ovéPole 14"/>
          <p:cNvSpPr txBox="1"/>
          <p:nvPr/>
        </p:nvSpPr>
        <p:spPr>
          <a:xfrm>
            <a:off x="611560" y="521358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1"/>
                </a:solidFill>
              </a:rPr>
              <a:t>Obsah plochy </a:t>
            </a:r>
            <a:r>
              <a:rPr lang="cs-CZ" dirty="0" smtClean="0"/>
              <a:t>pod grafem závislosti rychlosti na čase </a:t>
            </a:r>
            <a:r>
              <a:rPr lang="cs-CZ" b="1" dirty="0" smtClean="0">
                <a:solidFill>
                  <a:schemeClr val="accent1"/>
                </a:solidFill>
              </a:rPr>
              <a:t>je roven dráze.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44137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CC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CC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7" grpId="0"/>
      <p:bldP spid="7" grpId="1"/>
      <p:bldP spid="9" grpId="0"/>
      <p:bldP spid="10" grpId="0"/>
      <p:bldP spid="10" grpId="1"/>
      <p:bldP spid="14" grpId="0"/>
      <p:bldP spid="1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95181"/>
            <a:ext cx="6721952" cy="4210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395536" y="1052736"/>
                <a:ext cx="1872208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𝑣</m:t>
                      </m:r>
                      <m:r>
                        <a:rPr lang="cs-CZ" b="0" i="1" smtClean="0">
                          <a:latin typeface="Cambria Math"/>
                        </a:rPr>
                        <m:t>(</m:t>
                      </m:r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cs-CZ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𝑠</m:t>
                          </m:r>
                        </m:e>
                        <m:sup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052736"/>
                <a:ext cx="1872208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/>
          <p:cNvSpPr txBox="1"/>
          <p:nvPr/>
        </p:nvSpPr>
        <p:spPr>
          <a:xfrm>
            <a:off x="714513" y="580038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Určete celkovou dráhu pohybu: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611560" y="5589240"/>
                <a:ext cx="5040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𝑠</m:t>
                      </m:r>
                      <m:r>
                        <a:rPr lang="cs-CZ" sz="2400" b="0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5589240"/>
                <a:ext cx="504056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/>
              <p:cNvSpPr txBox="1"/>
              <p:nvPr/>
            </p:nvSpPr>
            <p:spPr>
              <a:xfrm>
                <a:off x="889693" y="5605189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0" name="TextovéPo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693" y="5605189"/>
                <a:ext cx="498855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189202" y="5589240"/>
                <a:ext cx="5402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202" y="5589240"/>
                <a:ext cx="540276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1475656" y="5605189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5605189"/>
                <a:ext cx="498855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1788596" y="5583923"/>
                <a:ext cx="5473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8596" y="5583923"/>
                <a:ext cx="547394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128929" y="5609424"/>
                <a:ext cx="49885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8929" y="5609424"/>
                <a:ext cx="498855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2440430" y="5588158"/>
                <a:ext cx="5473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0430" y="5588158"/>
                <a:ext cx="547394" cy="461665"/>
              </a:xfrm>
              <a:prstGeom prst="rect">
                <a:avLst/>
              </a:prstGeom>
              <a:blipFill rotWithShape="1">
                <a:blip r:embed="rId11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Pravoúhlý trojúhelník 21"/>
          <p:cNvSpPr/>
          <p:nvPr/>
        </p:nvSpPr>
        <p:spPr>
          <a:xfrm flipH="1">
            <a:off x="1032975" y="2749029"/>
            <a:ext cx="1018685" cy="2088232"/>
          </a:xfrm>
          <a:prstGeom prst="rtTriangl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1434235" y="4005064"/>
                <a:ext cx="5709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4235" y="4005064"/>
                <a:ext cx="570926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bdélník 23"/>
          <p:cNvSpPr/>
          <p:nvPr/>
        </p:nvSpPr>
        <p:spPr>
          <a:xfrm>
            <a:off x="2051660" y="2759662"/>
            <a:ext cx="1031782" cy="207815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2368422" y="4005064"/>
                <a:ext cx="5709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rgbClr val="00B05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cs-CZ" sz="2400" b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8422" y="4005064"/>
                <a:ext cx="570926" cy="461665"/>
              </a:xfrm>
              <a:prstGeom prst="rect">
                <a:avLst/>
              </a:prstGeom>
              <a:blipFill rotWithShape="1">
                <a:blip r:embed="rId13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Pravoúhlý trojúhelník 25"/>
          <p:cNvSpPr/>
          <p:nvPr/>
        </p:nvSpPr>
        <p:spPr>
          <a:xfrm>
            <a:off x="3083442" y="2759662"/>
            <a:ext cx="2062716" cy="2078152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3520550" y="4015697"/>
                <a:ext cx="5709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𝒔</m:t>
                          </m:r>
                        </m:e>
                        <m:sub>
                          <m:r>
                            <a:rPr lang="cs-CZ" sz="2400" b="1" i="1" smtClean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cs-CZ" sz="2400" b="1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0550" y="4015697"/>
                <a:ext cx="570926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5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2747954" y="5608823"/>
                <a:ext cx="357655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=40+80+80=200 </m:t>
                      </m:r>
                      <m:r>
                        <a:rPr lang="cs-CZ" sz="2400" b="0" i="1" smtClean="0">
                          <a:latin typeface="Cambria Math"/>
                        </a:rPr>
                        <m:t>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7954" y="5608823"/>
                <a:ext cx="3576557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23658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CC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CC3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1" grpId="1"/>
      <p:bldP spid="12" grpId="0"/>
      <p:bldP spid="13" grpId="0"/>
      <p:bldP spid="13" grpId="1"/>
      <p:bldP spid="14" grpId="0"/>
      <p:bldP spid="15" grpId="0"/>
      <p:bldP spid="15" grpId="1"/>
      <p:bldP spid="22" grpId="0" animBg="1"/>
      <p:bldP spid="23" grpId="0"/>
      <p:bldP spid="24" grpId="0" animBg="1"/>
      <p:bldP spid="25" grpId="0"/>
      <p:bldP spid="26" grpId="0" animBg="1"/>
      <p:bldP spid="27" grpId="0"/>
      <p:bldP spid="28" grpId="0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487</Words>
  <Application>Microsoft Office PowerPoint</Application>
  <PresentationFormat>Předvádění na obrazovce (4:3)</PresentationFormat>
  <Paragraphs>62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68</cp:revision>
  <dcterms:created xsi:type="dcterms:W3CDTF">2011-12-03T14:12:28Z</dcterms:created>
  <dcterms:modified xsi:type="dcterms:W3CDTF">2012-08-30T07:59:30Z</dcterms:modified>
</cp:coreProperties>
</file>