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9" r:id="rId9"/>
    <p:sldId id="290" r:id="rId10"/>
    <p:sldId id="287" r:id="rId11"/>
    <p:sldId id="288" r:id="rId12"/>
    <p:sldId id="279" r:id="rId13"/>
    <p:sldId id="267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68" autoAdjust="0"/>
  </p:normalViewPr>
  <p:slideViewPr>
    <p:cSldViewPr>
      <p:cViewPr>
        <p:scale>
          <a:sx n="99" d="100"/>
          <a:sy n="99" d="100"/>
        </p:scale>
        <p:origin x="-33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37D58-FE2D-4BB4-87B3-6B1E1412DDD6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0B2C8-0AE4-4DF6-9D51-1528F8A34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3F4F3-6507-4155-9CB9-11FFBEC8CB1F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565DE-A243-4149-9800-636659DFBE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37A3-C926-4599-AB63-0334ACA12EC6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0DBC-270F-42C7-A683-529CF9F2829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9DF94-2D7F-4F11-BCDD-4FA7C267D9A8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55C96-31DF-4E0B-8A29-570891E399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DEC3-BC88-48A2-B64C-6BFE56287A18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A76D-CDDF-48CE-B192-25D6D3F720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8A989-257F-497A-BEDF-2C206640251B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EBC48-54A0-4A78-A422-D6C1416318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BA5B4-6AC1-4552-B688-43B8F4332889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381C1-7951-46F4-ABC2-045B3F8A2F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79CAE-0219-4F09-B202-55DF938F9B65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B97AB-C0C8-4DE3-934F-1231868261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F6B2-E91F-4553-BA59-37E8E307428D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60D10-1D27-437A-93F7-B38F19FB5C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3BF788-6C6F-472F-B114-8C4AA86B5044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9CEF-B344-470C-AD0C-782F5B15F3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71383-7520-467E-9361-372990F7CF04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1D4D1-1EB8-4E0D-ADC5-ABBBD9531C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994AD-9F31-489D-8F6F-8997437A2372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FF44-77BB-4152-A50E-C0280ACFCB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03CD5D-730B-4DF8-8352-CB6D475B6EBA}" type="datetimeFigureOut">
              <a:rPr lang="cs-CZ"/>
              <a:pPr>
                <a:defRPr/>
              </a:pPr>
              <a:t>6.6.2013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EAB025-E801-4724-A5B7-F0789AD28F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/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Mechanika I.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Rovnoměrně zrychlený pohyb – test 2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VY_32_INOVACE_10-08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929266"/>
              </p:ext>
            </p:extLst>
          </p:nvPr>
        </p:nvGraphicFramePr>
        <p:xfrm>
          <a:off x="755576" y="2348880"/>
          <a:ext cx="7632848" cy="1896539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6773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9.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Těleso bylo volně puštěno z výšky 101 m. Jakou  rychlostí dopadlo na zem? </a:t>
                      </a:r>
                    </a:p>
                    <a:p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10,1 m/s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 m/s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12 m/s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7910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45 m/s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2922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602327"/>
              </p:ext>
            </p:extLst>
          </p:nvPr>
        </p:nvGraphicFramePr>
        <p:xfrm>
          <a:off x="827584" y="2060848"/>
          <a:ext cx="7470279" cy="2101172"/>
        </p:xfrm>
        <a:graphic>
          <a:graphicData uri="http://schemas.openxmlformats.org/drawingml/2006/table">
            <a:tbl>
              <a:tblPr/>
              <a:tblGrid>
                <a:gridCol w="485504"/>
                <a:gridCol w="6984775"/>
              </a:tblGrid>
              <a:tr h="88197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10.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Cyklista, jedoucí rychlostí 18 km·h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, zrychloval po dobu 10 s,   </a:t>
                      </a:r>
                      <a:b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přičemž urazil dráhu 140 m. Jaké bylo jeho zrychlení?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1,8 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1,4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2121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3,2m.s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52922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55776" y="3645024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bg1">
                    <a:lumMod val="65000"/>
                  </a:schemeClr>
                </a:solidFill>
              </a:rPr>
              <a:t>Autor obrázků: Alan Pieczonka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8832482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376092"/>
                </a:solidFill>
              </a:rPr>
              <a:t>Děkujeme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Alan Pieczonka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0416891"/>
              </p:ext>
            </p:extLst>
          </p:nvPr>
        </p:nvGraphicFramePr>
        <p:xfrm>
          <a:off x="1259632" y="1988840"/>
          <a:ext cx="6768752" cy="2664295"/>
        </p:xfrm>
        <a:graphic>
          <a:graphicData uri="http://schemas.openxmlformats.org/drawingml/2006/table">
            <a:tbl>
              <a:tblPr/>
              <a:tblGrid>
                <a:gridCol w="307671"/>
                <a:gridCol w="6461081"/>
              </a:tblGrid>
              <a:tr h="53285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1.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Jednotkou zrychlení </a:t>
                      </a:r>
                      <a:r>
                        <a:rPr lang="cs-CZ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je: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 ∙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3285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 / 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2809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030994"/>
              </p:ext>
            </p:extLst>
          </p:nvPr>
        </p:nvGraphicFramePr>
        <p:xfrm>
          <a:off x="1187624" y="1988840"/>
          <a:ext cx="6669484" cy="3001139"/>
        </p:xfrm>
        <a:graphic>
          <a:graphicData uri="http://schemas.openxmlformats.org/drawingml/2006/table">
            <a:tbl>
              <a:tblPr/>
              <a:tblGrid>
                <a:gridCol w="303158"/>
                <a:gridCol w="6366326"/>
              </a:tblGrid>
              <a:tr h="57188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2.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Při rovnoměrně zrychleném pohybu platí,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že: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 libovolné stejné časové intervaly se dráha zvětší o stejnou hodnotu.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 libovolné stejné časové intervaly se velikost rychlosti změní o stejnou hodnotu.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velikost rychlosti je konstantní.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571882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za libovolné stejné časové intervaly se velikost zrychlení změní o stejnou hodnotu.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775123"/>
              </p:ext>
            </p:extLst>
          </p:nvPr>
        </p:nvGraphicFramePr>
        <p:xfrm>
          <a:off x="755576" y="1844824"/>
          <a:ext cx="7607154" cy="2369601"/>
        </p:xfrm>
        <a:graphic>
          <a:graphicData uri="http://schemas.openxmlformats.org/drawingml/2006/table">
            <a:tbl>
              <a:tblPr/>
              <a:tblGrid>
                <a:gridCol w="346948"/>
                <a:gridCol w="7260206"/>
              </a:tblGrid>
              <a:tr h="115040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3.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Těleso se pohybuje rovnoměrně zrychleně se zrychlením 2 m.s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s počáteční rychlostí v</a:t>
                      </a:r>
                      <a:r>
                        <a:rPr lang="cs-CZ" sz="20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= 0 m/s. Jakou rychlost bude mít těleso </a:t>
                      </a: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po 10 sekundách?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 m/s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22579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 m/s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54" name="TextovéPole 298"/>
          <p:cNvSpPr txBox="1"/>
          <p:nvPr/>
        </p:nvSpPr>
        <p:spPr>
          <a:xfrm>
            <a:off x="4230688" y="5735638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962149"/>
              </p:ext>
            </p:extLst>
          </p:nvPr>
        </p:nvGraphicFramePr>
        <p:xfrm>
          <a:off x="683568" y="2348880"/>
          <a:ext cx="7382790" cy="2371328"/>
        </p:xfrm>
        <a:graphic>
          <a:graphicData uri="http://schemas.openxmlformats.org/drawingml/2006/table">
            <a:tbl>
              <a:tblPr/>
              <a:tblGrid>
                <a:gridCol w="335581"/>
                <a:gridCol w="7047209"/>
              </a:tblGrid>
              <a:tr h="11521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4.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Těleso se pohybuje rovnoměrně zrychleně se zrychlením 2 m.s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s počáteční rychlostí v</a:t>
                      </a:r>
                      <a:r>
                        <a:rPr lang="cs-CZ" sz="20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= 0 m/s. Jakou dráhu těleso urazí </a:t>
                      </a: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za 10   sekund?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  <a:endParaRPr lang="cs-CZ" sz="20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20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50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5797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 smtClean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  <a:endParaRPr lang="cs-CZ" sz="20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10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02551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49312"/>
              </p:ext>
            </p:extLst>
          </p:nvPr>
        </p:nvGraphicFramePr>
        <p:xfrm>
          <a:off x="827584" y="2204864"/>
          <a:ext cx="7632848" cy="2438400"/>
        </p:xfrm>
        <a:graphic>
          <a:graphicData uri="http://schemas.openxmlformats.org/drawingml/2006/table">
            <a:tbl>
              <a:tblPr/>
              <a:tblGrid>
                <a:gridCol w="346948"/>
                <a:gridCol w="7285900"/>
              </a:tblGrid>
              <a:tr h="114033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5.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Těleso se pohybuje rovnoměrně zrychleně se zrychlením 2 m.s</a:t>
                      </a:r>
                      <a:r>
                        <a:rPr lang="cs-CZ" sz="2000" b="0" i="0" u="none" strike="noStrike" baseline="30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 s počáteční rychlostí v</a:t>
                      </a:r>
                      <a:r>
                        <a:rPr lang="cs-CZ" sz="20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= 0 m/s. Jakou dráhu urazí těleso během třetí   </a:t>
                      </a:r>
                      <a:b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sekundy ( od konce druhé do počátku čtvrté sekundy )?</a:t>
                      </a:r>
                    </a:p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m</a:t>
                      </a:r>
                      <a:endParaRPr lang="es-E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6 m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 m</a:t>
                      </a:r>
                      <a:endParaRPr lang="pl-PL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4658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9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9095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0349254"/>
              </p:ext>
            </p:extLst>
          </p:nvPr>
        </p:nvGraphicFramePr>
        <p:xfrm>
          <a:off x="752818" y="908720"/>
          <a:ext cx="7870140" cy="4963616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37444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6.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 jakým zrychlením se těleso pohybuje během prvních dvou sekund?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84784"/>
            <a:ext cx="4680520" cy="29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14486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225962"/>
              </p:ext>
            </p:extLst>
          </p:nvPr>
        </p:nvGraphicFramePr>
        <p:xfrm>
          <a:off x="752818" y="908720"/>
          <a:ext cx="7870140" cy="4963616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37444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7</a:t>
                      </a:r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  jakým zrychlením se těleso pohybuje od konce druhé do šesté sekundy?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0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 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 m.s</a:t>
                      </a:r>
                      <a:r>
                        <a:rPr lang="cs-CZ" sz="2000" kern="1200" baseline="30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84784"/>
            <a:ext cx="4680520" cy="29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911454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sp>
        <p:nvSpPr>
          <p:cNvPr id="154" name="TextovéPole 374"/>
          <p:cNvSpPr txBox="1"/>
          <p:nvPr/>
        </p:nvSpPr>
        <p:spPr>
          <a:xfrm>
            <a:off x="4230688" y="9910763"/>
            <a:ext cx="914400" cy="2651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620080"/>
              </p:ext>
            </p:extLst>
          </p:nvPr>
        </p:nvGraphicFramePr>
        <p:xfrm>
          <a:off x="752818" y="908720"/>
          <a:ext cx="7870140" cy="4963616"/>
        </p:xfrm>
        <a:graphic>
          <a:graphicData uri="http://schemas.openxmlformats.org/drawingml/2006/table">
            <a:tbl>
              <a:tblPr/>
              <a:tblGrid>
                <a:gridCol w="357734"/>
                <a:gridCol w="7512406"/>
              </a:tblGrid>
              <a:tr h="374441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 Black"/>
                        </a:rPr>
                        <a:t>8.</a:t>
                      </a:r>
                      <a:endParaRPr lang="cs-CZ" sz="2000" b="1" i="0" u="none" strike="noStrike" dirty="0">
                        <a:solidFill>
                          <a:srgbClr val="FFFFFF"/>
                        </a:solidFill>
                        <a:effectLst/>
                        <a:latin typeface="Arial Blac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Jakou dráhu urazí těleso během posledních čtyř sekund pohybu?</a:t>
                      </a:r>
                    </a:p>
                    <a:p>
                      <a:r>
                        <a:rPr lang="cs-CZ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cs-CZ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4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8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c)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16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265356">
                <a:tc>
                  <a:txBody>
                    <a:bodyPr/>
                    <a:lstStyle/>
                    <a:p>
                      <a:pPr algn="r" fontAlgn="ctr"/>
                      <a:r>
                        <a:rPr lang="cs-CZ" sz="2000" b="0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32 m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84784"/>
            <a:ext cx="4680520" cy="29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902421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779</TotalTime>
  <Words>424</Words>
  <Application>Microsoft Office PowerPoint</Application>
  <PresentationFormat>Předvádění na obrazovce (4:3)</PresentationFormat>
  <Paragraphs>114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Mechanika I.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h s</cp:lastModifiedBy>
  <cp:revision>65</cp:revision>
  <dcterms:created xsi:type="dcterms:W3CDTF">2011-12-03T14:12:28Z</dcterms:created>
  <dcterms:modified xsi:type="dcterms:W3CDTF">2013-06-06T07:12:40Z</dcterms:modified>
</cp:coreProperties>
</file>