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87" r:id="rId3"/>
    <p:sldId id="294" r:id="rId4"/>
    <p:sldId id="288" r:id="rId5"/>
    <p:sldId id="295" r:id="rId6"/>
    <p:sldId id="279" r:id="rId7"/>
    <p:sldId id="267" r:id="rId8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DF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901" autoAdjust="0"/>
  </p:normalViewPr>
  <p:slideViewPr>
    <p:cSldViewPr>
      <p:cViewPr>
        <p:scale>
          <a:sx n="80" d="100"/>
          <a:sy n="80" d="100"/>
        </p:scale>
        <p:origin x="-1272" y="-2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B9719A-F83D-4DBC-B287-7B163CD738A4}" type="datetimeFigureOut">
              <a:rPr lang="cs-CZ" smtClean="0"/>
              <a:t>30.8.2012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B1907A-02F1-4483-8D2B-24DAC6C7E7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9287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71663" y="3716338"/>
            <a:ext cx="5400675" cy="2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Klepnutím lze upravit styl předlohy podnadpisů.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937D58-FE2D-4BB4-87B3-6B1E1412DDD6}" type="datetimeFigureOut">
              <a:rPr lang="cs-CZ"/>
              <a:pPr>
                <a:defRPr/>
              </a:pPr>
              <a:t>30.8.2012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A0B2C8-0AE4-4DF6-9D51-1528F8A34C0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65566" y="5157192"/>
            <a:ext cx="7812868" cy="5667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47564" y="5864498"/>
            <a:ext cx="7848872" cy="804862"/>
          </a:xfrm>
        </p:spPr>
        <p:txBody>
          <a:bodyPr>
            <a:normAutofit/>
          </a:bodyPr>
          <a:lstStyle>
            <a:lvl1pPr marL="0" indent="0" algn="ctr">
              <a:buNone/>
              <a:defRPr sz="1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23F4F3-6507-4155-9CB9-11FFBEC8CB1F}" type="datetimeFigureOut">
              <a:rPr lang="cs-CZ"/>
              <a:pPr>
                <a:defRPr/>
              </a:pPr>
              <a:t>30.8.2012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C565DE-A243-4149-9800-636659DFBEA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6037A3-C926-4599-AB63-0334ACA12EC6}" type="datetimeFigureOut">
              <a:rPr lang="cs-CZ"/>
              <a:pPr>
                <a:defRPr/>
              </a:pPr>
              <a:t>30.8.2012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B70DBC-270F-42C7-A683-529CF9F2829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99DF94-2D7F-4F11-BCDD-4FA7C267D9A8}" type="datetimeFigureOut">
              <a:rPr lang="cs-CZ"/>
              <a:pPr>
                <a:defRPr/>
              </a:pPr>
              <a:t>30.8.2012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055C96-31DF-4E0B-8A29-570891E3999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6600" y="1530350"/>
            <a:ext cx="5399088" cy="2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CDEC3-BC88-48A2-B64C-6BFE56287A18}" type="datetimeFigureOut">
              <a:rPr lang="cs-CZ"/>
              <a:pPr>
                <a:defRPr/>
              </a:pPr>
              <a:t>30.8.2012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80A76D-CDDF-48CE-B192-25D6D3F7204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18A989-257F-497A-BEDF-2C206640251B}" type="datetimeFigureOut">
              <a:rPr lang="cs-CZ"/>
              <a:pPr>
                <a:defRPr/>
              </a:pPr>
              <a:t>30.8.2012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5EBC48-54A0-4A78-A422-D6C1416318F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7BA5B4-6AC1-4552-B688-43B8F4332889}" type="datetimeFigureOut">
              <a:rPr lang="cs-CZ"/>
              <a:pPr>
                <a:defRPr/>
              </a:pPr>
              <a:t>30.8.2012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9381C1-7951-46F4-ABC2-045B3F8A2F2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D79CAE-0219-4F09-B202-55DF938F9B65}" type="datetimeFigureOut">
              <a:rPr lang="cs-CZ"/>
              <a:pPr>
                <a:defRPr/>
              </a:pPr>
              <a:t>30.8.2012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B97AB-C0C8-4DE3-934F-12318682615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7BF6B2-E91F-4553-BA59-37E8E307428D}" type="datetimeFigureOut">
              <a:rPr lang="cs-CZ"/>
              <a:pPr>
                <a:defRPr/>
              </a:pPr>
              <a:t>30.8.2012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660D10-1D27-437A-93F7-B38F19FB5C4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3BF788-6C6F-472F-B114-8C4AA86B5044}" type="datetimeFigureOut">
              <a:rPr lang="cs-CZ"/>
              <a:pPr>
                <a:defRPr/>
              </a:pPr>
              <a:t>30.8.2012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C89CEF-B344-470C-AD0C-782F5B15F3D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171383-7520-467E-9361-372990F7CF04}" type="datetimeFigureOut">
              <a:rPr lang="cs-CZ"/>
              <a:pPr>
                <a:defRPr/>
              </a:pPr>
              <a:t>30.8.2012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F1D4D1-1EB8-4E0D-ADC5-ABBBD9531C5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994AD-9F31-489D-8F6F-8997437A2372}" type="datetimeFigureOut">
              <a:rPr lang="cs-CZ"/>
              <a:pPr>
                <a:defRPr/>
              </a:pPr>
              <a:t>30.8.2012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3AFF44-77BB-4152-A50E-C0280ACFCB9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3413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A03CD5D-730B-4DF8-8352-CB6D475B6EBA}" type="datetimeFigureOut">
              <a:rPr lang="cs-CZ"/>
              <a:pPr>
                <a:defRPr/>
              </a:pPr>
              <a:t>30.8.2012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4EAB025-E801-4724-A5B7-F0789AD28FA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/>
          <p:cNvPicPr>
            <a:picLocks noChangeAspect="1" noChangeArrowheads="1"/>
          </p:cNvPicPr>
          <p:nvPr userDrawn="1"/>
        </p:nvPicPr>
        <p:blipFill>
          <a:blip r:embed="rId14" cstate="print"/>
          <a:srcRect l="38271" t="16800" r="46136" b="55481"/>
          <a:stretch>
            <a:fillRect/>
          </a:stretch>
        </p:blipFill>
        <p:spPr bwMode="auto">
          <a:xfrm>
            <a:off x="52388" y="36513"/>
            <a:ext cx="576262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Obrázek 10" descr="linka.png"/>
          <p:cNvPicPr>
            <a:picLocks noChangeAspect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322263" y="644525"/>
            <a:ext cx="26987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Obrázek 12" descr="linka.png"/>
          <p:cNvPicPr>
            <a:picLocks noChangeAspect="1"/>
          </p:cNvPicPr>
          <p:nvPr userDrawn="1"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650875" y="330200"/>
            <a:ext cx="5400675" cy="2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  <p:sldLayoutId id="2147483789" r:id="rId12"/>
  </p:sldLayoutIdLst>
  <p:transition>
    <p:randomBar dir="vert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37609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0070C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0070C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0070C0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0070C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0070C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dirty="0" smtClean="0">
                <a:solidFill>
                  <a:srgbClr val="376092"/>
                </a:solidFill>
              </a:rPr>
              <a:t>Mechanika I.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Skládání pohybů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7150100" y="115888"/>
            <a:ext cx="1886863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cs-CZ" sz="1200" dirty="0" smtClean="0">
                <a:solidFill>
                  <a:schemeClr val="bg1">
                    <a:lumMod val="65000"/>
                  </a:schemeClr>
                </a:solidFill>
              </a:rPr>
              <a:t>VY_32_INOVACE_10-09</a:t>
            </a:r>
            <a:endParaRPr lang="cs-CZ" sz="12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ovéPole 28"/>
          <p:cNvSpPr txBox="1"/>
          <p:nvPr/>
        </p:nvSpPr>
        <p:spPr>
          <a:xfrm>
            <a:off x="683568" y="764704"/>
            <a:ext cx="78488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Hmotný bod může konat </a:t>
            </a:r>
            <a:r>
              <a:rPr lang="cs-CZ" b="1" dirty="0" smtClean="0">
                <a:solidFill>
                  <a:schemeClr val="accent1"/>
                </a:solidFill>
              </a:rPr>
              <a:t>současně několik pohybů.</a:t>
            </a:r>
            <a:endParaRPr lang="cs-CZ" b="1" dirty="0">
              <a:solidFill>
                <a:schemeClr val="accent1"/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742243" y="2167696"/>
            <a:ext cx="750216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Při skládání pohybů platí:</a:t>
            </a:r>
          </a:p>
          <a:p>
            <a:endParaRPr lang="cs-CZ" dirty="0" smtClean="0"/>
          </a:p>
          <a:p>
            <a:r>
              <a:rPr lang="cs-CZ" dirty="0" smtClean="0"/>
              <a:t>Koná-li hmotný bod </a:t>
            </a:r>
            <a:r>
              <a:rPr lang="cs-CZ" b="1" dirty="0" smtClean="0">
                <a:solidFill>
                  <a:schemeClr val="accent1"/>
                </a:solidFill>
              </a:rPr>
              <a:t>současně </a:t>
            </a:r>
            <a:r>
              <a:rPr lang="cs-CZ" b="1" dirty="0">
                <a:solidFill>
                  <a:schemeClr val="accent1"/>
                </a:solidFill>
              </a:rPr>
              <a:t>více </a:t>
            </a:r>
            <a:r>
              <a:rPr lang="cs-CZ" b="1" dirty="0" smtClean="0">
                <a:solidFill>
                  <a:schemeClr val="accent1"/>
                </a:solidFill>
              </a:rPr>
              <a:t>pohybů</a:t>
            </a:r>
            <a:r>
              <a:rPr lang="cs-CZ" dirty="0" smtClean="0"/>
              <a:t>, pak jeho výsledná poloha je stejná, </a:t>
            </a:r>
            <a:r>
              <a:rPr lang="cs-CZ" dirty="0"/>
              <a:t>jako by vykonal všechny </a:t>
            </a:r>
            <a:r>
              <a:rPr lang="cs-CZ" dirty="0" smtClean="0"/>
              <a:t>pohyby </a:t>
            </a:r>
            <a:r>
              <a:rPr lang="cs-CZ" b="1" dirty="0" smtClean="0">
                <a:solidFill>
                  <a:schemeClr val="accent1"/>
                </a:solidFill>
              </a:rPr>
              <a:t>postupně</a:t>
            </a:r>
            <a:r>
              <a:rPr lang="cs-CZ" dirty="0" smtClean="0"/>
              <a:t> nezávisle </a:t>
            </a:r>
            <a:r>
              <a:rPr lang="cs-CZ" dirty="0"/>
              <a:t>na sobě </a:t>
            </a:r>
            <a:r>
              <a:rPr lang="cs-CZ" dirty="0" smtClean="0"/>
              <a:t>a to v </a:t>
            </a:r>
            <a:r>
              <a:rPr lang="cs-CZ" dirty="0"/>
              <a:t>libovolném </a:t>
            </a:r>
            <a:r>
              <a:rPr lang="cs-CZ" dirty="0" smtClean="0"/>
              <a:t>pořadí.</a:t>
            </a:r>
            <a:endParaRPr lang="cs-CZ" dirty="0"/>
          </a:p>
        </p:txBody>
      </p:sp>
      <p:sp>
        <p:nvSpPr>
          <p:cNvPr id="9" name="TextovéPole 8"/>
          <p:cNvSpPr txBox="1"/>
          <p:nvPr/>
        </p:nvSpPr>
        <p:spPr>
          <a:xfrm>
            <a:off x="755576" y="4077072"/>
            <a:ext cx="6984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Toto pravidlo nazýváme </a:t>
            </a:r>
            <a:r>
              <a:rPr lang="cs-CZ" b="1" dirty="0" smtClean="0">
                <a:solidFill>
                  <a:srgbClr val="FF0000"/>
                </a:solidFill>
              </a:rPr>
              <a:t>principem nezávislosti pohybů.</a:t>
            </a:r>
            <a:endParaRPr lang="cs-CZ" b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ovéPole 15"/>
              <p:cNvSpPr txBox="1"/>
              <p:nvPr/>
            </p:nvSpPr>
            <p:spPr>
              <a:xfrm>
                <a:off x="755576" y="5013176"/>
                <a:ext cx="7272808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dirty="0" smtClean="0"/>
                  <a:t>Pro výslednou rychlost hmotného bodu platí:</a:t>
                </a:r>
              </a:p>
              <a:p>
                <a:endParaRPr lang="cs-CZ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1" i="1" smtClean="0">
                          <a:latin typeface="Cambria Math"/>
                        </a:rPr>
                        <m:t>𝒗</m:t>
                      </m:r>
                      <m:r>
                        <a:rPr lang="cs-CZ" b="1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cs-CZ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b="1" i="1" smtClean="0">
                              <a:latin typeface="Cambria Math"/>
                            </a:rPr>
                            <m:t>𝒗</m:t>
                          </m:r>
                        </m:e>
                        <m:sub>
                          <m:r>
                            <a:rPr lang="cs-CZ" b="1" i="1" smtClean="0"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cs-CZ" b="1" i="1" smtClean="0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cs-CZ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b="1" i="1" smtClean="0">
                              <a:latin typeface="Cambria Math"/>
                            </a:rPr>
                            <m:t>𝒗</m:t>
                          </m:r>
                        </m:e>
                        <m:sub>
                          <m:r>
                            <a:rPr lang="cs-CZ" b="1" i="1" smtClean="0">
                              <a:latin typeface="Cambria Math"/>
                            </a:rPr>
                            <m:t>𝟐</m:t>
                          </m:r>
                        </m:sub>
                      </m:sSub>
                      <m:r>
                        <a:rPr lang="cs-CZ" b="1" i="1" smtClean="0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cs-CZ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b="1" i="1" smtClean="0">
                              <a:latin typeface="Cambria Math"/>
                            </a:rPr>
                            <m:t>𝒗</m:t>
                          </m:r>
                        </m:e>
                        <m:sub>
                          <m:r>
                            <a:rPr lang="cs-CZ" b="1" i="1" smtClean="0">
                              <a:latin typeface="Cambria Math"/>
                            </a:rPr>
                            <m:t>𝟑</m:t>
                          </m:r>
                        </m:sub>
                      </m:sSub>
                      <m:r>
                        <a:rPr lang="cs-CZ" b="1" i="1" smtClean="0">
                          <a:latin typeface="Cambria Math"/>
                        </a:rPr>
                        <m:t>+ </m:t>
                      </m:r>
                      <m:r>
                        <a:rPr lang="cs-CZ" b="0" i="1" smtClean="0">
                          <a:latin typeface="Cambria Math"/>
                        </a:rPr>
                        <m:t>…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16" name="TextovéPole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576" y="5013176"/>
                <a:ext cx="7272808" cy="923330"/>
              </a:xfrm>
              <a:prstGeom prst="rect">
                <a:avLst/>
              </a:prstGeom>
              <a:blipFill rotWithShape="1">
                <a:blip r:embed="rId2"/>
                <a:stretch>
                  <a:fillRect l="-754" t="-328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ovéPole 16"/>
          <p:cNvSpPr txBox="1"/>
          <p:nvPr/>
        </p:nvSpPr>
        <p:spPr>
          <a:xfrm>
            <a:off x="5652120" y="5554548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VEKTORY !</a:t>
            </a:r>
            <a:endParaRPr lang="cs-CZ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4288112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Skupina 29"/>
          <p:cNvGrpSpPr/>
          <p:nvPr/>
        </p:nvGrpSpPr>
        <p:grpSpPr>
          <a:xfrm>
            <a:off x="5434593" y="2708920"/>
            <a:ext cx="3456384" cy="1749458"/>
            <a:chOff x="827584" y="1247494"/>
            <a:chExt cx="3456384" cy="1749458"/>
          </a:xfrm>
        </p:grpSpPr>
        <p:sp>
          <p:nvSpPr>
            <p:cNvPr id="33" name="Obdélník se zakulaceným rohem na stejné straně 32"/>
            <p:cNvSpPr/>
            <p:nvPr/>
          </p:nvSpPr>
          <p:spPr>
            <a:xfrm>
              <a:off x="827584" y="1247494"/>
              <a:ext cx="3456384" cy="1440160"/>
            </a:xfrm>
            <a:prstGeom prst="round2SameRect">
              <a:avLst/>
            </a:prstGeom>
            <a:solidFill>
              <a:schemeClr val="bg1">
                <a:lumMod val="85000"/>
              </a:schemeClr>
            </a:solidFill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grpSp>
          <p:nvGrpSpPr>
            <p:cNvPr id="32" name="Skupina 31"/>
            <p:cNvGrpSpPr/>
            <p:nvPr/>
          </p:nvGrpSpPr>
          <p:grpSpPr>
            <a:xfrm>
              <a:off x="1187624" y="2708920"/>
              <a:ext cx="2808312" cy="288032"/>
              <a:chOff x="1187624" y="2708920"/>
              <a:chExt cx="2808312" cy="288032"/>
            </a:xfrm>
          </p:grpSpPr>
          <p:grpSp>
            <p:nvGrpSpPr>
              <p:cNvPr id="34" name="Skupina 33"/>
              <p:cNvGrpSpPr/>
              <p:nvPr/>
            </p:nvGrpSpPr>
            <p:grpSpPr>
              <a:xfrm>
                <a:off x="1187624" y="2708920"/>
                <a:ext cx="720080" cy="288032"/>
                <a:chOff x="1187624" y="2708920"/>
                <a:chExt cx="720080" cy="288032"/>
              </a:xfrm>
            </p:grpSpPr>
            <p:sp>
              <p:nvSpPr>
                <p:cNvPr id="38" name="Ovál 37"/>
                <p:cNvSpPr/>
                <p:nvPr/>
              </p:nvSpPr>
              <p:spPr>
                <a:xfrm>
                  <a:off x="1187624" y="2708920"/>
                  <a:ext cx="288032" cy="288032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  <p:sp>
              <p:nvSpPr>
                <p:cNvPr id="39" name="Ovál 38"/>
                <p:cNvSpPr/>
                <p:nvPr/>
              </p:nvSpPr>
              <p:spPr>
                <a:xfrm>
                  <a:off x="1619672" y="2708920"/>
                  <a:ext cx="288032" cy="288032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</p:grpSp>
          <p:grpSp>
            <p:nvGrpSpPr>
              <p:cNvPr id="35" name="Skupina 34"/>
              <p:cNvGrpSpPr/>
              <p:nvPr/>
            </p:nvGrpSpPr>
            <p:grpSpPr>
              <a:xfrm>
                <a:off x="3275856" y="2708920"/>
                <a:ext cx="720080" cy="288032"/>
                <a:chOff x="1187624" y="2708920"/>
                <a:chExt cx="720080" cy="288032"/>
              </a:xfrm>
            </p:grpSpPr>
            <p:sp>
              <p:nvSpPr>
                <p:cNvPr id="36" name="Ovál 35"/>
                <p:cNvSpPr/>
                <p:nvPr/>
              </p:nvSpPr>
              <p:spPr>
                <a:xfrm>
                  <a:off x="1187624" y="2708920"/>
                  <a:ext cx="288032" cy="288032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  <p:sp>
              <p:nvSpPr>
                <p:cNvPr id="37" name="Ovál 36"/>
                <p:cNvSpPr/>
                <p:nvPr/>
              </p:nvSpPr>
              <p:spPr>
                <a:xfrm>
                  <a:off x="1619672" y="2708920"/>
                  <a:ext cx="288032" cy="288032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</p:grpSp>
        </p:grpSp>
      </p:grpSp>
      <p:sp>
        <p:nvSpPr>
          <p:cNvPr id="5" name="Obdélník 4"/>
          <p:cNvSpPr/>
          <p:nvPr/>
        </p:nvSpPr>
        <p:spPr>
          <a:xfrm>
            <a:off x="539552" y="2316981"/>
            <a:ext cx="8208912" cy="7200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14" name="Skupina 13"/>
          <p:cNvGrpSpPr/>
          <p:nvPr/>
        </p:nvGrpSpPr>
        <p:grpSpPr>
          <a:xfrm>
            <a:off x="539552" y="548680"/>
            <a:ext cx="3456384" cy="1749458"/>
            <a:chOff x="827584" y="1247494"/>
            <a:chExt cx="3456384" cy="1749458"/>
          </a:xfrm>
        </p:grpSpPr>
        <p:grpSp>
          <p:nvGrpSpPr>
            <p:cNvPr id="12" name="Skupina 11"/>
            <p:cNvGrpSpPr/>
            <p:nvPr/>
          </p:nvGrpSpPr>
          <p:grpSpPr>
            <a:xfrm>
              <a:off x="1187624" y="2708920"/>
              <a:ext cx="2808312" cy="288032"/>
              <a:chOff x="1187624" y="2708920"/>
              <a:chExt cx="2808312" cy="288032"/>
            </a:xfrm>
          </p:grpSpPr>
          <p:grpSp>
            <p:nvGrpSpPr>
              <p:cNvPr id="8" name="Skupina 7"/>
              <p:cNvGrpSpPr/>
              <p:nvPr/>
            </p:nvGrpSpPr>
            <p:grpSpPr>
              <a:xfrm>
                <a:off x="1187624" y="2708920"/>
                <a:ext cx="720080" cy="288032"/>
                <a:chOff x="1187624" y="2708920"/>
                <a:chExt cx="720080" cy="288032"/>
              </a:xfrm>
            </p:grpSpPr>
            <p:sp>
              <p:nvSpPr>
                <p:cNvPr id="6" name="Ovál 5"/>
                <p:cNvSpPr/>
                <p:nvPr/>
              </p:nvSpPr>
              <p:spPr>
                <a:xfrm>
                  <a:off x="1187624" y="2708920"/>
                  <a:ext cx="288032" cy="288032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  <p:sp>
              <p:nvSpPr>
                <p:cNvPr id="7" name="Ovál 6"/>
                <p:cNvSpPr/>
                <p:nvPr/>
              </p:nvSpPr>
              <p:spPr>
                <a:xfrm>
                  <a:off x="1619672" y="2708920"/>
                  <a:ext cx="288032" cy="288032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</p:grpSp>
          <p:grpSp>
            <p:nvGrpSpPr>
              <p:cNvPr id="9" name="Skupina 8"/>
              <p:cNvGrpSpPr/>
              <p:nvPr/>
            </p:nvGrpSpPr>
            <p:grpSpPr>
              <a:xfrm>
                <a:off x="3275856" y="2708920"/>
                <a:ext cx="720080" cy="288032"/>
                <a:chOff x="1187624" y="2708920"/>
                <a:chExt cx="720080" cy="288032"/>
              </a:xfrm>
            </p:grpSpPr>
            <p:sp>
              <p:nvSpPr>
                <p:cNvPr id="10" name="Ovál 9"/>
                <p:cNvSpPr/>
                <p:nvPr/>
              </p:nvSpPr>
              <p:spPr>
                <a:xfrm>
                  <a:off x="1187624" y="2708920"/>
                  <a:ext cx="288032" cy="288032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  <p:sp>
              <p:nvSpPr>
                <p:cNvPr id="11" name="Ovál 10"/>
                <p:cNvSpPr/>
                <p:nvPr/>
              </p:nvSpPr>
              <p:spPr>
                <a:xfrm>
                  <a:off x="1619672" y="2708920"/>
                  <a:ext cx="288032" cy="288032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</p:grpSp>
        </p:grpSp>
        <p:sp>
          <p:nvSpPr>
            <p:cNvPr id="13" name="Obdélník se zakulaceným rohem na stejné straně 12"/>
            <p:cNvSpPr/>
            <p:nvPr/>
          </p:nvSpPr>
          <p:spPr>
            <a:xfrm>
              <a:off x="827584" y="1247494"/>
              <a:ext cx="3456384" cy="1440160"/>
            </a:xfrm>
            <a:prstGeom prst="round2SameRect">
              <a:avLst/>
            </a:prstGeom>
            <a:solidFill>
              <a:schemeClr val="bg1">
                <a:lumMod val="85000"/>
              </a:schemeClr>
            </a:solidFill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pic>
        <p:nvPicPr>
          <p:cNvPr id="15" name="Picture 2" descr="C:\Documents and Settings\NB02\Local Settings\Temporary Internet Files\Content.IE5\Z2LTAANU\MC90039103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3537" y="1114674"/>
            <a:ext cx="837590" cy="874166"/>
          </a:xfrm>
          <a:prstGeom prst="rect">
            <a:avLst/>
          </a:prstGeom>
          <a:noFill/>
        </p:spPr>
      </p:pic>
      <p:sp>
        <p:nvSpPr>
          <p:cNvPr id="16" name="Obdélník 15"/>
          <p:cNvSpPr/>
          <p:nvPr/>
        </p:nvSpPr>
        <p:spPr>
          <a:xfrm>
            <a:off x="539552" y="4479644"/>
            <a:ext cx="8208912" cy="7200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27" name="Skupina 26"/>
          <p:cNvGrpSpPr/>
          <p:nvPr/>
        </p:nvGrpSpPr>
        <p:grpSpPr>
          <a:xfrm>
            <a:off x="539552" y="2711343"/>
            <a:ext cx="3456384" cy="1749458"/>
            <a:chOff x="539552" y="3356992"/>
            <a:chExt cx="3456384" cy="1749458"/>
          </a:xfrm>
        </p:grpSpPr>
        <p:grpSp>
          <p:nvGrpSpPr>
            <p:cNvPr id="17" name="Skupina 16"/>
            <p:cNvGrpSpPr/>
            <p:nvPr/>
          </p:nvGrpSpPr>
          <p:grpSpPr>
            <a:xfrm>
              <a:off x="539552" y="3356992"/>
              <a:ext cx="3456384" cy="1749458"/>
              <a:chOff x="827584" y="1247494"/>
              <a:chExt cx="3456384" cy="1749458"/>
            </a:xfrm>
          </p:grpSpPr>
          <p:grpSp>
            <p:nvGrpSpPr>
              <p:cNvPr id="18" name="Skupina 17"/>
              <p:cNvGrpSpPr/>
              <p:nvPr/>
            </p:nvGrpSpPr>
            <p:grpSpPr>
              <a:xfrm>
                <a:off x="1187624" y="2708920"/>
                <a:ext cx="2808312" cy="288032"/>
                <a:chOff x="1187624" y="2708920"/>
                <a:chExt cx="2808312" cy="288032"/>
              </a:xfrm>
            </p:grpSpPr>
            <p:grpSp>
              <p:nvGrpSpPr>
                <p:cNvPr id="20" name="Skupina 19"/>
                <p:cNvGrpSpPr/>
                <p:nvPr/>
              </p:nvGrpSpPr>
              <p:grpSpPr>
                <a:xfrm>
                  <a:off x="1187624" y="2708920"/>
                  <a:ext cx="720080" cy="288032"/>
                  <a:chOff x="1187624" y="2708920"/>
                  <a:chExt cx="720080" cy="288032"/>
                </a:xfrm>
              </p:grpSpPr>
              <p:sp>
                <p:nvSpPr>
                  <p:cNvPr id="24" name="Ovál 23"/>
                  <p:cNvSpPr/>
                  <p:nvPr/>
                </p:nvSpPr>
                <p:spPr>
                  <a:xfrm>
                    <a:off x="1187624" y="2708920"/>
                    <a:ext cx="288032" cy="288032"/>
                  </a:xfrm>
                  <a:prstGeom prst="ellipse">
                    <a:avLst/>
                  </a:prstGeom>
                  <a:solidFill>
                    <a:schemeClr val="tx1">
                      <a:lumMod val="65000"/>
                      <a:lumOff val="35000"/>
                    </a:schemeClr>
                  </a:solidFill>
                  <a:ln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cs-CZ"/>
                  </a:p>
                </p:txBody>
              </p:sp>
              <p:sp>
                <p:nvSpPr>
                  <p:cNvPr id="25" name="Ovál 24"/>
                  <p:cNvSpPr/>
                  <p:nvPr/>
                </p:nvSpPr>
                <p:spPr>
                  <a:xfrm>
                    <a:off x="1619672" y="2708920"/>
                    <a:ext cx="288032" cy="288032"/>
                  </a:xfrm>
                  <a:prstGeom prst="ellipse">
                    <a:avLst/>
                  </a:prstGeom>
                  <a:solidFill>
                    <a:schemeClr val="tx1">
                      <a:lumMod val="65000"/>
                      <a:lumOff val="35000"/>
                    </a:schemeClr>
                  </a:solidFill>
                  <a:ln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cs-CZ"/>
                  </a:p>
                </p:txBody>
              </p:sp>
            </p:grpSp>
            <p:grpSp>
              <p:nvGrpSpPr>
                <p:cNvPr id="21" name="Skupina 20"/>
                <p:cNvGrpSpPr/>
                <p:nvPr/>
              </p:nvGrpSpPr>
              <p:grpSpPr>
                <a:xfrm>
                  <a:off x="3275856" y="2708920"/>
                  <a:ext cx="720080" cy="288032"/>
                  <a:chOff x="1187624" y="2708920"/>
                  <a:chExt cx="720080" cy="288032"/>
                </a:xfrm>
              </p:grpSpPr>
              <p:sp>
                <p:nvSpPr>
                  <p:cNvPr id="22" name="Ovál 21"/>
                  <p:cNvSpPr/>
                  <p:nvPr/>
                </p:nvSpPr>
                <p:spPr>
                  <a:xfrm>
                    <a:off x="1187624" y="2708920"/>
                    <a:ext cx="288032" cy="288032"/>
                  </a:xfrm>
                  <a:prstGeom prst="ellipse">
                    <a:avLst/>
                  </a:prstGeom>
                  <a:solidFill>
                    <a:schemeClr val="tx1">
                      <a:lumMod val="65000"/>
                      <a:lumOff val="35000"/>
                    </a:schemeClr>
                  </a:solidFill>
                  <a:ln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cs-CZ"/>
                  </a:p>
                </p:txBody>
              </p:sp>
              <p:sp>
                <p:nvSpPr>
                  <p:cNvPr id="23" name="Ovál 22"/>
                  <p:cNvSpPr/>
                  <p:nvPr/>
                </p:nvSpPr>
                <p:spPr>
                  <a:xfrm>
                    <a:off x="1619672" y="2708920"/>
                    <a:ext cx="288032" cy="288032"/>
                  </a:xfrm>
                  <a:prstGeom prst="ellipse">
                    <a:avLst/>
                  </a:prstGeom>
                  <a:solidFill>
                    <a:schemeClr val="tx1">
                      <a:lumMod val="65000"/>
                      <a:lumOff val="35000"/>
                    </a:schemeClr>
                  </a:solidFill>
                  <a:ln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cs-CZ"/>
                  </a:p>
                </p:txBody>
              </p:sp>
            </p:grpSp>
          </p:grpSp>
          <p:sp>
            <p:nvSpPr>
              <p:cNvPr id="19" name="Obdélník se zakulaceným rohem na stejné straně 18"/>
              <p:cNvSpPr/>
              <p:nvPr/>
            </p:nvSpPr>
            <p:spPr>
              <a:xfrm>
                <a:off x="827584" y="1247494"/>
                <a:ext cx="3456384" cy="1440160"/>
              </a:xfrm>
              <a:prstGeom prst="round2SameRect">
                <a:avLst/>
              </a:prstGeom>
              <a:solidFill>
                <a:schemeClr val="bg1">
                  <a:lumMod val="85000"/>
                </a:schemeClr>
              </a:solidFill>
              <a:ln w="12700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pic>
          <p:nvPicPr>
            <p:cNvPr id="26" name="Picture 2" descr="C:\Documents and Settings\NB02\Local Settings\Temporary Internet Files\Content.IE5\Z2LTAANU\MC900391038[1].wmf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83537" y="3922986"/>
              <a:ext cx="837590" cy="874166"/>
            </a:xfrm>
            <a:prstGeom prst="rect">
              <a:avLst/>
            </a:prstGeom>
            <a:noFill/>
          </p:spPr>
        </p:pic>
      </p:grpSp>
      <p:pic>
        <p:nvPicPr>
          <p:cNvPr id="28" name="Picture 2" descr="C:\Documents and Settings\NB02\Local Settings\Temporary Internet Files\Content.IE5\Z2LTAANU\MC90039103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73235" y="3266141"/>
            <a:ext cx="837590" cy="874166"/>
          </a:xfrm>
          <a:prstGeom prst="rect">
            <a:avLst/>
          </a:prstGeom>
          <a:noFill/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ovéPole 39"/>
              <p:cNvSpPr txBox="1"/>
              <p:nvPr/>
            </p:nvSpPr>
            <p:spPr>
              <a:xfrm>
                <a:off x="503547" y="4941168"/>
                <a:ext cx="8099397" cy="1477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dirty="0" smtClean="0"/>
                  <a:t>Pro velikost rychlosti při skládání rovnoběžných pohybů platí:</a:t>
                </a:r>
                <a:endParaRPr lang="cs-CZ" b="0" i="1" dirty="0" smtClean="0">
                  <a:latin typeface="Cambria Math"/>
                </a:endParaRPr>
              </a:p>
              <a:p>
                <a:endParaRPr lang="cs-CZ" dirty="0" smtClean="0"/>
              </a:p>
              <a:p>
                <a:r>
                  <a:rPr lang="cs-CZ" dirty="0" smtClean="0"/>
                  <a:t>v případě stejného směru             </a:t>
                </a: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</a:rPr>
                      <m:t>𝑣</m:t>
                    </m:r>
                    <m:r>
                      <a:rPr lang="cs-CZ" i="1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cs-CZ" i="1">
                            <a:latin typeface="Cambria Math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𝑣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cs-CZ" i="1"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cs-CZ" i="1">
                            <a:latin typeface="Cambria Math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𝑣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endParaRPr lang="cs-CZ" dirty="0" smtClean="0"/>
              </a:p>
              <a:p>
                <a:pPr algn="ctr"/>
                <a:endParaRPr lang="cs-CZ" dirty="0" smtClean="0"/>
              </a:p>
              <a:p>
                <a:r>
                  <a:rPr lang="cs-CZ" dirty="0" smtClean="0"/>
                  <a:t>v případě opačného směru           </a:t>
                </a: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</a:rPr>
                      <m:t>𝑣</m:t>
                    </m:r>
                    <m:r>
                      <a:rPr lang="cs-CZ" i="1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cs-CZ" i="1">
                            <a:latin typeface="Cambria Math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𝑣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cs-CZ" i="1">
                        <a:latin typeface="Cambria Math"/>
                      </a:rPr>
                      <m:t>−</m:t>
                    </m:r>
                    <m:sSub>
                      <m:sSubPr>
                        <m:ctrlPr>
                          <a:rPr lang="cs-CZ" i="1">
                            <a:latin typeface="Cambria Math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𝑣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endParaRPr lang="cs-CZ" dirty="0"/>
              </a:p>
            </p:txBody>
          </p:sp>
        </mc:Choice>
        <mc:Fallback xmlns="">
          <p:sp>
            <p:nvSpPr>
              <p:cNvPr id="40" name="TextovéPole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547" y="4941168"/>
                <a:ext cx="8099397" cy="1477328"/>
              </a:xfrm>
              <a:prstGeom prst="rect">
                <a:avLst/>
              </a:prstGeom>
              <a:blipFill rotWithShape="1">
                <a:blip r:embed="rId3"/>
                <a:stretch>
                  <a:fillRect l="-678" t="-2066" b="-578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88506391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96296E-6 L 0.53559 -0.00162 " pathEditMode="relative" rAng="0" ptsTypes="AA">
                                      <p:cBhvr>
                                        <p:cTn id="6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771" y="-93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2.96296E-6 L 0.80781 2.96296E-6 " pathEditMode="relative" rAng="0" ptsTypes="AA">
                                      <p:cBhvr>
                                        <p:cTn id="8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38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3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96296E-6 L 0.53559 -0.00162 " pathEditMode="relative" rAng="0" ptsTypes="AA">
                                      <p:cBhvr>
                                        <p:cTn id="12" dur="3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771" y="-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63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2.22222E-6 L 0.27309 0.00254 " pathEditMode="relative" rAng="0" ptsTypes="AA">
                                      <p:cBhvr>
                                        <p:cTn id="26" dur="3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46" y="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Skupina 27"/>
          <p:cNvGrpSpPr/>
          <p:nvPr/>
        </p:nvGrpSpPr>
        <p:grpSpPr>
          <a:xfrm>
            <a:off x="6804248" y="510035"/>
            <a:ext cx="1215823" cy="1927615"/>
            <a:chOff x="2699792" y="692696"/>
            <a:chExt cx="3240360" cy="5137398"/>
          </a:xfrm>
        </p:grpSpPr>
        <p:sp>
          <p:nvSpPr>
            <p:cNvPr id="11" name="Tětiva 10"/>
            <p:cNvSpPr/>
            <p:nvPr/>
          </p:nvSpPr>
          <p:spPr>
            <a:xfrm rot="5400000">
              <a:off x="3470847" y="-78359"/>
              <a:ext cx="1698250" cy="3240360"/>
            </a:xfrm>
            <a:prstGeom prst="chord">
              <a:avLst>
                <a:gd name="adj1" fmla="val 5386369"/>
                <a:gd name="adj2" fmla="val 16200000"/>
              </a:avLst>
            </a:prstGeom>
            <a:solidFill>
              <a:srgbClr val="92D050"/>
            </a:solidFill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79912" y="3645024"/>
              <a:ext cx="1080120" cy="21850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cxnSp>
          <p:nvCxnSpPr>
            <p:cNvPr id="19" name="Přímá spojnice 18"/>
            <p:cNvCxnSpPr>
              <a:stCxn id="11" idx="0"/>
            </p:cNvCxnSpPr>
            <p:nvPr/>
          </p:nvCxnSpPr>
          <p:spPr>
            <a:xfrm>
              <a:off x="2699838" y="1548245"/>
              <a:ext cx="1440114" cy="2312803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Přímá spojnice 22"/>
            <p:cNvCxnSpPr/>
            <p:nvPr/>
          </p:nvCxnSpPr>
          <p:spPr>
            <a:xfrm flipH="1">
              <a:off x="4427984" y="1540441"/>
              <a:ext cx="1512168" cy="232060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Přímá spojnice 24"/>
            <p:cNvCxnSpPr/>
            <p:nvPr/>
          </p:nvCxnSpPr>
          <p:spPr>
            <a:xfrm>
              <a:off x="3275856" y="1548319"/>
              <a:ext cx="864096" cy="231272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Přímá spojnice 26"/>
            <p:cNvCxnSpPr/>
            <p:nvPr/>
          </p:nvCxnSpPr>
          <p:spPr>
            <a:xfrm flipH="1">
              <a:off x="4412073" y="1552528"/>
              <a:ext cx="880007" cy="231272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Přímá spojnice 29"/>
            <p:cNvCxnSpPr/>
            <p:nvPr/>
          </p:nvCxnSpPr>
          <p:spPr>
            <a:xfrm>
              <a:off x="3886923" y="1554985"/>
              <a:ext cx="253029" cy="2306063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Přímá spojnice 30"/>
            <p:cNvCxnSpPr/>
            <p:nvPr/>
          </p:nvCxnSpPr>
          <p:spPr>
            <a:xfrm flipH="1">
              <a:off x="4412073" y="1547712"/>
              <a:ext cx="186974" cy="2306063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" name="Skupina 34"/>
          <p:cNvGrpSpPr/>
          <p:nvPr/>
        </p:nvGrpSpPr>
        <p:grpSpPr>
          <a:xfrm>
            <a:off x="6804248" y="513573"/>
            <a:ext cx="1215823" cy="1927615"/>
            <a:chOff x="2699792" y="692696"/>
            <a:chExt cx="3240360" cy="5137398"/>
          </a:xfrm>
        </p:grpSpPr>
        <p:sp>
          <p:nvSpPr>
            <p:cNvPr id="36" name="Tětiva 35"/>
            <p:cNvSpPr/>
            <p:nvPr/>
          </p:nvSpPr>
          <p:spPr>
            <a:xfrm rot="5400000">
              <a:off x="3470847" y="-78359"/>
              <a:ext cx="1698250" cy="3240360"/>
            </a:xfrm>
            <a:prstGeom prst="chord">
              <a:avLst>
                <a:gd name="adj1" fmla="val 5386369"/>
                <a:gd name="adj2" fmla="val 16200000"/>
              </a:avLst>
            </a:prstGeom>
            <a:solidFill>
              <a:srgbClr val="92D050"/>
            </a:solidFill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pic>
          <p:nvPicPr>
            <p:cNvPr id="37" name="Picture 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79912" y="3645024"/>
              <a:ext cx="1080120" cy="21850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cxnSp>
          <p:nvCxnSpPr>
            <p:cNvPr id="38" name="Přímá spojnice 37"/>
            <p:cNvCxnSpPr>
              <a:stCxn id="36" idx="0"/>
            </p:cNvCxnSpPr>
            <p:nvPr/>
          </p:nvCxnSpPr>
          <p:spPr>
            <a:xfrm>
              <a:off x="2699838" y="1548245"/>
              <a:ext cx="1440114" cy="2312803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Přímá spojnice 38"/>
            <p:cNvCxnSpPr/>
            <p:nvPr/>
          </p:nvCxnSpPr>
          <p:spPr>
            <a:xfrm flipH="1">
              <a:off x="4427984" y="1540441"/>
              <a:ext cx="1512168" cy="232060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Přímá spojnice 39"/>
            <p:cNvCxnSpPr/>
            <p:nvPr/>
          </p:nvCxnSpPr>
          <p:spPr>
            <a:xfrm>
              <a:off x="3275856" y="1548319"/>
              <a:ext cx="864096" cy="231272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Přímá spojnice 40"/>
            <p:cNvCxnSpPr/>
            <p:nvPr/>
          </p:nvCxnSpPr>
          <p:spPr>
            <a:xfrm flipH="1">
              <a:off x="4412073" y="1552528"/>
              <a:ext cx="880007" cy="231272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Přímá spojnice 41"/>
            <p:cNvCxnSpPr/>
            <p:nvPr/>
          </p:nvCxnSpPr>
          <p:spPr>
            <a:xfrm>
              <a:off x="3886923" y="1554985"/>
              <a:ext cx="253029" cy="2306063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Přímá spojnice 42"/>
            <p:cNvCxnSpPr/>
            <p:nvPr/>
          </p:nvCxnSpPr>
          <p:spPr>
            <a:xfrm flipH="1">
              <a:off x="4412073" y="1547712"/>
              <a:ext cx="186974" cy="2306063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24" name="Obdélník 1023"/>
          <p:cNvSpPr/>
          <p:nvPr/>
        </p:nvSpPr>
        <p:spPr>
          <a:xfrm>
            <a:off x="467544" y="6165304"/>
            <a:ext cx="8352928" cy="216024"/>
          </a:xfrm>
          <a:prstGeom prst="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028" name="Přímá spojnice 1027"/>
          <p:cNvCxnSpPr/>
          <p:nvPr/>
        </p:nvCxnSpPr>
        <p:spPr>
          <a:xfrm flipH="1">
            <a:off x="1063256" y="1484784"/>
            <a:ext cx="6348904" cy="3805923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5" name="Přímá spojnice 1034"/>
          <p:cNvCxnSpPr/>
          <p:nvPr/>
        </p:nvCxnSpPr>
        <p:spPr>
          <a:xfrm>
            <a:off x="1035398" y="1476574"/>
            <a:ext cx="6348903" cy="0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Přímá spojnice 52"/>
          <p:cNvCxnSpPr/>
          <p:nvPr/>
        </p:nvCxnSpPr>
        <p:spPr>
          <a:xfrm>
            <a:off x="1035398" y="1476574"/>
            <a:ext cx="0" cy="3814133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38" name="Skupina 1037"/>
          <p:cNvGrpSpPr/>
          <p:nvPr/>
        </p:nvGrpSpPr>
        <p:grpSpPr>
          <a:xfrm>
            <a:off x="1041990" y="1476573"/>
            <a:ext cx="6348903" cy="3826959"/>
            <a:chOff x="1041990" y="1476573"/>
            <a:chExt cx="6348903" cy="3826959"/>
          </a:xfrm>
        </p:grpSpPr>
        <p:cxnSp>
          <p:nvCxnSpPr>
            <p:cNvPr id="56" name="Přímá spojnice 55"/>
            <p:cNvCxnSpPr/>
            <p:nvPr/>
          </p:nvCxnSpPr>
          <p:spPr>
            <a:xfrm>
              <a:off x="7384301" y="1476573"/>
              <a:ext cx="0" cy="3814133"/>
            </a:xfrm>
            <a:prstGeom prst="line">
              <a:avLst/>
            </a:prstGeom>
            <a:ln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Přímá spojnice 56"/>
            <p:cNvCxnSpPr/>
            <p:nvPr/>
          </p:nvCxnSpPr>
          <p:spPr>
            <a:xfrm>
              <a:off x="1041990" y="5303532"/>
              <a:ext cx="6348903" cy="0"/>
            </a:xfrm>
            <a:prstGeom prst="line">
              <a:avLst/>
            </a:prstGeom>
            <a:ln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41" name="Skupina 1040"/>
          <p:cNvGrpSpPr/>
          <p:nvPr/>
        </p:nvGrpSpPr>
        <p:grpSpPr>
          <a:xfrm>
            <a:off x="8100392" y="2671694"/>
            <a:ext cx="792088" cy="1352384"/>
            <a:chOff x="8100392" y="2671694"/>
            <a:chExt cx="792088" cy="1352384"/>
          </a:xfrm>
        </p:grpSpPr>
        <p:sp>
          <p:nvSpPr>
            <p:cNvPr id="1039" name="Šipka doprava 1038"/>
            <p:cNvSpPr/>
            <p:nvPr/>
          </p:nvSpPr>
          <p:spPr>
            <a:xfrm flipH="1">
              <a:off x="8100392" y="2671694"/>
              <a:ext cx="576064" cy="1352384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040" name="TextovéPole 1039"/>
            <p:cNvSpPr txBox="1"/>
            <p:nvPr/>
          </p:nvSpPr>
          <p:spPr>
            <a:xfrm>
              <a:off x="8172400" y="3140968"/>
              <a:ext cx="72008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b="1" dirty="0" smtClean="0">
                  <a:solidFill>
                    <a:schemeClr val="tx2"/>
                  </a:solidFill>
                </a:rPr>
                <a:t>vítr</a:t>
              </a:r>
              <a:endParaRPr lang="cs-CZ" b="1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1053" name="Skupina 1052"/>
          <p:cNvGrpSpPr/>
          <p:nvPr/>
        </p:nvGrpSpPr>
        <p:grpSpPr>
          <a:xfrm>
            <a:off x="5945211" y="1094293"/>
            <a:ext cx="2245365" cy="1295857"/>
            <a:chOff x="4486875" y="3404247"/>
            <a:chExt cx="2245365" cy="1295857"/>
          </a:xfrm>
        </p:grpSpPr>
        <p:sp>
          <p:nvSpPr>
            <p:cNvPr id="1050" name="Obdélník 1049"/>
            <p:cNvSpPr/>
            <p:nvPr/>
          </p:nvSpPr>
          <p:spPr>
            <a:xfrm>
              <a:off x="4486875" y="3795384"/>
              <a:ext cx="1440695" cy="904442"/>
            </a:xfrm>
            <a:prstGeom prst="rect">
              <a:avLst/>
            </a:prstGeom>
            <a:noFill/>
            <a:ln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1043" name="Přímá spojnice se šipkou 1042"/>
            <p:cNvCxnSpPr/>
            <p:nvPr/>
          </p:nvCxnSpPr>
          <p:spPr>
            <a:xfrm flipH="1">
              <a:off x="4487410" y="3795384"/>
              <a:ext cx="1440160" cy="0"/>
            </a:xfrm>
            <a:prstGeom prst="straightConnector1">
              <a:avLst/>
            </a:prstGeom>
            <a:ln w="571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44" name="TextovéPole 1043"/>
                <p:cNvSpPr txBox="1"/>
                <p:nvPr/>
              </p:nvSpPr>
              <p:spPr>
                <a:xfrm>
                  <a:off x="4716016" y="3404247"/>
                  <a:ext cx="116471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cs-CZ" b="1" i="1" smtClean="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b="1" i="1" smtClean="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𝒗</m:t>
                            </m:r>
                          </m:e>
                          <m:sub>
                            <m:r>
                              <a:rPr lang="cs-CZ" b="1" i="1" smtClean="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</m:oMath>
                    </m:oMathPara>
                  </a14:m>
                  <a:endParaRPr lang="cs-CZ" b="1" dirty="0"/>
                </a:p>
              </p:txBody>
            </p:sp>
          </mc:Choice>
          <mc:Fallback xmlns="">
            <p:sp>
              <p:nvSpPr>
                <p:cNvPr id="1044" name="TextovéPole 104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16016" y="3404247"/>
                  <a:ext cx="1164710" cy="369332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b="-1667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5" name="TextovéPole 64"/>
                <p:cNvSpPr txBox="1"/>
                <p:nvPr/>
              </p:nvSpPr>
              <p:spPr>
                <a:xfrm>
                  <a:off x="5567530" y="4077072"/>
                  <a:ext cx="116471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cs-CZ" b="1" i="1" smtClean="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b="1" i="1" smtClean="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𝒗</m:t>
                            </m:r>
                          </m:e>
                          <m:sub>
                            <m:r>
                              <a:rPr lang="cs-CZ" b="1" i="1" smtClean="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𝟐</m:t>
                            </m:r>
                          </m:sub>
                        </m:sSub>
                      </m:oMath>
                    </m:oMathPara>
                  </a14:m>
                  <a:endParaRPr lang="cs-CZ" b="1" dirty="0"/>
                </a:p>
              </p:txBody>
            </p:sp>
          </mc:Choice>
          <mc:Fallback xmlns="">
            <p:sp>
              <p:nvSpPr>
                <p:cNvPr id="65" name="TextovéPole 6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67530" y="4077072"/>
                  <a:ext cx="1164710" cy="36933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b="-1667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66" name="Přímá spojnice se šipkou 65"/>
            <p:cNvCxnSpPr/>
            <p:nvPr/>
          </p:nvCxnSpPr>
          <p:spPr>
            <a:xfrm>
              <a:off x="5925787" y="3800104"/>
              <a:ext cx="1784" cy="900000"/>
            </a:xfrm>
            <a:prstGeom prst="straightConnector1">
              <a:avLst/>
            </a:prstGeom>
            <a:ln w="571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8" name="TextovéPole 67"/>
                <p:cNvSpPr txBox="1"/>
                <p:nvPr/>
              </p:nvSpPr>
              <p:spPr>
                <a:xfrm>
                  <a:off x="4834868" y="4139788"/>
                  <a:ext cx="116471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cs-CZ" b="1" i="1" smtClean="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𝒗</m:t>
                            </m:r>
                          </m:e>
                          <m:sub/>
                        </m:sSub>
                      </m:oMath>
                    </m:oMathPara>
                  </a14:m>
                  <a:endParaRPr lang="cs-CZ" b="1" dirty="0"/>
                </a:p>
              </p:txBody>
            </p:sp>
          </mc:Choice>
          <mc:Fallback xmlns="">
            <p:sp>
              <p:nvSpPr>
                <p:cNvPr id="68" name="TextovéPole 6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34868" y="4139788"/>
                  <a:ext cx="1164710" cy="369332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69" name="Přímá spojnice se šipkou 68"/>
            <p:cNvCxnSpPr/>
            <p:nvPr/>
          </p:nvCxnSpPr>
          <p:spPr>
            <a:xfrm flipH="1">
              <a:off x="4486875" y="3785688"/>
              <a:ext cx="1465983" cy="914138"/>
            </a:xfrm>
            <a:prstGeom prst="straightConnector1">
              <a:avLst/>
            </a:prstGeom>
            <a:ln w="571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054" name="TextovéPole 1053"/>
              <p:cNvSpPr txBox="1"/>
              <p:nvPr/>
            </p:nvSpPr>
            <p:spPr>
              <a:xfrm>
                <a:off x="3995935" y="3789040"/>
                <a:ext cx="3612285" cy="11208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dirty="0" smtClean="0"/>
                  <a:t>Pro velikost rychlosti platí: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i="1">
                          <a:latin typeface="Cambria Math"/>
                        </a:rPr>
                        <m:t>𝑣</m:t>
                      </m:r>
                      <m:r>
                        <a:rPr lang="cs-CZ" sz="2400" i="1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cs-CZ" sz="2400" i="1">
                              <a:latin typeface="Cambria Math"/>
                            </a:rPr>
                          </m:ctrlPr>
                        </m:radPr>
                        <m:deg/>
                        <m:e>
                          <m:sSubSup>
                            <m:sSubSupPr>
                              <m:ctrlPr>
                                <a:rPr lang="cs-CZ" sz="2400" i="1">
                                  <a:latin typeface="Cambria Math"/>
                                </a:rPr>
                              </m:ctrlPr>
                            </m:sSubSupPr>
                            <m:e>
                              <m:r>
                                <a:rPr lang="cs-CZ" sz="2400" i="1">
                                  <a:latin typeface="Cambria Math"/>
                                </a:rPr>
                                <m:t> </m:t>
                              </m:r>
                              <m:r>
                                <a:rPr lang="cs-CZ" sz="2400" i="1">
                                  <a:latin typeface="Cambria Math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cs-CZ" sz="2400" i="1">
                                  <a:latin typeface="Cambria Math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cs-CZ" sz="2400" i="1">
                                  <a:latin typeface="Cambria Math"/>
                                </a:rPr>
                                <m:t>2</m:t>
                              </m:r>
                            </m:sup>
                          </m:sSubSup>
                          <m:r>
                            <a:rPr lang="cs-CZ" sz="2400" i="1">
                              <a:latin typeface="Cambria Math"/>
                            </a:rPr>
                            <m:t>+</m:t>
                          </m:r>
                          <m:sSubSup>
                            <m:sSubSupPr>
                              <m:ctrlPr>
                                <a:rPr lang="cs-CZ" sz="2400" i="1">
                                  <a:latin typeface="Cambria Math"/>
                                </a:rPr>
                              </m:ctrlPr>
                            </m:sSubSupPr>
                            <m:e>
                              <m:r>
                                <a:rPr lang="cs-CZ" sz="2400" i="1">
                                  <a:latin typeface="Cambria Math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cs-CZ" sz="2400" i="1">
                                  <a:latin typeface="Cambria Math"/>
                                </a:rPr>
                                <m:t>2</m:t>
                              </m:r>
                            </m:sub>
                            <m:sup>
                              <m:r>
                                <a:rPr lang="cs-CZ" sz="2400" i="1">
                                  <a:latin typeface="Cambria Math"/>
                                </a:rPr>
                                <m:t>2</m:t>
                              </m:r>
                            </m:sup>
                          </m:sSubSup>
                        </m:e>
                      </m:rad>
                    </m:oMath>
                  </m:oMathPara>
                </a14:m>
                <a:endParaRPr lang="cs-CZ" sz="2400" dirty="0" smtClean="0"/>
              </a:p>
            </p:txBody>
          </p:sp>
        </mc:Choice>
        <mc:Fallback xmlns="">
          <p:sp>
            <p:nvSpPr>
              <p:cNvPr id="1054" name="TextovéPole 10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5935" y="3789040"/>
                <a:ext cx="3612285" cy="1120884"/>
              </a:xfrm>
              <a:prstGeom prst="rect">
                <a:avLst/>
              </a:prstGeom>
              <a:blipFill rotWithShape="1">
                <a:blip r:embed="rId6"/>
                <a:stretch>
                  <a:fillRect l="-1520" t="-273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46950503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4.81481E-6 L -0.69653 0.55811 " pathEditMode="relative" rAng="0" ptsTypes="AA">
                                      <p:cBhvr>
                                        <p:cTn id="11" dur="3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826" y="278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42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4.81481E-6 L -0.69653 0.00092 " pathEditMode="relative" rAng="0" ptsTypes="AA">
                                      <p:cBhvr>
                                        <p:cTn id="27" dur="3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826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500"/>
                            </p:stCondLst>
                            <p:childTnLst>
                              <p:par>
                                <p:cTn id="33" presetID="42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69653 0.00093 L -0.69653 0.55833 " pathEditMode="relative" rAng="0" ptsTypes="AA">
                                      <p:cBhvr>
                                        <p:cTn id="34" dur="3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78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7500"/>
                            </p:stCondLst>
                            <p:childTnLst>
                              <p:par>
                                <p:cTn id="3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8000"/>
                            </p:stCondLst>
                            <p:childTnLst>
                              <p:par>
                                <p:cTn id="4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8500"/>
                            </p:stCondLst>
                            <p:childTnLst>
                              <p:par>
                                <p:cTn id="4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9000"/>
                            </p:stCondLst>
                            <p:childTnLst>
                              <p:par>
                                <p:cTn id="4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Volný tvar 7"/>
          <p:cNvSpPr/>
          <p:nvPr/>
        </p:nvSpPr>
        <p:spPr>
          <a:xfrm>
            <a:off x="-4212976" y="816889"/>
            <a:ext cx="12603342" cy="4536504"/>
          </a:xfrm>
          <a:custGeom>
            <a:avLst/>
            <a:gdLst>
              <a:gd name="connsiteX0" fmla="*/ 0 w 3396343"/>
              <a:gd name="connsiteY0" fmla="*/ 4120743 h 4120743"/>
              <a:gd name="connsiteX1" fmla="*/ 1698171 w 3396343"/>
              <a:gd name="connsiteY1" fmla="*/ 5 h 4120743"/>
              <a:gd name="connsiteX2" fmla="*/ 3396343 w 3396343"/>
              <a:gd name="connsiteY2" fmla="*/ 4096992 h 41207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96343" h="4120743">
                <a:moveTo>
                  <a:pt x="0" y="4120743"/>
                </a:moveTo>
                <a:cubicBezTo>
                  <a:pt x="566057" y="2062353"/>
                  <a:pt x="1132114" y="3963"/>
                  <a:pt x="1698171" y="5"/>
                </a:cubicBezTo>
                <a:cubicBezTo>
                  <a:pt x="2264228" y="-3953"/>
                  <a:pt x="2830285" y="2046519"/>
                  <a:pt x="3396343" y="4096992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Obdélník 10"/>
          <p:cNvSpPr/>
          <p:nvPr/>
        </p:nvSpPr>
        <p:spPr>
          <a:xfrm>
            <a:off x="-240661" y="620688"/>
            <a:ext cx="2160240" cy="61653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Ovál 4"/>
          <p:cNvSpPr/>
          <p:nvPr/>
        </p:nvSpPr>
        <p:spPr>
          <a:xfrm>
            <a:off x="1763688" y="668188"/>
            <a:ext cx="288032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vál 8"/>
          <p:cNvSpPr/>
          <p:nvPr/>
        </p:nvSpPr>
        <p:spPr>
          <a:xfrm>
            <a:off x="1764446" y="672736"/>
            <a:ext cx="288032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vál 9"/>
          <p:cNvSpPr/>
          <p:nvPr/>
        </p:nvSpPr>
        <p:spPr>
          <a:xfrm>
            <a:off x="1775563" y="670761"/>
            <a:ext cx="288032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Šikmý pruh 14"/>
          <p:cNvSpPr/>
          <p:nvPr/>
        </p:nvSpPr>
        <p:spPr>
          <a:xfrm flipH="1" flipV="1">
            <a:off x="-108520" y="644438"/>
            <a:ext cx="1296144" cy="696330"/>
          </a:xfrm>
          <a:prstGeom prst="diagStrip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13" name="Obdélník se zakulaceným rohem na stejné straně 12"/>
          <p:cNvSpPr/>
          <p:nvPr/>
        </p:nvSpPr>
        <p:spPr>
          <a:xfrm rot="16200000">
            <a:off x="984166" y="45367"/>
            <a:ext cx="360040" cy="1521241"/>
          </a:xfrm>
          <a:prstGeom prst="round2SameRect">
            <a:avLst>
              <a:gd name="adj1" fmla="val 50000"/>
              <a:gd name="adj2" fmla="val 0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vál 13"/>
          <p:cNvSpPr/>
          <p:nvPr/>
        </p:nvSpPr>
        <p:spPr>
          <a:xfrm>
            <a:off x="593090" y="656313"/>
            <a:ext cx="648072" cy="648072"/>
          </a:xfrm>
          <a:prstGeom prst="ellipse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Prstenec 11"/>
          <p:cNvSpPr/>
          <p:nvPr/>
        </p:nvSpPr>
        <p:spPr>
          <a:xfrm>
            <a:off x="551427" y="644438"/>
            <a:ext cx="720080" cy="720080"/>
          </a:xfrm>
          <a:prstGeom prst="donut">
            <a:avLst>
              <a:gd name="adj" fmla="val 12694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16" name="TextovéPole 15"/>
          <p:cNvSpPr txBox="1"/>
          <p:nvPr/>
        </p:nvSpPr>
        <p:spPr>
          <a:xfrm>
            <a:off x="4499992" y="4725144"/>
            <a:ext cx="30963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Složený pohyb - parabola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17" name="TextovéPole 16"/>
          <p:cNvSpPr txBox="1"/>
          <p:nvPr/>
        </p:nvSpPr>
        <p:spPr>
          <a:xfrm>
            <a:off x="4524942" y="930129"/>
            <a:ext cx="3384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chemeClr val="accent1"/>
                </a:solidFill>
              </a:rPr>
              <a:t>Rovnoměrný přímočarý pohyb</a:t>
            </a:r>
            <a:endParaRPr lang="cs-CZ" b="1" dirty="0">
              <a:solidFill>
                <a:schemeClr val="accent1"/>
              </a:solidFill>
            </a:endParaRPr>
          </a:p>
        </p:txBody>
      </p:sp>
      <p:sp>
        <p:nvSpPr>
          <p:cNvPr id="18" name="TextovéPole 17"/>
          <p:cNvSpPr txBox="1"/>
          <p:nvPr/>
        </p:nvSpPr>
        <p:spPr>
          <a:xfrm>
            <a:off x="2106932" y="2852936"/>
            <a:ext cx="30963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chemeClr val="accent1"/>
                </a:solidFill>
              </a:rPr>
              <a:t>Rovnoměrně zrychlený pohyb ( volný pád )</a:t>
            </a:r>
            <a:endParaRPr lang="cs-CZ" b="1" dirty="0">
              <a:solidFill>
                <a:schemeClr val="accent1"/>
              </a:solidFill>
            </a:endParaRPr>
          </a:p>
        </p:txBody>
      </p:sp>
      <p:cxnSp>
        <p:nvCxnSpPr>
          <p:cNvPr id="20" name="Přímá spojnice 19"/>
          <p:cNvCxnSpPr/>
          <p:nvPr/>
        </p:nvCxnSpPr>
        <p:spPr>
          <a:xfrm>
            <a:off x="1924807" y="816889"/>
            <a:ext cx="7361612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Přímá spojnice 21"/>
          <p:cNvCxnSpPr/>
          <p:nvPr/>
        </p:nvCxnSpPr>
        <p:spPr>
          <a:xfrm>
            <a:off x="1932212" y="816889"/>
            <a:ext cx="0" cy="6356664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7977590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3.24699E-6 L 0.03941 -3.24699E-6 L 0.08663 0.01041 L 0.14965 0.03145 L 0.20469 0.06291 L 0.28351 0.12581 L 0.37795 0.22017 L 0.46458 0.32516 L 0.5434 0.42993 L 0.63785 0.56637 L 0.70868 0.66073 " pathEditMode="relative" ptsTypes="AAAAAAAAAAA">
                                      <p:cBhvr>
                                        <p:cTn id="6" dur="4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400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4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3" presetClass="pat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2.38668E-6 L 0.70104 2.38668E-6 " pathEditMode="relative" rAng="0" ptsTypes="AA">
                                      <p:cBhvr>
                                        <p:cTn id="18" dur="4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05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5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3" presetClass="path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3.08048E-6 L -0.00104 0.64177 " pathEditMode="relative" rAng="0" ptsTypes="AA">
                                      <p:cBhvr>
                                        <p:cTn id="30" dur="4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320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0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5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5" grpId="0" animBg="1"/>
      <p:bldP spid="9" grpId="1" animBg="1"/>
      <p:bldP spid="10" grpId="0" animBg="1"/>
      <p:bldP spid="16" grpId="0"/>
      <p:bldP spid="17" grpId="0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55776" y="3645024"/>
            <a:ext cx="45365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bg1">
                    <a:lumMod val="65000"/>
                  </a:schemeClr>
                </a:solidFill>
              </a:rPr>
              <a:t>Autor obrázků: Alan Pieczonka</a:t>
            </a:r>
          </a:p>
          <a:p>
            <a:r>
              <a:rPr lang="cs-CZ" dirty="0" smtClean="0">
                <a:solidFill>
                  <a:schemeClr val="bg1">
                    <a:lumMod val="65000"/>
                  </a:schemeClr>
                </a:solidFill>
              </a:rPr>
              <a:t>Zdroj klipartů: MS Office</a:t>
            </a:r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88324823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dpis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dirty="0" smtClean="0">
                <a:solidFill>
                  <a:srgbClr val="376092"/>
                </a:solidFill>
              </a:rPr>
              <a:t>Děkujeme za pozornost.</a:t>
            </a:r>
          </a:p>
        </p:txBody>
      </p:sp>
      <p:sp>
        <p:nvSpPr>
          <p:cNvPr id="6" name="Podnadpis 5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Autor DUM: Mgr. Alan Pieczonka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Vlastní 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0504D"/>
      </a:hlink>
      <a:folHlink>
        <a:srgbClr val="D99694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1170</TotalTime>
  <Words>186</Words>
  <Application>Microsoft Office PowerPoint</Application>
  <PresentationFormat>Předvádění na obrazovce (4:3)</PresentationFormat>
  <Paragraphs>30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sady Office</vt:lpstr>
      <vt:lpstr>Mechanika I.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Děkujeme za pozornost.</vt:lpstr>
    </vt:vector>
  </TitlesOfParts>
  <Company>ATC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HE</dc:creator>
  <cp:lastModifiedBy>Valued Acer Customer</cp:lastModifiedBy>
  <cp:revision>71</cp:revision>
  <dcterms:created xsi:type="dcterms:W3CDTF">2011-12-03T14:12:28Z</dcterms:created>
  <dcterms:modified xsi:type="dcterms:W3CDTF">2012-08-30T08:00:41Z</dcterms:modified>
</cp:coreProperties>
</file>