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1" r:id="rId3"/>
    <p:sldId id="282" r:id="rId4"/>
    <p:sldId id="283" r:id="rId5"/>
    <p:sldId id="284" r:id="rId6"/>
    <p:sldId id="291" r:id="rId7"/>
    <p:sldId id="285" r:id="rId8"/>
    <p:sldId id="289" r:id="rId9"/>
    <p:sldId id="292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9" d="100"/>
          <a:sy n="99" d="100"/>
        </p:scale>
        <p:origin x="-7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6D444-3EEA-49E4-A027-EDA5D350B6C1}" type="datetimeFigureOut">
              <a:rPr lang="cs-CZ" smtClean="0"/>
              <a:t>3.5.2013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AA466-ACCB-4388-9CFE-44A8C37AAF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275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3008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252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720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54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318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5074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445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458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4306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545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AA466-ACCB-4388-9CFE-44A8C37AAFB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594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Pohyb po kružnici– test 3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VY_32_INOVACE_10-12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4409429"/>
                  </p:ext>
                </p:extLst>
              </p:nvPr>
            </p:nvGraphicFramePr>
            <p:xfrm>
              <a:off x="1259632" y="1988840"/>
              <a:ext cx="6768752" cy="2664295"/>
            </p:xfrm>
            <a:graphic>
              <a:graphicData uri="http://schemas.openxmlformats.org/drawingml/2006/table">
                <a:tbl>
                  <a:tblPr/>
                  <a:tblGrid>
                    <a:gridCol w="307671"/>
                    <a:gridCol w="6461081"/>
                  </a:tblGrid>
                  <a:tr h="532859"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000" b="1" i="0" u="none" strike="noStrike" dirty="0">
                              <a:solidFill>
                                <a:srgbClr val="FFFFFF"/>
                              </a:solidFill>
                              <a:effectLst/>
                              <a:latin typeface="Arial Black"/>
                            </a:rPr>
                            <a:t>1.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497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Převeďte na stupně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oMath>
                          </a14:m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: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5D9F1"/>
                        </a:solid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a)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30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°</a:t>
                          </a:r>
                          <a:endParaRPr lang="cs-CZ" sz="2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b)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135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c)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150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d)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300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ulk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4409429"/>
                  </p:ext>
                </p:extLst>
              </p:nvPr>
            </p:nvGraphicFramePr>
            <p:xfrm>
              <a:off x="1259632" y="1988840"/>
              <a:ext cx="6768752" cy="2664295"/>
            </p:xfrm>
            <a:graphic>
              <a:graphicData uri="http://schemas.openxmlformats.org/drawingml/2006/table">
                <a:tbl>
                  <a:tblPr/>
                  <a:tblGrid>
                    <a:gridCol w="307671"/>
                    <a:gridCol w="6461081"/>
                  </a:tblGrid>
                  <a:tr h="532859"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000" b="1" i="0" u="none" strike="noStrike" dirty="0">
                              <a:solidFill>
                                <a:srgbClr val="FFFFFF"/>
                              </a:solidFill>
                              <a:effectLst/>
                              <a:latin typeface="Arial Black"/>
                            </a:rPr>
                            <a:t>1.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497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4811" b="-411494"/>
                          </a:stretch>
                        </a:blip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a)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30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°</a:t>
                          </a:r>
                          <a:endParaRPr lang="cs-CZ" sz="2000" b="0" i="0" u="none" strike="noStrike" baseline="0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b)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135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c)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150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32859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d)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300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ulk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810134"/>
                  </p:ext>
                </p:extLst>
              </p:nvPr>
            </p:nvGraphicFramePr>
            <p:xfrm>
              <a:off x="1187624" y="1988840"/>
              <a:ext cx="6669484" cy="2859410"/>
            </p:xfrm>
            <a:graphic>
              <a:graphicData uri="http://schemas.openxmlformats.org/drawingml/2006/table">
                <a:tbl>
                  <a:tblPr/>
                  <a:tblGrid>
                    <a:gridCol w="303158"/>
                    <a:gridCol w="6366326"/>
                  </a:tblGrid>
                  <a:tr h="571882"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000" b="1" i="0" u="none" strike="noStrike" dirty="0">
                              <a:solidFill>
                                <a:srgbClr val="FFFFFF"/>
                              </a:solidFill>
                              <a:effectLst/>
                              <a:latin typeface="Arial Black"/>
                            </a:rPr>
                            <a:t>2.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497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Převeďte na obloukovou míru 120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°: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5D9F1"/>
                        </a:solid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a)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oMath>
                          </a14:m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b)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oMath>
                          </a14:m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c)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cs-CZ" sz="1600" b="0" u="none" strike="noStrike" dirty="0" smtClean="0">
                              <a:solidFill>
                                <a:srgbClr val="000000"/>
                              </a:solidFill>
                              <a:effectLst/>
                            </a:rPr>
                            <a:t> 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oMath>
                          </a14:m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F2F2F2"/>
                        </a:solid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 smtClean="0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d)</a:t>
                          </a:r>
                          <a:endParaRPr lang="cs-CZ" sz="2000" b="0" i="0" u="none" strike="noStrike">
                            <a:solidFill>
                              <a:srgbClr val="FFFFFF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2000" b="0" u="none" strike="noStrike" dirty="0" smtClean="0">
                              <a:solidFill>
                                <a:srgbClr val="000000"/>
                              </a:solidFill>
                              <a:effectLst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mbria Math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mbria Math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cs-CZ" sz="2000" b="0" i="1" u="none" strike="noStrike" smtClean="0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/>
                                      <a:ea typeface="Cambria Math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cs-CZ" sz="20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itchFamily="18" charset="0"/>
                                  <a:ea typeface="Cambria Math" pitchFamily="18" charset="0"/>
                                </a:rPr>
                                <m:t>𝜋</m:t>
                              </m:r>
                            </m:oMath>
                          </a14:m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mbria Math" pitchFamily="18" charset="0"/>
                              <a:ea typeface="Cambria Math" pitchFamily="18" charset="0"/>
                            </a:rPr>
                            <a:t> 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mbria Math" pitchFamily="18" charset="0"/>
                            <a:ea typeface="Cambria Math" pitchFamily="18" charset="0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ulk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7810134"/>
                  </p:ext>
                </p:extLst>
              </p:nvPr>
            </p:nvGraphicFramePr>
            <p:xfrm>
              <a:off x="1187624" y="1988840"/>
              <a:ext cx="6669484" cy="2859410"/>
            </p:xfrm>
            <a:graphic>
              <a:graphicData uri="http://schemas.openxmlformats.org/drawingml/2006/table">
                <a:tbl>
                  <a:tblPr/>
                  <a:tblGrid>
                    <a:gridCol w="303158"/>
                    <a:gridCol w="6366326"/>
                  </a:tblGrid>
                  <a:tr h="571882">
                    <a:tc>
                      <a:txBody>
                        <a:bodyPr/>
                        <a:lstStyle/>
                        <a:p>
                          <a:pPr algn="ctr" fontAlgn="ctr"/>
                          <a:r>
                            <a:rPr lang="cs-CZ" sz="2000" b="1" i="0" u="none" strike="noStrike" dirty="0">
                              <a:solidFill>
                                <a:srgbClr val="FFFFFF"/>
                              </a:solidFill>
                              <a:effectLst/>
                              <a:latin typeface="Arial Black"/>
                            </a:rPr>
                            <a:t>2.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1F497D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20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Převeďte na obloukovou míru 120</a:t>
                          </a:r>
                          <a:r>
                            <a:rPr lang="cs-CZ" sz="2000" b="0" i="0" u="none" strike="noStrike" baseline="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°:</a:t>
                          </a:r>
                          <a:endParaRPr lang="cs-CZ" sz="20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5D9F1"/>
                        </a:solid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a)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 rotWithShape="1">
                          <a:blip r:embed="rId3"/>
                          <a:stretch>
                            <a:fillRect l="-4885" t="-100000" b="-304255"/>
                          </a:stretch>
                        </a:blip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b)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3"/>
                          <a:stretch>
                            <a:fillRect l="-4885" t="-202151" b="-207527"/>
                          </a:stretch>
                        </a:blip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c)</a:t>
                          </a: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3"/>
                          <a:stretch>
                            <a:fillRect l="-4885" t="-298936" b="-105319"/>
                          </a:stretch>
                        </a:blipFill>
                      </a:tcPr>
                    </a:tc>
                  </a:tr>
                  <a:tr h="571882">
                    <a:tc>
                      <a:txBody>
                        <a:bodyPr/>
                        <a:lstStyle/>
                        <a:p>
                          <a:pPr algn="r" fontAlgn="ctr"/>
                          <a:r>
                            <a:rPr lang="cs-CZ" sz="2000" b="0" i="0" u="none" strike="noStrike" smtClean="0">
                              <a:solidFill>
                                <a:srgbClr val="FFFFFF"/>
                              </a:solidFill>
                              <a:effectLst/>
                              <a:latin typeface="Calibri"/>
                            </a:rPr>
                            <a:t>d)</a:t>
                          </a:r>
                          <a:endParaRPr lang="cs-CZ" sz="2000" b="0" i="0" u="none" strike="noStrike">
                            <a:solidFill>
                              <a:srgbClr val="FFFFFF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ctr">
                        <a:lnL>
                          <a:noFill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cs-CZ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3"/>
                          <a:stretch>
                            <a:fillRect l="-4885" t="-398936" b="-531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92704"/>
              </p:ext>
            </p:extLst>
          </p:nvPr>
        </p:nvGraphicFramePr>
        <p:xfrm>
          <a:off x="755576" y="1844824"/>
          <a:ext cx="7607154" cy="1723256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Jednotkou úhlové rychlosti je:</a:t>
                      </a:r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 / rad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rad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885639"/>
              </p:ext>
            </p:extLst>
          </p:nvPr>
        </p:nvGraphicFramePr>
        <p:xfrm>
          <a:off x="1115616" y="1772816"/>
          <a:ext cx="7382790" cy="2011288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Kolo automobilu o průměru 80 cm vykonalo za tři minuty  1440 otáček. 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Jaká je frekvence otáčení?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480 Hz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 Hz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144 Hz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16 Hz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645875"/>
              </p:ext>
            </p:extLst>
          </p:nvPr>
        </p:nvGraphicFramePr>
        <p:xfrm>
          <a:off x="1115616" y="1772816"/>
          <a:ext cx="7382790" cy="2072640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Kolo automobilu o průměru 80 cm vykonalo za tři minuty  1440 otáček. 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Jaká je úhlová rychlost otáčení kola?</a:t>
                      </a:r>
                    </a:p>
                    <a:p>
                      <a:pPr lvl="0"/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50,2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4320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132 rad/s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0921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6629113"/>
              </p:ext>
            </p:extLst>
          </p:nvPr>
        </p:nvGraphicFramePr>
        <p:xfrm>
          <a:off x="871464" y="1844824"/>
          <a:ext cx="7632848" cy="2083296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8640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Kolo automobilu o průměru 80 cm vykonalo za tři minuty  1440 otáček. 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Jakou rychlostí se auto pohybuje?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20km/h 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5,6 km/h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72,3 km/h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11862"/>
              </p:ext>
            </p:extLst>
          </p:nvPr>
        </p:nvGraphicFramePr>
        <p:xfrm>
          <a:off x="752818" y="1916832"/>
          <a:ext cx="7870140" cy="2011288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Letadlo letí rychlostí 540 km/h. Letadlo při jedné otáčce vrtule urazí dráhu 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4,8 m. Jaká je úhlová rychlost vrtule? 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196,3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62,5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31 rad/s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706,5 rad/s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9114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321095"/>
              </p:ext>
            </p:extLst>
          </p:nvPr>
        </p:nvGraphicFramePr>
        <p:xfrm>
          <a:off x="752818" y="1916832"/>
          <a:ext cx="7870140" cy="2072640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Letadlo letí rychlostí 540 km/h. Letadlo při jedné otáčce vrtule urazí dráhu 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4,8 m. Průměr vrtule je 3 m. S jakým zrychlením se pohybují body na konci </a:t>
                      </a:r>
                    </a:p>
                    <a:p>
                      <a:pPr lvl="0"/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vrtule?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57800 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25690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15000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194400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42959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</TotalTime>
  <Words>363</Words>
  <Application>Microsoft Office PowerPoint</Application>
  <PresentationFormat>Předvádění na obrazovce (4:3)</PresentationFormat>
  <Paragraphs>103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alan</cp:lastModifiedBy>
  <cp:revision>67</cp:revision>
  <dcterms:created xsi:type="dcterms:W3CDTF">2011-12-03T14:12:28Z</dcterms:created>
  <dcterms:modified xsi:type="dcterms:W3CDTF">2013-05-03T08:25:59Z</dcterms:modified>
</cp:coreProperties>
</file>