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97" r:id="rId3"/>
    <p:sldId id="298" r:id="rId4"/>
    <p:sldId id="296" r:id="rId5"/>
    <p:sldId id="302" r:id="rId6"/>
    <p:sldId id="299" r:id="rId7"/>
    <p:sldId id="300" r:id="rId8"/>
    <p:sldId id="301" r:id="rId9"/>
    <p:sldId id="288" r:id="rId10"/>
    <p:sldId id="292" r:id="rId11"/>
    <p:sldId id="303" r:id="rId12"/>
    <p:sldId id="304" r:id="rId13"/>
    <p:sldId id="279" r:id="rId14"/>
    <p:sldId id="267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1" autoAdjust="0"/>
  </p:normalViewPr>
  <p:slideViewPr>
    <p:cSldViewPr>
      <p:cViewPr>
        <p:scale>
          <a:sx n="80" d="100"/>
          <a:sy n="80" d="100"/>
        </p:scale>
        <p:origin x="-1272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60128" cy="6012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9719A-F83D-4DBC-B287-7B163CD738A4}" type="datetimeFigureOut">
              <a:rPr lang="cs-CZ" smtClean="0"/>
              <a:pPr/>
              <a:t>3.5.2013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1907A-02F1-4483-8D2B-24DAC6C7E72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6" Type="http://schemas.microsoft.com/office/2007/relationships/hdphoto" Target="../media/hdphoto4.wdp"/><Relationship Id="rId5" Type="http://schemas.openxmlformats.org/officeDocument/2006/relationships/image" Target="../media/image14.png"/><Relationship Id="rId4" Type="http://schemas.microsoft.com/office/2007/relationships/hdphoto" Target="../media/hdphoto3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6" Type="http://schemas.microsoft.com/office/2007/relationships/hdphoto" Target="../media/hdphoto4.wdp"/><Relationship Id="rId5" Type="http://schemas.openxmlformats.org/officeDocument/2006/relationships/image" Target="../media/image14.png"/><Relationship Id="rId4" Type="http://schemas.microsoft.com/office/2007/relationships/hdphoto" Target="../media/hdphoto3.wdp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6" Type="http://schemas.microsoft.com/office/2007/relationships/hdphoto" Target="../media/hdphoto4.wdp"/><Relationship Id="rId11" Type="http://schemas.openxmlformats.org/officeDocument/2006/relationships/image" Target="../media/image19.png"/><Relationship Id="rId5" Type="http://schemas.openxmlformats.org/officeDocument/2006/relationships/image" Target="../media/image14.png"/><Relationship Id="rId10" Type="http://schemas.openxmlformats.org/officeDocument/2006/relationships/image" Target="../media/image18.png"/><Relationship Id="rId4" Type="http://schemas.microsoft.com/office/2007/relationships/hdphoto" Target="../media/hdphoto3.wdp"/><Relationship Id="rId9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microsoft.com/office/2007/relationships/hdphoto" Target="../media/hdphoto1.wdp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microsoft.com/office/2007/relationships/hdphoto" Target="../media/hdphoto1.wdp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microsoft.com/office/2007/relationships/hdphoto" Target="../media/hdphoto2.wd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Třetí pohybový zákon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VY_32_INOVACE_10-15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3789768"/>
            <a:ext cx="9261984" cy="36076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63" b="94515" l="3198" r="9970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20" y="2046056"/>
            <a:ext cx="3276600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861" b="8860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464" y="2767592"/>
            <a:ext cx="66675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ovéPole 32"/>
          <p:cNvSpPr txBox="1"/>
          <p:nvPr/>
        </p:nvSpPr>
        <p:spPr>
          <a:xfrm>
            <a:off x="595892" y="783368"/>
            <a:ext cx="3222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Situace 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179406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"/>
                            </p:stCondLst>
                            <p:childTnLst>
                              <p:par>
                                <p:cTn id="11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6.56799E-7 L 0.58836 6.56799E-7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10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6901E-6 L -0.475 -4.6901E-6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3789768"/>
            <a:ext cx="9261984" cy="36076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63" b="94515" l="3198" r="9970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20" y="2046056"/>
            <a:ext cx="3276600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861" b="8860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464" y="2767592"/>
            <a:ext cx="66675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ovéPole 32"/>
          <p:cNvSpPr txBox="1"/>
          <p:nvPr/>
        </p:nvSpPr>
        <p:spPr>
          <a:xfrm>
            <a:off x="595892" y="783368"/>
            <a:ext cx="3222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Situace 7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008672" y="786251"/>
            <a:ext cx="481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Dělo působí na kouli </a:t>
            </a:r>
            <a:r>
              <a:rPr lang="cs-CZ" b="1" dirty="0" smtClean="0">
                <a:solidFill>
                  <a:schemeClr val="accent1"/>
                </a:solidFill>
              </a:rPr>
              <a:t>(akce)</a:t>
            </a:r>
            <a:endParaRPr lang="cs-CZ" b="1" dirty="0">
              <a:solidFill>
                <a:schemeClr val="accent1"/>
              </a:solidFill>
            </a:endParaRPr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3933589" y="3156020"/>
            <a:ext cx="1618114" cy="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3008672" y="1255828"/>
            <a:ext cx="481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Koule působí na dělo </a:t>
            </a:r>
            <a:r>
              <a:rPr lang="cs-CZ" b="1" dirty="0" smtClean="0">
                <a:solidFill>
                  <a:srgbClr val="FF0000"/>
                </a:solidFill>
              </a:rPr>
              <a:t>(reakce)</a:t>
            </a:r>
            <a:endParaRPr lang="cs-CZ" b="1" dirty="0">
              <a:solidFill>
                <a:srgbClr val="FF0000"/>
              </a:solidFill>
            </a:endParaRPr>
          </a:p>
        </p:txBody>
      </p:sp>
      <p:cxnSp>
        <p:nvCxnSpPr>
          <p:cNvPr id="10" name="Přímá spojnice se šipkou 9"/>
          <p:cNvCxnSpPr/>
          <p:nvPr/>
        </p:nvCxnSpPr>
        <p:spPr>
          <a:xfrm flipH="1">
            <a:off x="2309984" y="3156020"/>
            <a:ext cx="1618114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046873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6.56799E-7 L 0.58836 6.56799E-7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10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6901E-6 L -0.475 -4.6901E-6 " pathEditMode="relative" rAng="0" ptsTypes="AA">
                                      <p:cBhvr>
                                        <p:cTn id="31" dur="3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3789768"/>
            <a:ext cx="9261984" cy="36076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63" b="94515" l="3198" r="9970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20" y="2046056"/>
            <a:ext cx="3276600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861" b="8860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464" y="2767592"/>
            <a:ext cx="66675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ovéPole 32"/>
          <p:cNvSpPr txBox="1"/>
          <p:nvPr/>
        </p:nvSpPr>
        <p:spPr>
          <a:xfrm>
            <a:off x="595892" y="783368"/>
            <a:ext cx="3222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Situace 7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856502" y="783368"/>
                <a:ext cx="68643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Hybnost soustavy </a:t>
                </a:r>
                <a:r>
                  <a:rPr lang="cs-CZ" b="1" dirty="0" smtClean="0">
                    <a:solidFill>
                      <a:schemeClr val="accent1"/>
                    </a:solidFill>
                  </a:rPr>
                  <a:t>dělo-koule</a:t>
                </a:r>
                <a:r>
                  <a:rPr lang="cs-CZ" dirty="0" smtClean="0"/>
                  <a:t> je před výstřelem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cs-CZ" b="1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cs-CZ" b="1" i="1" smtClean="0">
                            <a:latin typeface="Cambria Math"/>
                          </a:rPr>
                          <m:t>𝒑</m:t>
                        </m:r>
                      </m:e>
                    </m:acc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</m:oMath>
                </a14:m>
                <a:r>
                  <a:rPr lang="cs-CZ" dirty="0" smtClean="0"/>
                  <a:t>.</a:t>
                </a:r>
                <a:endParaRPr lang="cs-CZ" b="1" i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502" y="783368"/>
                <a:ext cx="6864330" cy="369332"/>
              </a:xfrm>
              <a:prstGeom prst="rect">
                <a:avLst/>
              </a:prstGeom>
              <a:blipFill rotWithShape="1">
                <a:blip r:embed="rId7" cstate="print"/>
                <a:stretch>
                  <a:fillRect l="-799" t="-8333" b="-26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se šipkou 4"/>
          <p:cNvCxnSpPr/>
          <p:nvPr/>
        </p:nvCxnSpPr>
        <p:spPr>
          <a:xfrm>
            <a:off x="5413792" y="3143829"/>
            <a:ext cx="1800000" cy="0"/>
          </a:xfrm>
          <a:prstGeom prst="straightConnector1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1884842" y="1189406"/>
            <a:ext cx="5693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 výstřelu má hybnost </a:t>
            </a:r>
            <a:r>
              <a:rPr lang="cs-CZ" b="1" dirty="0" smtClean="0">
                <a:solidFill>
                  <a:schemeClr val="accent1"/>
                </a:solidFill>
              </a:rPr>
              <a:t>koule</a:t>
            </a:r>
            <a:r>
              <a:rPr lang="cs-CZ" dirty="0" smtClean="0"/>
              <a:t> i </a:t>
            </a:r>
            <a:r>
              <a:rPr lang="cs-CZ" b="1" dirty="0" smtClean="0">
                <a:solidFill>
                  <a:schemeClr val="accent1"/>
                </a:solidFill>
              </a:rPr>
              <a:t>dělo</a:t>
            </a:r>
            <a:r>
              <a:rPr lang="cs-CZ" dirty="0" smtClean="0">
                <a:solidFill>
                  <a:schemeClr val="accent1"/>
                </a:solidFill>
              </a:rPr>
              <a:t>.</a:t>
            </a:r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10" name="Přímá spojnice se šipkou 9"/>
          <p:cNvCxnSpPr/>
          <p:nvPr/>
        </p:nvCxnSpPr>
        <p:spPr>
          <a:xfrm flipH="1">
            <a:off x="246624" y="3174768"/>
            <a:ext cx="1800000" cy="0"/>
          </a:xfrm>
          <a:prstGeom prst="straightConnector1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079511" y="1678587"/>
                <a:ext cx="22086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cs-CZ" sz="2400" b="1" i="1">
                              <a:latin typeface="Cambria Math"/>
                            </a:rPr>
                            <m:t>𝒑</m:t>
                          </m:r>
                        </m:e>
                      </m:acc>
                      <m:r>
                        <a:rPr lang="cs-CZ" sz="2400" b="1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cs-CZ" sz="2400" b="1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9511" y="1678587"/>
                <a:ext cx="2208655" cy="461665"/>
              </a:xfrm>
              <a:prstGeom prst="rect">
                <a:avLst/>
              </a:prstGeom>
              <a:blipFill rotWithShape="1">
                <a:blip r:embed="rId8" cstate="print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1884842" y="1745416"/>
            <a:ext cx="2987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Platí:  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723808" y="4511304"/>
            <a:ext cx="661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Pro velikosti hybností platí: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5894816" y="3289234"/>
                <a:ext cx="6077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4816" y="3289234"/>
                <a:ext cx="607795" cy="461665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b="-14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842726" y="3306463"/>
                <a:ext cx="6077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726" y="3306463"/>
                <a:ext cx="607794" cy="461665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2577513" y="4511304"/>
                <a:ext cx="5693557" cy="2263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cs-CZ" sz="2400" dirty="0" smtClean="0"/>
              </a:p>
              <a:p>
                <a:endParaRPr lang="cs-C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7513" y="4511304"/>
                <a:ext cx="5693557" cy="2263248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59846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6.56799E-7 L 0.14114 6.56799E-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49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6901E-6 L -0.06077 -4.6901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/>
      <p:bldP spid="11" grpId="0" animBg="1"/>
      <p:bldP spid="6" grpId="0"/>
      <p:bldP spid="7" grpId="0"/>
      <p:bldP spid="8" grpId="0" animBg="1"/>
      <p:bldP spid="15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Skupina 20"/>
          <p:cNvGrpSpPr/>
          <p:nvPr/>
        </p:nvGrpSpPr>
        <p:grpSpPr>
          <a:xfrm>
            <a:off x="1344579" y="2703932"/>
            <a:ext cx="1595060" cy="360040"/>
            <a:chOff x="2800786" y="4239940"/>
            <a:chExt cx="1595060" cy="360040"/>
          </a:xfrm>
        </p:grpSpPr>
        <p:grpSp>
          <p:nvGrpSpPr>
            <p:cNvPr id="22" name="Skupina 21"/>
            <p:cNvGrpSpPr/>
            <p:nvPr/>
          </p:nvGrpSpPr>
          <p:grpSpPr>
            <a:xfrm flipH="1" flipV="1">
              <a:off x="2955686" y="4239940"/>
              <a:ext cx="1440160" cy="360040"/>
              <a:chOff x="2483768" y="2708920"/>
              <a:chExt cx="1440160" cy="360040"/>
            </a:xfrm>
          </p:grpSpPr>
          <p:sp>
            <p:nvSpPr>
              <p:cNvPr id="23" name="Obdélník 22"/>
              <p:cNvSpPr/>
              <p:nvPr/>
            </p:nvSpPr>
            <p:spPr>
              <a:xfrm>
                <a:off x="2483768" y="2708920"/>
                <a:ext cx="1440160" cy="360040"/>
              </a:xfrm>
              <a:prstGeom prst="rect">
                <a:avLst/>
              </a:prstGeom>
              <a:solidFill>
                <a:srgbClr val="FF000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4" name="Obdélník 23"/>
              <p:cNvSpPr/>
              <p:nvPr/>
            </p:nvSpPr>
            <p:spPr>
              <a:xfrm>
                <a:off x="3574034" y="2708920"/>
                <a:ext cx="180000" cy="3600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5" name="Obdélník 24"/>
              <p:cNvSpPr/>
              <p:nvPr/>
            </p:nvSpPr>
            <p:spPr>
              <a:xfrm>
                <a:off x="3203848" y="2708920"/>
                <a:ext cx="180000" cy="3600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6" name="Obdélník 25"/>
              <p:cNvSpPr/>
              <p:nvPr/>
            </p:nvSpPr>
            <p:spPr>
              <a:xfrm>
                <a:off x="2833739" y="2708920"/>
                <a:ext cx="180000" cy="36004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28" name="Volný tvar 27"/>
            <p:cNvSpPr/>
            <p:nvPr/>
          </p:nvSpPr>
          <p:spPr>
            <a:xfrm>
              <a:off x="2800786" y="4333696"/>
              <a:ext cx="154900" cy="172528"/>
            </a:xfrm>
            <a:custGeom>
              <a:avLst/>
              <a:gdLst>
                <a:gd name="connsiteX0" fmla="*/ 224417 w 500463"/>
                <a:gd name="connsiteY0" fmla="*/ 103517 h 172528"/>
                <a:gd name="connsiteX1" fmla="*/ 112274 w 500463"/>
                <a:gd name="connsiteY1" fmla="*/ 172528 h 172528"/>
                <a:gd name="connsiteX2" fmla="*/ 131 w 500463"/>
                <a:gd name="connsiteY2" fmla="*/ 103517 h 172528"/>
                <a:gd name="connsiteX3" fmla="*/ 95021 w 500463"/>
                <a:gd name="connsiteY3" fmla="*/ 0 h 172528"/>
                <a:gd name="connsiteX4" fmla="*/ 319308 w 500463"/>
                <a:gd name="connsiteY4" fmla="*/ 103517 h 172528"/>
                <a:gd name="connsiteX5" fmla="*/ 500463 w 500463"/>
                <a:gd name="connsiteY5" fmla="*/ 120769 h 172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0463" h="172528">
                  <a:moveTo>
                    <a:pt x="224417" y="103517"/>
                  </a:moveTo>
                  <a:cubicBezTo>
                    <a:pt x="187036" y="138022"/>
                    <a:pt x="149655" y="172528"/>
                    <a:pt x="112274" y="172528"/>
                  </a:cubicBezTo>
                  <a:cubicBezTo>
                    <a:pt x="74893" y="172528"/>
                    <a:pt x="3006" y="132272"/>
                    <a:pt x="131" y="103517"/>
                  </a:cubicBezTo>
                  <a:cubicBezTo>
                    <a:pt x="-2745" y="74762"/>
                    <a:pt x="41825" y="0"/>
                    <a:pt x="95021" y="0"/>
                  </a:cubicBezTo>
                  <a:cubicBezTo>
                    <a:pt x="148217" y="0"/>
                    <a:pt x="251734" y="83389"/>
                    <a:pt x="319308" y="103517"/>
                  </a:cubicBezTo>
                  <a:cubicBezTo>
                    <a:pt x="386882" y="123645"/>
                    <a:pt x="473146" y="119331"/>
                    <a:pt x="500463" y="120769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" name="TextovéPole 1"/>
          <p:cNvSpPr txBox="1"/>
          <p:nvPr/>
        </p:nvSpPr>
        <p:spPr>
          <a:xfrm>
            <a:off x="395536" y="77192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Třetí pohybový zákon – zákon akce a reakce</a:t>
            </a:r>
            <a:endParaRPr lang="cs-CZ" b="1" dirty="0">
              <a:solidFill>
                <a:schemeClr val="accent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43" y="2132856"/>
            <a:ext cx="859005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Přímá spojnice 14"/>
          <p:cNvCxnSpPr/>
          <p:nvPr/>
        </p:nvCxnSpPr>
        <p:spPr>
          <a:xfrm>
            <a:off x="1246480" y="2883952"/>
            <a:ext cx="10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Skupina 28"/>
          <p:cNvGrpSpPr/>
          <p:nvPr/>
        </p:nvGrpSpPr>
        <p:grpSpPr>
          <a:xfrm>
            <a:off x="1506813" y="2496566"/>
            <a:ext cx="2930304" cy="936104"/>
            <a:chOff x="3347864" y="2502164"/>
            <a:chExt cx="2930304" cy="936104"/>
          </a:xfrm>
        </p:grpSpPr>
        <p:grpSp>
          <p:nvGrpSpPr>
            <p:cNvPr id="17" name="Skupina 16"/>
            <p:cNvGrpSpPr/>
            <p:nvPr/>
          </p:nvGrpSpPr>
          <p:grpSpPr>
            <a:xfrm flipH="1">
              <a:off x="3347864" y="2685930"/>
              <a:ext cx="1595060" cy="396044"/>
              <a:chOff x="4048969" y="2623548"/>
              <a:chExt cx="1595060" cy="396044"/>
            </a:xfrm>
          </p:grpSpPr>
          <p:sp>
            <p:nvSpPr>
              <p:cNvPr id="19" name="Obdélník 18"/>
              <p:cNvSpPr/>
              <p:nvPr/>
            </p:nvSpPr>
            <p:spPr>
              <a:xfrm>
                <a:off x="4203869" y="2623548"/>
                <a:ext cx="1440160" cy="396044"/>
              </a:xfrm>
              <a:prstGeom prst="rect">
                <a:avLst/>
              </a:prstGeom>
              <a:solidFill>
                <a:schemeClr val="dk1">
                  <a:tint val="50000"/>
                  <a:satMod val="300000"/>
                </a:schemeClr>
              </a:solidFill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0" name="Volný tvar 19"/>
              <p:cNvSpPr/>
              <p:nvPr/>
            </p:nvSpPr>
            <p:spPr>
              <a:xfrm>
                <a:off x="4048969" y="2735306"/>
                <a:ext cx="154900" cy="172528"/>
              </a:xfrm>
              <a:custGeom>
                <a:avLst/>
                <a:gdLst>
                  <a:gd name="connsiteX0" fmla="*/ 224417 w 500463"/>
                  <a:gd name="connsiteY0" fmla="*/ 103517 h 172528"/>
                  <a:gd name="connsiteX1" fmla="*/ 112274 w 500463"/>
                  <a:gd name="connsiteY1" fmla="*/ 172528 h 172528"/>
                  <a:gd name="connsiteX2" fmla="*/ 131 w 500463"/>
                  <a:gd name="connsiteY2" fmla="*/ 103517 h 172528"/>
                  <a:gd name="connsiteX3" fmla="*/ 95021 w 500463"/>
                  <a:gd name="connsiteY3" fmla="*/ 0 h 172528"/>
                  <a:gd name="connsiteX4" fmla="*/ 319308 w 500463"/>
                  <a:gd name="connsiteY4" fmla="*/ 103517 h 172528"/>
                  <a:gd name="connsiteX5" fmla="*/ 500463 w 500463"/>
                  <a:gd name="connsiteY5" fmla="*/ 120769 h 172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0463" h="172528">
                    <a:moveTo>
                      <a:pt x="224417" y="103517"/>
                    </a:moveTo>
                    <a:cubicBezTo>
                      <a:pt x="187036" y="138022"/>
                      <a:pt x="149655" y="172528"/>
                      <a:pt x="112274" y="172528"/>
                    </a:cubicBezTo>
                    <a:cubicBezTo>
                      <a:pt x="74893" y="172528"/>
                      <a:pt x="3006" y="132272"/>
                      <a:pt x="131" y="103517"/>
                    </a:cubicBezTo>
                    <a:cubicBezTo>
                      <a:pt x="-2745" y="74762"/>
                      <a:pt x="41825" y="0"/>
                      <a:pt x="95021" y="0"/>
                    </a:cubicBezTo>
                    <a:cubicBezTo>
                      <a:pt x="148217" y="0"/>
                      <a:pt x="251734" y="83389"/>
                      <a:pt x="319308" y="103517"/>
                    </a:cubicBezTo>
                    <a:cubicBezTo>
                      <a:pt x="386882" y="123645"/>
                      <a:pt x="473146" y="119331"/>
                      <a:pt x="500463" y="120769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1026" name="Picture 2" descr="C:\Documents and Settings\NB02\Local Settings\Temporary Internet Files\Content.IE5\E8Y9VWCQ\MC900280534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894" y="2502164"/>
              <a:ext cx="1459274" cy="936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extovéPole 2"/>
          <p:cNvSpPr txBox="1"/>
          <p:nvPr/>
        </p:nvSpPr>
        <p:spPr>
          <a:xfrm>
            <a:off x="5353664" y="5593608"/>
            <a:ext cx="3222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Situace 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902292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07407E-6 L 0.14861 4.07407E-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/>
          <p:cNvGrpSpPr/>
          <p:nvPr/>
        </p:nvGrpSpPr>
        <p:grpSpPr>
          <a:xfrm>
            <a:off x="2828288" y="2658259"/>
            <a:ext cx="3166937" cy="368843"/>
            <a:chOff x="2828288" y="2658259"/>
            <a:chExt cx="3166937" cy="368843"/>
          </a:xfrm>
        </p:grpSpPr>
        <p:grpSp>
          <p:nvGrpSpPr>
            <p:cNvPr id="18" name="Skupina 17"/>
            <p:cNvGrpSpPr/>
            <p:nvPr/>
          </p:nvGrpSpPr>
          <p:grpSpPr>
            <a:xfrm>
              <a:off x="2828288" y="2667062"/>
              <a:ext cx="1595060" cy="360040"/>
              <a:chOff x="1503844" y="3140968"/>
              <a:chExt cx="1595060" cy="360040"/>
            </a:xfrm>
          </p:grpSpPr>
          <p:grpSp>
            <p:nvGrpSpPr>
              <p:cNvPr id="9" name="Skupina 8"/>
              <p:cNvGrpSpPr/>
              <p:nvPr/>
            </p:nvGrpSpPr>
            <p:grpSpPr>
              <a:xfrm>
                <a:off x="1503844" y="3140968"/>
                <a:ext cx="1440160" cy="360040"/>
                <a:chOff x="2483768" y="2708920"/>
                <a:chExt cx="1440160" cy="360040"/>
              </a:xfrm>
            </p:grpSpPr>
            <p:sp>
              <p:nvSpPr>
                <p:cNvPr id="7" name="Obdélník 6"/>
                <p:cNvSpPr/>
                <p:nvPr/>
              </p:nvSpPr>
              <p:spPr>
                <a:xfrm>
                  <a:off x="2483768" y="2708920"/>
                  <a:ext cx="1440160" cy="360040"/>
                </a:xfrm>
                <a:prstGeom prst="rect">
                  <a:avLst/>
                </a:prstGeom>
                <a:solidFill>
                  <a:srgbClr val="FF0000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8" name="Obdélník 7"/>
                <p:cNvSpPr/>
                <p:nvPr/>
              </p:nvSpPr>
              <p:spPr>
                <a:xfrm>
                  <a:off x="3574034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1" name="Obdélník 10"/>
                <p:cNvSpPr/>
                <p:nvPr/>
              </p:nvSpPr>
              <p:spPr>
                <a:xfrm>
                  <a:off x="3203848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2" name="Obdélník 11"/>
                <p:cNvSpPr/>
                <p:nvPr/>
              </p:nvSpPr>
              <p:spPr>
                <a:xfrm>
                  <a:off x="2833739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sp>
            <p:nvSpPr>
              <p:cNvPr id="27" name="Volný tvar 26"/>
              <p:cNvSpPr/>
              <p:nvPr/>
            </p:nvSpPr>
            <p:spPr>
              <a:xfrm flipH="1">
                <a:off x="2944004" y="3212976"/>
                <a:ext cx="154900" cy="172528"/>
              </a:xfrm>
              <a:custGeom>
                <a:avLst/>
                <a:gdLst>
                  <a:gd name="connsiteX0" fmla="*/ 224417 w 500463"/>
                  <a:gd name="connsiteY0" fmla="*/ 103517 h 172528"/>
                  <a:gd name="connsiteX1" fmla="*/ 112274 w 500463"/>
                  <a:gd name="connsiteY1" fmla="*/ 172528 h 172528"/>
                  <a:gd name="connsiteX2" fmla="*/ 131 w 500463"/>
                  <a:gd name="connsiteY2" fmla="*/ 103517 h 172528"/>
                  <a:gd name="connsiteX3" fmla="*/ 95021 w 500463"/>
                  <a:gd name="connsiteY3" fmla="*/ 0 h 172528"/>
                  <a:gd name="connsiteX4" fmla="*/ 319308 w 500463"/>
                  <a:gd name="connsiteY4" fmla="*/ 103517 h 172528"/>
                  <a:gd name="connsiteX5" fmla="*/ 500463 w 500463"/>
                  <a:gd name="connsiteY5" fmla="*/ 120769 h 172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0463" h="172528">
                    <a:moveTo>
                      <a:pt x="224417" y="103517"/>
                    </a:moveTo>
                    <a:cubicBezTo>
                      <a:pt x="187036" y="138022"/>
                      <a:pt x="149655" y="172528"/>
                      <a:pt x="112274" y="172528"/>
                    </a:cubicBezTo>
                    <a:cubicBezTo>
                      <a:pt x="74893" y="172528"/>
                      <a:pt x="3006" y="132272"/>
                      <a:pt x="131" y="103517"/>
                    </a:cubicBezTo>
                    <a:cubicBezTo>
                      <a:pt x="-2745" y="74762"/>
                      <a:pt x="41825" y="0"/>
                      <a:pt x="95021" y="0"/>
                    </a:cubicBezTo>
                    <a:cubicBezTo>
                      <a:pt x="148217" y="0"/>
                      <a:pt x="251734" y="83389"/>
                      <a:pt x="319308" y="103517"/>
                    </a:cubicBezTo>
                    <a:cubicBezTo>
                      <a:pt x="386882" y="123645"/>
                      <a:pt x="473146" y="119331"/>
                      <a:pt x="500463" y="120769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21" name="Skupina 20"/>
            <p:cNvGrpSpPr/>
            <p:nvPr/>
          </p:nvGrpSpPr>
          <p:grpSpPr>
            <a:xfrm>
              <a:off x="4400165" y="2658259"/>
              <a:ext cx="1595060" cy="360040"/>
              <a:chOff x="2800786" y="4239940"/>
              <a:chExt cx="1595060" cy="360040"/>
            </a:xfrm>
          </p:grpSpPr>
          <p:grpSp>
            <p:nvGrpSpPr>
              <p:cNvPr id="22" name="Skupina 21"/>
              <p:cNvGrpSpPr/>
              <p:nvPr/>
            </p:nvGrpSpPr>
            <p:grpSpPr>
              <a:xfrm flipH="1" flipV="1">
                <a:off x="2955686" y="4239940"/>
                <a:ext cx="1440160" cy="360040"/>
                <a:chOff x="2483768" y="2708920"/>
                <a:chExt cx="1440160" cy="360040"/>
              </a:xfrm>
            </p:grpSpPr>
            <p:sp>
              <p:nvSpPr>
                <p:cNvPr id="23" name="Obdélník 22"/>
                <p:cNvSpPr/>
                <p:nvPr/>
              </p:nvSpPr>
              <p:spPr>
                <a:xfrm>
                  <a:off x="2483768" y="2708920"/>
                  <a:ext cx="1440160" cy="360040"/>
                </a:xfrm>
                <a:prstGeom prst="rect">
                  <a:avLst/>
                </a:prstGeom>
                <a:solidFill>
                  <a:srgbClr val="FF0000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4" name="Obdélník 23"/>
                <p:cNvSpPr/>
                <p:nvPr/>
              </p:nvSpPr>
              <p:spPr>
                <a:xfrm>
                  <a:off x="3574034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5" name="Obdélník 24"/>
                <p:cNvSpPr/>
                <p:nvPr/>
              </p:nvSpPr>
              <p:spPr>
                <a:xfrm>
                  <a:off x="3203848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6" name="Obdélník 25"/>
                <p:cNvSpPr/>
                <p:nvPr/>
              </p:nvSpPr>
              <p:spPr>
                <a:xfrm>
                  <a:off x="2833739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sp>
            <p:nvSpPr>
              <p:cNvPr id="28" name="Volný tvar 27"/>
              <p:cNvSpPr/>
              <p:nvPr/>
            </p:nvSpPr>
            <p:spPr>
              <a:xfrm>
                <a:off x="2800786" y="4333696"/>
                <a:ext cx="154900" cy="172528"/>
              </a:xfrm>
              <a:custGeom>
                <a:avLst/>
                <a:gdLst>
                  <a:gd name="connsiteX0" fmla="*/ 224417 w 500463"/>
                  <a:gd name="connsiteY0" fmla="*/ 103517 h 172528"/>
                  <a:gd name="connsiteX1" fmla="*/ 112274 w 500463"/>
                  <a:gd name="connsiteY1" fmla="*/ 172528 h 172528"/>
                  <a:gd name="connsiteX2" fmla="*/ 131 w 500463"/>
                  <a:gd name="connsiteY2" fmla="*/ 103517 h 172528"/>
                  <a:gd name="connsiteX3" fmla="*/ 95021 w 500463"/>
                  <a:gd name="connsiteY3" fmla="*/ 0 h 172528"/>
                  <a:gd name="connsiteX4" fmla="*/ 319308 w 500463"/>
                  <a:gd name="connsiteY4" fmla="*/ 103517 h 172528"/>
                  <a:gd name="connsiteX5" fmla="*/ 500463 w 500463"/>
                  <a:gd name="connsiteY5" fmla="*/ 120769 h 172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0463" h="172528">
                    <a:moveTo>
                      <a:pt x="224417" y="103517"/>
                    </a:moveTo>
                    <a:cubicBezTo>
                      <a:pt x="187036" y="138022"/>
                      <a:pt x="149655" y="172528"/>
                      <a:pt x="112274" y="172528"/>
                    </a:cubicBezTo>
                    <a:cubicBezTo>
                      <a:pt x="74893" y="172528"/>
                      <a:pt x="3006" y="132272"/>
                      <a:pt x="131" y="103517"/>
                    </a:cubicBezTo>
                    <a:cubicBezTo>
                      <a:pt x="-2745" y="74762"/>
                      <a:pt x="41825" y="0"/>
                      <a:pt x="95021" y="0"/>
                    </a:cubicBezTo>
                    <a:cubicBezTo>
                      <a:pt x="148217" y="0"/>
                      <a:pt x="251734" y="83389"/>
                      <a:pt x="319308" y="103517"/>
                    </a:cubicBezTo>
                    <a:cubicBezTo>
                      <a:pt x="386882" y="123645"/>
                      <a:pt x="473146" y="119331"/>
                      <a:pt x="500463" y="120769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grpSp>
        <p:nvGrpSpPr>
          <p:cNvPr id="29" name="Skupina 28"/>
          <p:cNvGrpSpPr/>
          <p:nvPr/>
        </p:nvGrpSpPr>
        <p:grpSpPr>
          <a:xfrm flipH="1">
            <a:off x="1338144" y="2465123"/>
            <a:ext cx="2930304" cy="936104"/>
            <a:chOff x="3347864" y="2502164"/>
            <a:chExt cx="2930304" cy="936104"/>
          </a:xfrm>
        </p:grpSpPr>
        <p:grpSp>
          <p:nvGrpSpPr>
            <p:cNvPr id="17" name="Skupina 16"/>
            <p:cNvGrpSpPr/>
            <p:nvPr/>
          </p:nvGrpSpPr>
          <p:grpSpPr>
            <a:xfrm flipH="1">
              <a:off x="3347864" y="2685930"/>
              <a:ext cx="1595060" cy="396044"/>
              <a:chOff x="4048969" y="2623548"/>
              <a:chExt cx="1595060" cy="396044"/>
            </a:xfrm>
          </p:grpSpPr>
          <p:sp>
            <p:nvSpPr>
              <p:cNvPr id="19" name="Obdélník 18"/>
              <p:cNvSpPr/>
              <p:nvPr/>
            </p:nvSpPr>
            <p:spPr>
              <a:xfrm>
                <a:off x="4203869" y="2623548"/>
                <a:ext cx="1440160" cy="396044"/>
              </a:xfrm>
              <a:prstGeom prst="rect">
                <a:avLst/>
              </a:prstGeom>
              <a:solidFill>
                <a:schemeClr val="dk1">
                  <a:tint val="50000"/>
                  <a:satMod val="300000"/>
                </a:schemeClr>
              </a:solidFill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0" name="Volný tvar 19"/>
              <p:cNvSpPr/>
              <p:nvPr/>
            </p:nvSpPr>
            <p:spPr>
              <a:xfrm>
                <a:off x="4048969" y="2735306"/>
                <a:ext cx="154900" cy="172528"/>
              </a:xfrm>
              <a:custGeom>
                <a:avLst/>
                <a:gdLst>
                  <a:gd name="connsiteX0" fmla="*/ 224417 w 500463"/>
                  <a:gd name="connsiteY0" fmla="*/ 103517 h 172528"/>
                  <a:gd name="connsiteX1" fmla="*/ 112274 w 500463"/>
                  <a:gd name="connsiteY1" fmla="*/ 172528 h 172528"/>
                  <a:gd name="connsiteX2" fmla="*/ 131 w 500463"/>
                  <a:gd name="connsiteY2" fmla="*/ 103517 h 172528"/>
                  <a:gd name="connsiteX3" fmla="*/ 95021 w 500463"/>
                  <a:gd name="connsiteY3" fmla="*/ 0 h 172528"/>
                  <a:gd name="connsiteX4" fmla="*/ 319308 w 500463"/>
                  <a:gd name="connsiteY4" fmla="*/ 103517 h 172528"/>
                  <a:gd name="connsiteX5" fmla="*/ 500463 w 500463"/>
                  <a:gd name="connsiteY5" fmla="*/ 120769 h 172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0463" h="172528">
                    <a:moveTo>
                      <a:pt x="224417" y="103517"/>
                    </a:moveTo>
                    <a:cubicBezTo>
                      <a:pt x="187036" y="138022"/>
                      <a:pt x="149655" y="172528"/>
                      <a:pt x="112274" y="172528"/>
                    </a:cubicBezTo>
                    <a:cubicBezTo>
                      <a:pt x="74893" y="172528"/>
                      <a:pt x="3006" y="132272"/>
                      <a:pt x="131" y="103517"/>
                    </a:cubicBezTo>
                    <a:cubicBezTo>
                      <a:pt x="-2745" y="74762"/>
                      <a:pt x="41825" y="0"/>
                      <a:pt x="95021" y="0"/>
                    </a:cubicBezTo>
                    <a:cubicBezTo>
                      <a:pt x="148217" y="0"/>
                      <a:pt x="251734" y="83389"/>
                      <a:pt x="319308" y="103517"/>
                    </a:cubicBezTo>
                    <a:cubicBezTo>
                      <a:pt x="386882" y="123645"/>
                      <a:pt x="473146" y="119331"/>
                      <a:pt x="500463" y="120769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1026" name="Picture 2" descr="C:\Documents and Settings\NB02\Local Settings\Temporary Internet Files\Content.IE5\E8Y9VWCQ\MC900280534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894" y="2502164"/>
              <a:ext cx="1459274" cy="936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1" name="Skupina 30"/>
          <p:cNvGrpSpPr/>
          <p:nvPr/>
        </p:nvGrpSpPr>
        <p:grpSpPr>
          <a:xfrm>
            <a:off x="4555065" y="2456491"/>
            <a:ext cx="2930304" cy="936104"/>
            <a:chOff x="3347864" y="2502164"/>
            <a:chExt cx="2930304" cy="936104"/>
          </a:xfrm>
        </p:grpSpPr>
        <p:grpSp>
          <p:nvGrpSpPr>
            <p:cNvPr id="32" name="Skupina 31"/>
            <p:cNvGrpSpPr/>
            <p:nvPr/>
          </p:nvGrpSpPr>
          <p:grpSpPr>
            <a:xfrm flipH="1">
              <a:off x="3347864" y="2685930"/>
              <a:ext cx="1595060" cy="396044"/>
              <a:chOff x="4048969" y="2623548"/>
              <a:chExt cx="1595060" cy="396044"/>
            </a:xfrm>
          </p:grpSpPr>
          <p:sp>
            <p:nvSpPr>
              <p:cNvPr id="34" name="Obdélník 33"/>
              <p:cNvSpPr/>
              <p:nvPr/>
            </p:nvSpPr>
            <p:spPr>
              <a:xfrm>
                <a:off x="4203869" y="2623548"/>
                <a:ext cx="1440160" cy="396044"/>
              </a:xfrm>
              <a:prstGeom prst="rect">
                <a:avLst/>
              </a:prstGeom>
              <a:solidFill>
                <a:schemeClr val="dk1">
                  <a:tint val="50000"/>
                  <a:satMod val="300000"/>
                </a:schemeClr>
              </a:solidFill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5" name="Volný tvar 34"/>
              <p:cNvSpPr/>
              <p:nvPr/>
            </p:nvSpPr>
            <p:spPr>
              <a:xfrm>
                <a:off x="4048969" y="2735306"/>
                <a:ext cx="154900" cy="172528"/>
              </a:xfrm>
              <a:custGeom>
                <a:avLst/>
                <a:gdLst>
                  <a:gd name="connsiteX0" fmla="*/ 224417 w 500463"/>
                  <a:gd name="connsiteY0" fmla="*/ 103517 h 172528"/>
                  <a:gd name="connsiteX1" fmla="*/ 112274 w 500463"/>
                  <a:gd name="connsiteY1" fmla="*/ 172528 h 172528"/>
                  <a:gd name="connsiteX2" fmla="*/ 131 w 500463"/>
                  <a:gd name="connsiteY2" fmla="*/ 103517 h 172528"/>
                  <a:gd name="connsiteX3" fmla="*/ 95021 w 500463"/>
                  <a:gd name="connsiteY3" fmla="*/ 0 h 172528"/>
                  <a:gd name="connsiteX4" fmla="*/ 319308 w 500463"/>
                  <a:gd name="connsiteY4" fmla="*/ 103517 h 172528"/>
                  <a:gd name="connsiteX5" fmla="*/ 500463 w 500463"/>
                  <a:gd name="connsiteY5" fmla="*/ 120769 h 172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0463" h="172528">
                    <a:moveTo>
                      <a:pt x="224417" y="103517"/>
                    </a:moveTo>
                    <a:cubicBezTo>
                      <a:pt x="187036" y="138022"/>
                      <a:pt x="149655" y="172528"/>
                      <a:pt x="112274" y="172528"/>
                    </a:cubicBezTo>
                    <a:cubicBezTo>
                      <a:pt x="74893" y="172528"/>
                      <a:pt x="3006" y="132272"/>
                      <a:pt x="131" y="103517"/>
                    </a:cubicBezTo>
                    <a:cubicBezTo>
                      <a:pt x="-2745" y="74762"/>
                      <a:pt x="41825" y="0"/>
                      <a:pt x="95021" y="0"/>
                    </a:cubicBezTo>
                    <a:cubicBezTo>
                      <a:pt x="148217" y="0"/>
                      <a:pt x="251734" y="83389"/>
                      <a:pt x="319308" y="103517"/>
                    </a:cubicBezTo>
                    <a:cubicBezTo>
                      <a:pt x="386882" y="123645"/>
                      <a:pt x="473146" y="119331"/>
                      <a:pt x="500463" y="120769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33" name="Picture 2" descr="C:\Documents and Settings\NB02\Local Settings\Temporary Internet Files\Content.IE5\E8Y9VWCQ\MC900280534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894" y="2502164"/>
              <a:ext cx="1459274" cy="936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0" name="TextovéPole 29"/>
          <p:cNvSpPr txBox="1"/>
          <p:nvPr/>
        </p:nvSpPr>
        <p:spPr>
          <a:xfrm>
            <a:off x="5353664" y="5593608"/>
            <a:ext cx="3222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Situace 2</a:t>
            </a:r>
            <a:endParaRPr lang="cs-CZ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395536" y="77192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Třetí pohybový zákon – zákon akce a reakce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54682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1375 1.11111E-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75 -1.11111E-6 L -5.55556E-7 -1.11111E-6 " pathEditMode="relative" rAng="0" ptsTypes="AA">
                                      <p:cBhvr>
                                        <p:cTn id="8" dur="50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Skupina 29"/>
          <p:cNvGrpSpPr/>
          <p:nvPr/>
        </p:nvGrpSpPr>
        <p:grpSpPr>
          <a:xfrm>
            <a:off x="1479402" y="2667736"/>
            <a:ext cx="3177570" cy="379476"/>
            <a:chOff x="1479402" y="2667736"/>
            <a:chExt cx="3177570" cy="379476"/>
          </a:xfrm>
        </p:grpSpPr>
        <p:grpSp>
          <p:nvGrpSpPr>
            <p:cNvPr id="18" name="Skupina 17"/>
            <p:cNvGrpSpPr/>
            <p:nvPr/>
          </p:nvGrpSpPr>
          <p:grpSpPr>
            <a:xfrm>
              <a:off x="1479402" y="2687172"/>
              <a:ext cx="1595060" cy="360040"/>
              <a:chOff x="1503844" y="3140968"/>
              <a:chExt cx="1595060" cy="360040"/>
            </a:xfrm>
          </p:grpSpPr>
          <p:grpSp>
            <p:nvGrpSpPr>
              <p:cNvPr id="9" name="Skupina 8"/>
              <p:cNvGrpSpPr/>
              <p:nvPr/>
            </p:nvGrpSpPr>
            <p:grpSpPr>
              <a:xfrm>
                <a:off x="1503844" y="3140968"/>
                <a:ext cx="1440160" cy="360040"/>
                <a:chOff x="2483768" y="2708920"/>
                <a:chExt cx="1440160" cy="360040"/>
              </a:xfrm>
            </p:grpSpPr>
            <p:sp>
              <p:nvSpPr>
                <p:cNvPr id="7" name="Obdélník 6"/>
                <p:cNvSpPr/>
                <p:nvPr/>
              </p:nvSpPr>
              <p:spPr>
                <a:xfrm>
                  <a:off x="2483768" y="2708920"/>
                  <a:ext cx="1440160" cy="360040"/>
                </a:xfrm>
                <a:prstGeom prst="rect">
                  <a:avLst/>
                </a:prstGeom>
                <a:solidFill>
                  <a:srgbClr val="FF0000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8" name="Obdélník 7"/>
                <p:cNvSpPr/>
                <p:nvPr/>
              </p:nvSpPr>
              <p:spPr>
                <a:xfrm>
                  <a:off x="3574034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1" name="Obdélník 10"/>
                <p:cNvSpPr/>
                <p:nvPr/>
              </p:nvSpPr>
              <p:spPr>
                <a:xfrm>
                  <a:off x="3203848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2" name="Obdélník 11"/>
                <p:cNvSpPr/>
                <p:nvPr/>
              </p:nvSpPr>
              <p:spPr>
                <a:xfrm>
                  <a:off x="2833739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sp>
            <p:nvSpPr>
              <p:cNvPr id="27" name="Volný tvar 26"/>
              <p:cNvSpPr/>
              <p:nvPr/>
            </p:nvSpPr>
            <p:spPr>
              <a:xfrm flipH="1">
                <a:off x="2944004" y="3212976"/>
                <a:ext cx="154900" cy="172528"/>
              </a:xfrm>
              <a:custGeom>
                <a:avLst/>
                <a:gdLst>
                  <a:gd name="connsiteX0" fmla="*/ 224417 w 500463"/>
                  <a:gd name="connsiteY0" fmla="*/ 103517 h 172528"/>
                  <a:gd name="connsiteX1" fmla="*/ 112274 w 500463"/>
                  <a:gd name="connsiteY1" fmla="*/ 172528 h 172528"/>
                  <a:gd name="connsiteX2" fmla="*/ 131 w 500463"/>
                  <a:gd name="connsiteY2" fmla="*/ 103517 h 172528"/>
                  <a:gd name="connsiteX3" fmla="*/ 95021 w 500463"/>
                  <a:gd name="connsiteY3" fmla="*/ 0 h 172528"/>
                  <a:gd name="connsiteX4" fmla="*/ 319308 w 500463"/>
                  <a:gd name="connsiteY4" fmla="*/ 103517 h 172528"/>
                  <a:gd name="connsiteX5" fmla="*/ 500463 w 500463"/>
                  <a:gd name="connsiteY5" fmla="*/ 120769 h 172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0463" h="172528">
                    <a:moveTo>
                      <a:pt x="224417" y="103517"/>
                    </a:moveTo>
                    <a:cubicBezTo>
                      <a:pt x="187036" y="138022"/>
                      <a:pt x="149655" y="172528"/>
                      <a:pt x="112274" y="172528"/>
                    </a:cubicBezTo>
                    <a:cubicBezTo>
                      <a:pt x="74893" y="172528"/>
                      <a:pt x="3006" y="132272"/>
                      <a:pt x="131" y="103517"/>
                    </a:cubicBezTo>
                    <a:cubicBezTo>
                      <a:pt x="-2745" y="74762"/>
                      <a:pt x="41825" y="0"/>
                      <a:pt x="95021" y="0"/>
                    </a:cubicBezTo>
                    <a:cubicBezTo>
                      <a:pt x="148217" y="0"/>
                      <a:pt x="251734" y="83389"/>
                      <a:pt x="319308" y="103517"/>
                    </a:cubicBezTo>
                    <a:cubicBezTo>
                      <a:pt x="386882" y="123645"/>
                      <a:pt x="473146" y="119331"/>
                      <a:pt x="500463" y="120769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21" name="Skupina 20"/>
            <p:cNvGrpSpPr/>
            <p:nvPr/>
          </p:nvGrpSpPr>
          <p:grpSpPr>
            <a:xfrm>
              <a:off x="3061912" y="2667736"/>
              <a:ext cx="1595060" cy="360040"/>
              <a:chOff x="2800786" y="4239940"/>
              <a:chExt cx="1595060" cy="360040"/>
            </a:xfrm>
          </p:grpSpPr>
          <p:grpSp>
            <p:nvGrpSpPr>
              <p:cNvPr id="22" name="Skupina 21"/>
              <p:cNvGrpSpPr/>
              <p:nvPr/>
            </p:nvGrpSpPr>
            <p:grpSpPr>
              <a:xfrm flipH="1" flipV="1">
                <a:off x="2955686" y="4239940"/>
                <a:ext cx="1440160" cy="360040"/>
                <a:chOff x="2483768" y="2708920"/>
                <a:chExt cx="1440160" cy="360040"/>
              </a:xfrm>
            </p:grpSpPr>
            <p:sp>
              <p:nvSpPr>
                <p:cNvPr id="23" name="Obdélník 22"/>
                <p:cNvSpPr/>
                <p:nvPr/>
              </p:nvSpPr>
              <p:spPr>
                <a:xfrm>
                  <a:off x="2483768" y="2708920"/>
                  <a:ext cx="1440160" cy="360040"/>
                </a:xfrm>
                <a:prstGeom prst="rect">
                  <a:avLst/>
                </a:prstGeom>
                <a:solidFill>
                  <a:srgbClr val="FF0000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4" name="Obdélník 23"/>
                <p:cNvSpPr/>
                <p:nvPr/>
              </p:nvSpPr>
              <p:spPr>
                <a:xfrm>
                  <a:off x="3574034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5" name="Obdélník 24"/>
                <p:cNvSpPr/>
                <p:nvPr/>
              </p:nvSpPr>
              <p:spPr>
                <a:xfrm>
                  <a:off x="3203848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6" name="Obdélník 25"/>
                <p:cNvSpPr/>
                <p:nvPr/>
              </p:nvSpPr>
              <p:spPr>
                <a:xfrm>
                  <a:off x="2833739" y="2708920"/>
                  <a:ext cx="180000" cy="36004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sp>
            <p:nvSpPr>
              <p:cNvPr id="28" name="Volný tvar 27"/>
              <p:cNvSpPr/>
              <p:nvPr/>
            </p:nvSpPr>
            <p:spPr>
              <a:xfrm>
                <a:off x="2800786" y="4333696"/>
                <a:ext cx="154900" cy="172528"/>
              </a:xfrm>
              <a:custGeom>
                <a:avLst/>
                <a:gdLst>
                  <a:gd name="connsiteX0" fmla="*/ 224417 w 500463"/>
                  <a:gd name="connsiteY0" fmla="*/ 103517 h 172528"/>
                  <a:gd name="connsiteX1" fmla="*/ 112274 w 500463"/>
                  <a:gd name="connsiteY1" fmla="*/ 172528 h 172528"/>
                  <a:gd name="connsiteX2" fmla="*/ 131 w 500463"/>
                  <a:gd name="connsiteY2" fmla="*/ 103517 h 172528"/>
                  <a:gd name="connsiteX3" fmla="*/ 95021 w 500463"/>
                  <a:gd name="connsiteY3" fmla="*/ 0 h 172528"/>
                  <a:gd name="connsiteX4" fmla="*/ 319308 w 500463"/>
                  <a:gd name="connsiteY4" fmla="*/ 103517 h 172528"/>
                  <a:gd name="connsiteX5" fmla="*/ 500463 w 500463"/>
                  <a:gd name="connsiteY5" fmla="*/ 120769 h 172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0463" h="172528">
                    <a:moveTo>
                      <a:pt x="224417" y="103517"/>
                    </a:moveTo>
                    <a:cubicBezTo>
                      <a:pt x="187036" y="138022"/>
                      <a:pt x="149655" y="172528"/>
                      <a:pt x="112274" y="172528"/>
                    </a:cubicBezTo>
                    <a:cubicBezTo>
                      <a:pt x="74893" y="172528"/>
                      <a:pt x="3006" y="132272"/>
                      <a:pt x="131" y="103517"/>
                    </a:cubicBezTo>
                    <a:cubicBezTo>
                      <a:pt x="-2745" y="74762"/>
                      <a:pt x="41825" y="0"/>
                      <a:pt x="95021" y="0"/>
                    </a:cubicBezTo>
                    <a:cubicBezTo>
                      <a:pt x="148217" y="0"/>
                      <a:pt x="251734" y="83389"/>
                      <a:pt x="319308" y="103517"/>
                    </a:cubicBezTo>
                    <a:cubicBezTo>
                      <a:pt x="386882" y="123645"/>
                      <a:pt x="473146" y="119331"/>
                      <a:pt x="500463" y="120769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grpSp>
        <p:nvGrpSpPr>
          <p:cNvPr id="16" name="Skupina 15"/>
          <p:cNvGrpSpPr/>
          <p:nvPr/>
        </p:nvGrpSpPr>
        <p:grpSpPr>
          <a:xfrm>
            <a:off x="389743" y="2132856"/>
            <a:ext cx="2526073" cy="3240360"/>
            <a:chOff x="389743" y="2132856"/>
            <a:chExt cx="2526073" cy="324036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743" y="2132856"/>
              <a:ext cx="859005" cy="3240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Obdélník 5"/>
            <p:cNvSpPr/>
            <p:nvPr/>
          </p:nvSpPr>
          <p:spPr>
            <a:xfrm>
              <a:off x="1475656" y="2669170"/>
              <a:ext cx="1440160" cy="396044"/>
            </a:xfrm>
            <a:prstGeom prst="rect">
              <a:avLst/>
            </a:prstGeom>
            <a:solidFill>
              <a:schemeClr val="dk1">
                <a:tint val="50000"/>
                <a:satMod val="300000"/>
              </a:schemeClr>
            </a:solidFill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Volný tvar 12"/>
            <p:cNvSpPr/>
            <p:nvPr/>
          </p:nvSpPr>
          <p:spPr>
            <a:xfrm>
              <a:off x="1320756" y="2780928"/>
              <a:ext cx="154900" cy="172528"/>
            </a:xfrm>
            <a:custGeom>
              <a:avLst/>
              <a:gdLst>
                <a:gd name="connsiteX0" fmla="*/ 224417 w 500463"/>
                <a:gd name="connsiteY0" fmla="*/ 103517 h 172528"/>
                <a:gd name="connsiteX1" fmla="*/ 112274 w 500463"/>
                <a:gd name="connsiteY1" fmla="*/ 172528 h 172528"/>
                <a:gd name="connsiteX2" fmla="*/ 131 w 500463"/>
                <a:gd name="connsiteY2" fmla="*/ 103517 h 172528"/>
                <a:gd name="connsiteX3" fmla="*/ 95021 w 500463"/>
                <a:gd name="connsiteY3" fmla="*/ 0 h 172528"/>
                <a:gd name="connsiteX4" fmla="*/ 319308 w 500463"/>
                <a:gd name="connsiteY4" fmla="*/ 103517 h 172528"/>
                <a:gd name="connsiteX5" fmla="*/ 500463 w 500463"/>
                <a:gd name="connsiteY5" fmla="*/ 120769 h 172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0463" h="172528">
                  <a:moveTo>
                    <a:pt x="224417" y="103517"/>
                  </a:moveTo>
                  <a:cubicBezTo>
                    <a:pt x="187036" y="138022"/>
                    <a:pt x="149655" y="172528"/>
                    <a:pt x="112274" y="172528"/>
                  </a:cubicBezTo>
                  <a:cubicBezTo>
                    <a:pt x="74893" y="172528"/>
                    <a:pt x="3006" y="132272"/>
                    <a:pt x="131" y="103517"/>
                  </a:cubicBezTo>
                  <a:cubicBezTo>
                    <a:pt x="-2745" y="74762"/>
                    <a:pt x="41825" y="0"/>
                    <a:pt x="95021" y="0"/>
                  </a:cubicBezTo>
                  <a:cubicBezTo>
                    <a:pt x="148217" y="0"/>
                    <a:pt x="251734" y="83389"/>
                    <a:pt x="319308" y="103517"/>
                  </a:cubicBezTo>
                  <a:cubicBezTo>
                    <a:pt x="386882" y="123645"/>
                    <a:pt x="473146" y="119331"/>
                    <a:pt x="500463" y="120769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5" name="Přímá spojnice 14"/>
            <p:cNvCxnSpPr/>
            <p:nvPr/>
          </p:nvCxnSpPr>
          <p:spPr>
            <a:xfrm>
              <a:off x="1246480" y="2883952"/>
              <a:ext cx="108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Skupina 28"/>
          <p:cNvGrpSpPr/>
          <p:nvPr/>
        </p:nvGrpSpPr>
        <p:grpSpPr>
          <a:xfrm>
            <a:off x="3216812" y="2476915"/>
            <a:ext cx="2930304" cy="936104"/>
            <a:chOff x="3347864" y="2502164"/>
            <a:chExt cx="2930304" cy="936104"/>
          </a:xfrm>
        </p:grpSpPr>
        <p:grpSp>
          <p:nvGrpSpPr>
            <p:cNvPr id="17" name="Skupina 16"/>
            <p:cNvGrpSpPr/>
            <p:nvPr/>
          </p:nvGrpSpPr>
          <p:grpSpPr>
            <a:xfrm flipH="1">
              <a:off x="3347864" y="2685930"/>
              <a:ext cx="1595060" cy="396044"/>
              <a:chOff x="4048969" y="2623548"/>
              <a:chExt cx="1595060" cy="396044"/>
            </a:xfrm>
          </p:grpSpPr>
          <p:sp>
            <p:nvSpPr>
              <p:cNvPr id="19" name="Obdélník 18"/>
              <p:cNvSpPr/>
              <p:nvPr/>
            </p:nvSpPr>
            <p:spPr>
              <a:xfrm>
                <a:off x="4203869" y="2623548"/>
                <a:ext cx="1440160" cy="396044"/>
              </a:xfrm>
              <a:prstGeom prst="rect">
                <a:avLst/>
              </a:prstGeom>
              <a:solidFill>
                <a:schemeClr val="dk1">
                  <a:tint val="50000"/>
                  <a:satMod val="300000"/>
                </a:schemeClr>
              </a:solidFill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0" name="Volný tvar 19"/>
              <p:cNvSpPr/>
              <p:nvPr/>
            </p:nvSpPr>
            <p:spPr>
              <a:xfrm>
                <a:off x="4048969" y="2735306"/>
                <a:ext cx="154900" cy="172528"/>
              </a:xfrm>
              <a:custGeom>
                <a:avLst/>
                <a:gdLst>
                  <a:gd name="connsiteX0" fmla="*/ 224417 w 500463"/>
                  <a:gd name="connsiteY0" fmla="*/ 103517 h 172528"/>
                  <a:gd name="connsiteX1" fmla="*/ 112274 w 500463"/>
                  <a:gd name="connsiteY1" fmla="*/ 172528 h 172528"/>
                  <a:gd name="connsiteX2" fmla="*/ 131 w 500463"/>
                  <a:gd name="connsiteY2" fmla="*/ 103517 h 172528"/>
                  <a:gd name="connsiteX3" fmla="*/ 95021 w 500463"/>
                  <a:gd name="connsiteY3" fmla="*/ 0 h 172528"/>
                  <a:gd name="connsiteX4" fmla="*/ 319308 w 500463"/>
                  <a:gd name="connsiteY4" fmla="*/ 103517 h 172528"/>
                  <a:gd name="connsiteX5" fmla="*/ 500463 w 500463"/>
                  <a:gd name="connsiteY5" fmla="*/ 120769 h 172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0463" h="172528">
                    <a:moveTo>
                      <a:pt x="224417" y="103517"/>
                    </a:moveTo>
                    <a:cubicBezTo>
                      <a:pt x="187036" y="138022"/>
                      <a:pt x="149655" y="172528"/>
                      <a:pt x="112274" y="172528"/>
                    </a:cubicBezTo>
                    <a:cubicBezTo>
                      <a:pt x="74893" y="172528"/>
                      <a:pt x="3006" y="132272"/>
                      <a:pt x="131" y="103517"/>
                    </a:cubicBezTo>
                    <a:cubicBezTo>
                      <a:pt x="-2745" y="74762"/>
                      <a:pt x="41825" y="0"/>
                      <a:pt x="95021" y="0"/>
                    </a:cubicBezTo>
                    <a:cubicBezTo>
                      <a:pt x="148217" y="0"/>
                      <a:pt x="251734" y="83389"/>
                      <a:pt x="319308" y="103517"/>
                    </a:cubicBezTo>
                    <a:cubicBezTo>
                      <a:pt x="386882" y="123645"/>
                      <a:pt x="473146" y="119331"/>
                      <a:pt x="500463" y="120769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1026" name="Picture 2" descr="C:\Documents and Settings\NB02\Local Settings\Temporary Internet Files\Content.IE5\E8Y9VWCQ\MC900280534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894" y="2502164"/>
              <a:ext cx="1459274" cy="936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1" name="TextovéPole 30"/>
          <p:cNvSpPr txBox="1"/>
          <p:nvPr/>
        </p:nvSpPr>
        <p:spPr>
          <a:xfrm>
            <a:off x="5353664" y="5593608"/>
            <a:ext cx="3222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Situace 3</a:t>
            </a:r>
            <a:endParaRPr lang="cs-CZ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395536" y="77192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Třetí pohybový zákon – zákon akce a reakce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53778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0.14097 -0.0007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49" y="-4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L 0.27934 -0.00139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58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77192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Třetí pohybový zákon – zákon akce a reakce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09159" y="2587208"/>
            <a:ext cx="7704856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Dvě tělesa na sebe navzájem působí </a:t>
            </a:r>
            <a:r>
              <a:rPr lang="cs-CZ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stejně velkými silami opačného směru. </a:t>
            </a:r>
            <a:endParaRPr lang="cs-CZ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dirty="0">
                <a:latin typeface="Arial" pitchFamily="34" charset="0"/>
                <a:cs typeface="Arial" pitchFamily="34" charset="0"/>
              </a:rPr>
              <a:t>První sílu nazýváme </a:t>
            </a:r>
            <a:r>
              <a:rPr lang="cs-CZ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akce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, druhou </a:t>
            </a:r>
            <a:r>
              <a:rPr lang="cs-CZ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reakce.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Obě síly </a:t>
            </a:r>
            <a:r>
              <a:rPr lang="cs-CZ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současně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vznikají i zanikají.</a:t>
            </a:r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8645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4660"/>
            <a:ext cx="10976752" cy="6714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Documents and Settings\NB02\Local Settings\Temporary Internet Files\Content.IE5\9W1YWHR3\MC90035493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7205">
            <a:off x="1274525" y="5781524"/>
            <a:ext cx="2971288" cy="486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28288" y="4063162"/>
            <a:ext cx="2198641" cy="2342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413862" y="1444776"/>
            <a:ext cx="3222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Situace 4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415717" y="2817237"/>
            <a:ext cx="3222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Špatně !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95536" y="35390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Třetí pohybový zákon – zákon akce a reakce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9326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06736 -0.04584 C 0.0816 -0.05625 0.10278 -0.06135 0.12466 -0.06135 C 0.14983 -0.06135 0.16997 -0.05625 0.1842 -0.04584 L 0.25174 4.44444E-6 " pathEditMode="relative" rAng="0" ptsTypes="FffFF">
                                      <p:cBhvr>
                                        <p:cTn id="6" dur="125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87" y="-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4660"/>
            <a:ext cx="10976752" cy="6714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Documents and Settings\NB02\Local Settings\Temporary Internet Files\Content.IE5\9W1YWHR3\MC90035493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7205">
            <a:off x="1274525" y="5781524"/>
            <a:ext cx="2971288" cy="486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88416" y="4052755"/>
            <a:ext cx="2198641" cy="2342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710" y="6179586"/>
            <a:ext cx="4037156" cy="687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603552" y="1625160"/>
            <a:ext cx="3222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Situace 5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609952" y="2870559"/>
            <a:ext cx="3222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Dobře !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2527648" y="3657229"/>
            <a:ext cx="481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Fyzikálně dobře !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95536" y="362472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Třetí pohybový zákon – zákon akce a reakce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62294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54273E-7 C 0.00538 -0.02009 0.02517 -0.03903 0.03194 -0.03903 C 0.07569 -0.03903 0.12066 0.27182 0.12066 0.58406 C 0.12066 0.42633 0.1434 0.27182 0.16458 0.27182 C 0.18732 0.27182 0.2085 0.42864 0.2085 0.58406 C 0.2085 0.50554 0.21962 0.42633 0.2309 0.42633 C 0.24219 0.42633 0.25347 0.50369 0.25347 0.58406 C 0.25347 0.54365 0.2592 0.50554 0.26475 0.50554 C 0.27048 0.50554 0.27604 0.54596 0.27604 0.58406 C 0.27604 0.56305 0.27899 0.54365 0.28177 0.54365 C 0.28298 0.54365 0.28732 0.56351 0.28732 0.58406 C 0.28732 0.57321 0.28871 0.56305 0.29028 0.56305 C 0.29028 0.56536 0.29305 0.57298 0.29305 0.58406 C 0.29305 0.57806 0.29305 0.57321 0.29462 0.57321 C 0.29462 0.57575 0.29618 0.57875 0.29618 0.58406 C 0.29618 0.58129 0.29618 0.57806 0.29618 0.57575 C 0.29757 0.57575 0.29757 0.57806 0.29757 0.58129 C 0.29896 0.58129 0.29896 0.57875 0.29896 0.57575 C 0.30087 0.57575 0.30087 0.57806 0.30087 0.58129 " pathEditMode="relative" rAng="0" ptsTypes="fffffffffffffffffff">
                                      <p:cBhvr>
                                        <p:cTn id="6" dur="6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35" y="2725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22222E-6 L -0.47917 0.00741 " pathEditMode="relative" rAng="0" ptsTypes="AA">
                                      <p:cBhvr>
                                        <p:cTn id="8" dur="4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58" y="37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4660"/>
            <a:ext cx="10976752" cy="6714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28288" y="4063162"/>
            <a:ext cx="2198641" cy="2342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266" b="89734" l="4100" r="9144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0544" y="4270792"/>
            <a:ext cx="6754361" cy="3166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3609952" y="2870559"/>
            <a:ext cx="3222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Happy end !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03552" y="1625160"/>
            <a:ext cx="3222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Situace 6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95536" y="422600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Třetí pohybový zákon – zákon akce a reakce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21437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56337E-6 L 0.06737 -0.05921 C 0.0816 -0.07262 0.10278 -0.07909 0.12466 -0.07909 C 0.14983 -0.07909 0.16997 -0.07262 0.18421 -0.05921 L 0.25174 1.56337E-6 " pathEditMode="relative" rAng="0" ptsTypes="FffFF">
                                      <p:cBhvr>
                                        <p:cTn id="6" dur="125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87" y="-39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03648" y="764704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Zákon zachování hybnosti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11560" y="156503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Izolovaná soustava těles: </a:t>
            </a:r>
            <a:r>
              <a:rPr lang="cs-CZ" dirty="0" smtClean="0"/>
              <a:t>tělesa na sebe působí pouze akcí a reakcí, </a:t>
            </a:r>
            <a:br>
              <a:rPr lang="cs-CZ" dirty="0" smtClean="0"/>
            </a:br>
            <a:r>
              <a:rPr lang="cs-CZ" dirty="0" smtClean="0"/>
              <a:t>                                             jiná tělesa nepůsobí  vnějšími silami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83296" y="2947976"/>
            <a:ext cx="829766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Celková hybnost </a:t>
            </a:r>
            <a:r>
              <a:rPr lang="cs-CZ" dirty="0" smtClean="0"/>
              <a:t>izolované soustavy těles se vzájemným silovým působením </a:t>
            </a:r>
            <a:r>
              <a:rPr lang="cs-CZ" b="1" dirty="0" smtClean="0">
                <a:solidFill>
                  <a:schemeClr val="accent1"/>
                </a:solidFill>
              </a:rPr>
              <a:t>nemění.</a:t>
            </a:r>
            <a:endParaRPr lang="cs-CZ" sz="2400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068800" y="4270792"/>
                <a:ext cx="22086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cs-CZ" sz="2400" b="1" i="1">
                              <a:latin typeface="Cambria Math"/>
                            </a:rPr>
                            <m:t>𝒑</m:t>
                          </m:r>
                        </m:e>
                      </m:acc>
                      <m:r>
                        <a:rPr lang="cs-CZ" sz="2400" b="1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cs-CZ" sz="2400" b="1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cs-CZ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sz="24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800" y="4270792"/>
                <a:ext cx="2208655" cy="46166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14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803486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3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2008</TotalTime>
  <Words>295</Words>
  <Application>Microsoft Office PowerPoint</Application>
  <PresentationFormat>Předvádění na obrazovce (4:3)</PresentationFormat>
  <Paragraphs>62</Paragraphs>
  <Slides>14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alan</cp:lastModifiedBy>
  <cp:revision>89</cp:revision>
  <dcterms:created xsi:type="dcterms:W3CDTF">2011-12-03T14:12:28Z</dcterms:created>
  <dcterms:modified xsi:type="dcterms:W3CDTF">2013-05-03T08:29:38Z</dcterms:modified>
</cp:coreProperties>
</file>