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88" r:id="rId3"/>
    <p:sldId id="305" r:id="rId4"/>
    <p:sldId id="307" r:id="rId5"/>
    <p:sldId id="292" r:id="rId6"/>
    <p:sldId id="306" r:id="rId7"/>
    <p:sldId id="308" r:id="rId8"/>
    <p:sldId id="309" r:id="rId9"/>
    <p:sldId id="310" r:id="rId10"/>
    <p:sldId id="311" r:id="rId11"/>
    <p:sldId id="312" r:id="rId12"/>
    <p:sldId id="314" r:id="rId13"/>
    <p:sldId id="315" r:id="rId14"/>
    <p:sldId id="313" r:id="rId15"/>
    <p:sldId id="316" r:id="rId16"/>
    <p:sldId id="279" r:id="rId17"/>
    <p:sldId id="267" r:id="rId18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99FF33"/>
    <a:srgbClr val="D2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01" autoAdjust="0"/>
  </p:normalViewPr>
  <p:slideViewPr>
    <p:cSldViewPr>
      <p:cViewPr>
        <p:scale>
          <a:sx n="80" d="100"/>
          <a:sy n="80" d="100"/>
        </p:scale>
        <p:origin x="-1272" y="-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60128" cy="6012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B9719A-F83D-4DBC-B287-7B163CD738A4}" type="datetimeFigureOut">
              <a:rPr lang="cs-CZ" smtClean="0"/>
              <a:t>3.5.2013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B1907A-02F1-4483-8D2B-24DAC6C7E7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928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1907A-02F1-4483-8D2B-24DAC6C7E72C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84527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1907A-02F1-4483-8D2B-24DAC6C7E72C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83429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1907A-02F1-4483-8D2B-24DAC6C7E72C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93475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1907A-02F1-4483-8D2B-24DAC6C7E72C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601241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1907A-02F1-4483-8D2B-24DAC6C7E72C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8769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1907A-02F1-4483-8D2B-24DAC6C7E72C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28717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1907A-02F1-4483-8D2B-24DAC6C7E72C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156888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1907A-02F1-4483-8D2B-24DAC6C7E72C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45500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1907A-02F1-4483-8D2B-24DAC6C7E72C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45198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1907A-02F1-4483-8D2B-24DAC6C7E72C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06744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1907A-02F1-4483-8D2B-24DAC6C7E72C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63791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1907A-02F1-4483-8D2B-24DAC6C7E72C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7563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1907A-02F1-4483-8D2B-24DAC6C7E72C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18120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1907A-02F1-4483-8D2B-24DAC6C7E72C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13152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1907A-02F1-4483-8D2B-24DAC6C7E72C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06949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1907A-02F1-4483-8D2B-24DAC6C7E72C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09128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1907A-02F1-4483-8D2B-24DAC6C7E72C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66252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71663" y="3716338"/>
            <a:ext cx="5400675" cy="2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Klepnutím lze upravit styl předlohy podnadpisů.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937D58-FE2D-4BB4-87B3-6B1E1412DDD6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0B2C8-0AE4-4DF6-9D51-1528F8A34C0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5566" y="5157192"/>
            <a:ext cx="7812868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47564" y="5864498"/>
            <a:ext cx="7848872" cy="804862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3F4F3-6507-4155-9CB9-11FFBEC8CB1F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565DE-A243-4149-9800-636659DFBEA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6037A3-C926-4599-AB63-0334ACA12EC6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70DBC-270F-42C7-A683-529CF9F2829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99DF94-2D7F-4F11-BCDD-4FA7C267D9A8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55C96-31DF-4E0B-8A29-570891E399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1530350"/>
            <a:ext cx="5399088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CDEC3-BC88-48A2-B64C-6BFE56287A18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80A76D-CDDF-48CE-B192-25D6D3F720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8A989-257F-497A-BEDF-2C206640251B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EBC48-54A0-4A78-A422-D6C1416318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BA5B4-6AC1-4552-B688-43B8F4332889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381C1-7951-46F4-ABC2-045B3F8A2F2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D79CAE-0219-4F09-B202-55DF938F9B65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B97AB-C0C8-4DE3-934F-12318682615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BF6B2-E91F-4553-BA59-37E8E307428D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60D10-1D27-437A-93F7-B38F19FB5C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BF788-6C6F-472F-B114-8C4AA86B5044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89CEF-B344-470C-AD0C-782F5B15F3D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71383-7520-467E-9361-372990F7CF04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1D4D1-1EB8-4E0D-ADC5-ABBBD9531C5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994AD-9F31-489D-8F6F-8997437A2372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AFF44-77BB-4152-A50E-C0280ACFCB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3413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A03CD5D-730B-4DF8-8352-CB6D475B6EBA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4EAB025-E801-4724-A5B7-F0789AD28FA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4" cstate="print"/>
          <a:srcRect l="38271" t="16800" r="46136" b="55481"/>
          <a:stretch>
            <a:fillRect/>
          </a:stretch>
        </p:blipFill>
        <p:spPr bwMode="auto">
          <a:xfrm>
            <a:off x="52388" y="36513"/>
            <a:ext cx="57626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Obrázek 10" descr="linka.png"/>
          <p:cNvPicPr>
            <a:picLocks noChangeAspect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22263" y="644525"/>
            <a:ext cx="26987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Obrázek 12" descr="linka.png"/>
          <p:cNvPicPr>
            <a:picLocks noChangeAspect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650875" y="330200"/>
            <a:ext cx="5400675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37609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5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6" Type="http://schemas.microsoft.com/office/2007/relationships/hdphoto" Target="../media/hdphoto2.wdp"/><Relationship Id="rId5" Type="http://schemas.openxmlformats.org/officeDocument/2006/relationships/image" Target="../media/image6.png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376092"/>
                </a:solidFill>
              </a:rPr>
              <a:t>Mechanika I.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Zákon zachování hybnosti - příklady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886863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sz="1200" dirty="0" smtClean="0">
                <a:solidFill>
                  <a:schemeClr val="bg1">
                    <a:lumMod val="65000"/>
                  </a:schemeClr>
                </a:solidFill>
              </a:rPr>
              <a:t>VY_32_INOVACE_10-17</a:t>
            </a:r>
            <a:endParaRPr lang="cs-CZ" sz="1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/>
          <p:cNvSpPr txBox="1"/>
          <p:nvPr/>
        </p:nvSpPr>
        <p:spPr>
          <a:xfrm>
            <a:off x="723808" y="723240"/>
            <a:ext cx="799702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Příklad 3:</a:t>
            </a:r>
          </a:p>
          <a:p>
            <a:r>
              <a:rPr lang="cs-CZ" dirty="0"/>
              <a:t>Vagón o hmotnosti 4 t jede po vodorovných kolejích rychlostí </a:t>
            </a:r>
            <a:r>
              <a:rPr lang="cs-CZ" dirty="0" smtClean="0"/>
              <a:t>0,75 </a:t>
            </a:r>
            <a:r>
              <a:rPr lang="cs-CZ" dirty="0"/>
              <a:t>m/s a narazí na </a:t>
            </a:r>
            <a:r>
              <a:rPr lang="cs-CZ" dirty="0" smtClean="0"/>
              <a:t>vagón </a:t>
            </a:r>
            <a:r>
              <a:rPr lang="cs-CZ" dirty="0"/>
              <a:t>o hmotnosti </a:t>
            </a:r>
            <a:r>
              <a:rPr lang="cs-CZ" dirty="0" smtClean="0"/>
              <a:t>3 </a:t>
            </a:r>
            <a:r>
              <a:rPr lang="cs-CZ" dirty="0"/>
              <a:t>t, který jede </a:t>
            </a:r>
            <a:r>
              <a:rPr lang="cs-CZ" dirty="0" smtClean="0"/>
              <a:t>proti rychlostí 0,5 </a:t>
            </a:r>
            <a:r>
              <a:rPr lang="cs-CZ" dirty="0"/>
              <a:t>m/s. Při nárazu se oba </a:t>
            </a:r>
            <a:r>
              <a:rPr lang="cs-CZ" dirty="0" smtClean="0"/>
              <a:t>vagóny </a:t>
            </a:r>
            <a:r>
              <a:rPr lang="cs-CZ" dirty="0"/>
              <a:t>spojí a dále se pohybují společně. </a:t>
            </a:r>
            <a:r>
              <a:rPr lang="cs-CZ" dirty="0" smtClean="0"/>
              <a:t>Vypočítejte </a:t>
            </a:r>
            <a:r>
              <a:rPr lang="cs-CZ" dirty="0"/>
              <a:t>rychlost po srážce. 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723808" y="2278004"/>
            <a:ext cx="8117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m</a:t>
            </a:r>
            <a:r>
              <a:rPr lang="cs-CZ" baseline="-25000" dirty="0" smtClean="0"/>
              <a:t>1</a:t>
            </a:r>
            <a:r>
              <a:rPr lang="cs-CZ" dirty="0" smtClean="0"/>
              <a:t> = 4000 kg, m</a:t>
            </a:r>
            <a:r>
              <a:rPr lang="cs-CZ" baseline="-25000" dirty="0" smtClean="0"/>
              <a:t>2</a:t>
            </a:r>
            <a:r>
              <a:rPr lang="cs-CZ" dirty="0" smtClean="0"/>
              <a:t> = 3000 kg,</a:t>
            </a:r>
            <a:r>
              <a:rPr lang="cs-CZ" dirty="0"/>
              <a:t> v</a:t>
            </a:r>
            <a:r>
              <a:rPr lang="cs-CZ" baseline="-25000" dirty="0"/>
              <a:t>1</a:t>
            </a:r>
            <a:r>
              <a:rPr lang="cs-CZ" dirty="0"/>
              <a:t> = </a:t>
            </a:r>
            <a:r>
              <a:rPr lang="cs-CZ" dirty="0" smtClean="0"/>
              <a:t>0,75 </a:t>
            </a:r>
            <a:r>
              <a:rPr lang="cs-CZ" dirty="0"/>
              <a:t>m ∙ </a:t>
            </a:r>
            <a:r>
              <a:rPr lang="cs-CZ" dirty="0" smtClean="0"/>
              <a:t>s</a:t>
            </a:r>
            <a:r>
              <a:rPr lang="cs-CZ" baseline="30000" dirty="0" smtClean="0"/>
              <a:t>-1</a:t>
            </a:r>
            <a:r>
              <a:rPr lang="cs-CZ" dirty="0" smtClean="0"/>
              <a:t>, v</a:t>
            </a:r>
            <a:r>
              <a:rPr lang="cs-CZ" baseline="-25000" dirty="0" smtClean="0"/>
              <a:t>2</a:t>
            </a:r>
            <a:r>
              <a:rPr lang="cs-CZ" dirty="0" smtClean="0"/>
              <a:t> = - 0,5 m ∙ s</a:t>
            </a:r>
            <a:r>
              <a:rPr lang="cs-CZ" baseline="30000" dirty="0" smtClean="0"/>
              <a:t>-1</a:t>
            </a:r>
            <a:r>
              <a:rPr lang="cs-CZ" dirty="0" smtClean="0"/>
              <a:t>, v </a:t>
            </a:r>
            <a:r>
              <a:rPr lang="cs-CZ" dirty="0"/>
              <a:t>= </a:t>
            </a:r>
            <a:r>
              <a:rPr lang="cs-CZ" dirty="0" smtClean="0"/>
              <a:t>? </a:t>
            </a:r>
            <a:r>
              <a:rPr lang="cs-CZ" dirty="0"/>
              <a:t>m ∙ s</a:t>
            </a:r>
            <a:r>
              <a:rPr lang="cs-CZ" baseline="30000" dirty="0"/>
              <a:t>-1</a:t>
            </a:r>
            <a:r>
              <a:rPr lang="cs-CZ" dirty="0"/>
              <a:t>,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302912" y="2887848"/>
                <a:ext cx="7816640" cy="33778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cs-CZ" sz="2400" b="0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cs-CZ" sz="24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cs-CZ" sz="2400" b="0" i="1" smtClean="0">
                          <a:latin typeface="Cambria Math"/>
                        </a:rPr>
                        <m:t>=</m:t>
                      </m:r>
                      <m:r>
                        <a:rPr lang="cs-CZ" sz="2400" b="0" i="1" smtClean="0">
                          <a:latin typeface="Cambria Math"/>
                        </a:rPr>
                        <m:t>𝑝</m:t>
                      </m:r>
                    </m:oMath>
                  </m:oMathPara>
                </a14:m>
                <a:endParaRPr lang="cs-CZ" sz="2400" dirty="0" smtClean="0"/>
              </a:p>
              <a:p>
                <a:endParaRPr lang="cs-CZ" sz="24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𝑚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cs-CZ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cs-CZ" sz="2400" b="0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cs-CZ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𝑚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cs-CZ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cs-CZ" sz="2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cs-CZ" sz="2400" b="0" i="1" smtClean="0"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cs-CZ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400" i="1">
                                  <a:latin typeface="Cambria Math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cs-CZ" sz="240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cs-CZ" sz="2400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cs-CZ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400" i="1">
                                  <a:latin typeface="Cambria Math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cs-CZ" sz="24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cs-CZ" sz="2400" b="0" i="1" smtClean="0">
                          <a:latin typeface="Cambria Math"/>
                        </a:rPr>
                        <m:t>𝑣</m:t>
                      </m:r>
                    </m:oMath>
                  </m:oMathPara>
                </a14:m>
                <a:endParaRPr lang="cs-CZ" sz="2400" dirty="0" smtClean="0"/>
              </a:p>
              <a:p>
                <a:endParaRPr lang="cs-CZ" sz="24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/>
                        </a:rPr>
                        <m:t>𝑣</m:t>
                      </m:r>
                      <m:r>
                        <a:rPr lang="cs-CZ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sz="2400" b="0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cs-CZ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400" i="1">
                                  <a:latin typeface="Cambria Math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cs-CZ" sz="240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cs-CZ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400" i="1">
                                  <a:latin typeface="Cambria Math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cs-CZ" sz="240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cs-CZ" sz="2400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cs-CZ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400" i="1">
                                  <a:latin typeface="Cambria Math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cs-CZ" sz="24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cs-CZ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400" i="1">
                                  <a:latin typeface="Cambria Math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cs-CZ" sz="24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cs-CZ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400" i="1">
                                  <a:latin typeface="Cambria Math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cs-CZ" sz="240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cs-CZ" sz="2400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cs-CZ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400" i="1">
                                  <a:latin typeface="Cambria Math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cs-CZ" sz="24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cs-CZ" sz="2400" b="0" i="1" dirty="0" smtClean="0">
                  <a:latin typeface="Cambria Math"/>
                </a:endParaRPr>
              </a:p>
              <a:p>
                <a:endParaRPr lang="cs-CZ" sz="2400" b="0" i="1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/>
                        </a:rPr>
                        <m:t>𝑣</m:t>
                      </m:r>
                      <m:r>
                        <a:rPr lang="cs-CZ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400" b="0" i="1" smtClean="0">
                              <a:latin typeface="Cambria Math"/>
                            </a:rPr>
                            <m:t>4000</m:t>
                          </m:r>
                          <m:r>
                            <a:rPr lang="cs-CZ" sz="2400" b="0" i="1" smtClean="0">
                              <a:latin typeface="Cambria Math"/>
                              <a:ea typeface="Cambria Math"/>
                            </a:rPr>
                            <m:t>∙0,75+3000∙(−0,5)</m:t>
                          </m:r>
                        </m:num>
                        <m:den>
                          <m:r>
                            <a:rPr lang="cs-CZ" sz="2400" b="0" i="1" smtClean="0">
                              <a:latin typeface="Cambria Math"/>
                            </a:rPr>
                            <m:t>4000+3000</m:t>
                          </m:r>
                        </m:den>
                      </m:f>
                      <m:acc>
                        <m:accPr>
                          <m:chr m:val="̇"/>
                          <m:ctrlPr>
                            <a:rPr lang="cs-CZ" sz="2400" b="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=</m:t>
                          </m:r>
                        </m:e>
                      </m:acc>
                      <m:r>
                        <a:rPr lang="cs-CZ" sz="2400" b="0" i="1" smtClean="0">
                          <a:latin typeface="Cambria Math"/>
                        </a:rPr>
                        <m:t>0,21 </m:t>
                      </m:r>
                      <m:r>
                        <a:rPr lang="cs-CZ" sz="2400" b="0" i="1" smtClean="0">
                          <a:latin typeface="Cambria Math"/>
                        </a:rPr>
                        <m:t>𝑚</m:t>
                      </m:r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cs-CZ" sz="2400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latin typeface="Cambria Math"/>
                              <a:ea typeface="Cambria Math"/>
                            </a:rPr>
                            <m:t>𝑠</m:t>
                          </m:r>
                        </m:e>
                        <m:sup>
                          <m:r>
                            <a:rPr lang="cs-CZ" sz="2400" b="0" i="1" smtClean="0">
                              <a:latin typeface="Cambria Math"/>
                              <a:ea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912" y="2887848"/>
                <a:ext cx="7816640" cy="337784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9631691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/>
          <p:cNvSpPr txBox="1"/>
          <p:nvPr/>
        </p:nvSpPr>
        <p:spPr>
          <a:xfrm>
            <a:off x="723808" y="723240"/>
            <a:ext cx="799702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Příklad 4:</a:t>
            </a:r>
          </a:p>
          <a:p>
            <a:r>
              <a:rPr lang="cs-CZ" dirty="0" smtClean="0"/>
              <a:t>Koule </a:t>
            </a:r>
            <a:r>
              <a:rPr lang="cs-CZ" dirty="0"/>
              <a:t>o hmotnosti </a:t>
            </a:r>
            <a:r>
              <a:rPr lang="cs-CZ" dirty="0" smtClean="0"/>
              <a:t>0,2 </a:t>
            </a:r>
            <a:r>
              <a:rPr lang="cs-CZ" dirty="0"/>
              <a:t>kg leží na </a:t>
            </a:r>
            <a:r>
              <a:rPr lang="cs-CZ" dirty="0" smtClean="0"/>
              <a:t>stole. Druhá koule stejné hmotnosti </a:t>
            </a:r>
            <a:endParaRPr lang="cs-CZ" dirty="0"/>
          </a:p>
          <a:p>
            <a:r>
              <a:rPr lang="cs-CZ" dirty="0" smtClean="0"/>
              <a:t>se pohybuje </a:t>
            </a:r>
            <a:r>
              <a:rPr lang="cs-CZ" dirty="0"/>
              <a:t>rychlostí </a:t>
            </a:r>
            <a:r>
              <a:rPr lang="cs-CZ" dirty="0" smtClean="0"/>
              <a:t>1,2 </a:t>
            </a:r>
            <a:r>
              <a:rPr lang="cs-CZ" dirty="0"/>
              <a:t>m/s </a:t>
            </a:r>
            <a:r>
              <a:rPr lang="cs-CZ" dirty="0" smtClean="0"/>
              <a:t>a narazí </a:t>
            </a:r>
            <a:r>
              <a:rPr lang="cs-CZ" dirty="0"/>
              <a:t>na </a:t>
            </a:r>
            <a:r>
              <a:rPr lang="cs-CZ" dirty="0" smtClean="0"/>
              <a:t>první kouli.  Druhá koule se odrazí  </a:t>
            </a:r>
            <a:r>
              <a:rPr lang="cs-CZ" dirty="0"/>
              <a:t>kolmo ke svému </a:t>
            </a:r>
            <a:r>
              <a:rPr lang="cs-CZ" dirty="0" smtClean="0"/>
              <a:t>původnímu </a:t>
            </a:r>
            <a:r>
              <a:rPr lang="cs-CZ" dirty="0"/>
              <a:t>směru rychlostí </a:t>
            </a:r>
            <a:r>
              <a:rPr lang="cs-CZ" dirty="0" smtClean="0"/>
              <a:t>0,7 </a:t>
            </a:r>
            <a:r>
              <a:rPr lang="cs-CZ" dirty="0"/>
              <a:t>m/s. </a:t>
            </a:r>
            <a:r>
              <a:rPr lang="cs-CZ" dirty="0" smtClean="0"/>
              <a:t>Vypočítejte </a:t>
            </a:r>
            <a:r>
              <a:rPr lang="cs-CZ" dirty="0"/>
              <a:t>velikost rychlosti </a:t>
            </a:r>
            <a:r>
              <a:rPr lang="cs-CZ" dirty="0" smtClean="0"/>
              <a:t>první koule </a:t>
            </a:r>
            <a:r>
              <a:rPr lang="cs-CZ" dirty="0"/>
              <a:t>po nárazu </a:t>
            </a:r>
            <a:r>
              <a:rPr lang="cs-CZ" dirty="0" smtClean="0"/>
              <a:t>a určete </a:t>
            </a:r>
            <a:r>
              <a:rPr lang="cs-CZ" dirty="0"/>
              <a:t>směr, v němž se </a:t>
            </a:r>
            <a:r>
              <a:rPr lang="cs-CZ" dirty="0" smtClean="0"/>
              <a:t>bude </a:t>
            </a:r>
            <a:r>
              <a:rPr lang="cs-CZ" dirty="0"/>
              <a:t>pohybovat. </a:t>
            </a:r>
          </a:p>
        </p:txBody>
      </p:sp>
      <p:pic>
        <p:nvPicPr>
          <p:cNvPr id="1026" name="Picture 2" descr="C:\Documents and Settings\NB02\Local Settings\Temporary Internet Files\Content.IE5\AMRSWK6I\MC900344077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460429" y="1752507"/>
            <a:ext cx="3862374" cy="5171008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993668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026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Ovál 2"/>
          <p:cNvSpPr/>
          <p:nvPr/>
        </p:nvSpPr>
        <p:spPr>
          <a:xfrm>
            <a:off x="2962192" y="2633688"/>
            <a:ext cx="962048" cy="962048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Ovál 3"/>
          <p:cNvSpPr/>
          <p:nvPr/>
        </p:nvSpPr>
        <p:spPr>
          <a:xfrm>
            <a:off x="-962048" y="2947976"/>
            <a:ext cx="962048" cy="96204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664156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2.53469E-6 L 0.32899 2.53469E-6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44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42" presetClass="pat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2899 2.53469E-6 L 0.32899 0.63945 " pathEditMode="relative" rAng="0" ptsTypes="AA">
                                      <p:cBhvr>
                                        <p:cTn id="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1961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63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46901E-6 L 0.55747 -0.54117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65" y="-270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4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Ovál 2"/>
          <p:cNvSpPr/>
          <p:nvPr/>
        </p:nvSpPr>
        <p:spPr>
          <a:xfrm>
            <a:off x="2962192" y="2633688"/>
            <a:ext cx="962048" cy="962048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Ovál 3"/>
          <p:cNvSpPr/>
          <p:nvPr/>
        </p:nvSpPr>
        <p:spPr>
          <a:xfrm>
            <a:off x="-1080032" y="2947976"/>
            <a:ext cx="962048" cy="96204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10" name="Skupina 9"/>
          <p:cNvGrpSpPr/>
          <p:nvPr/>
        </p:nvGrpSpPr>
        <p:grpSpPr>
          <a:xfrm>
            <a:off x="1688624" y="3388231"/>
            <a:ext cx="3126656" cy="461665"/>
            <a:chOff x="2828288" y="4631560"/>
            <a:chExt cx="3126656" cy="461665"/>
          </a:xfrm>
        </p:grpSpPr>
        <p:cxnSp>
          <p:nvCxnSpPr>
            <p:cNvPr id="6" name="Přímá spojnice se šipkou 5"/>
            <p:cNvCxnSpPr/>
            <p:nvPr/>
          </p:nvCxnSpPr>
          <p:spPr>
            <a:xfrm>
              <a:off x="2828288" y="4691688"/>
              <a:ext cx="2585504" cy="0"/>
            </a:xfrm>
            <a:prstGeom prst="straightConnector1">
              <a:avLst/>
            </a:prstGeom>
            <a:ln w="57150"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/>
            <p:cNvSpPr txBox="1"/>
            <p:nvPr/>
          </p:nvSpPr>
          <p:spPr>
            <a:xfrm>
              <a:off x="3730208" y="4631560"/>
              <a:ext cx="222473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b="1" i="1" dirty="0" smtClean="0"/>
                <a:t>p</a:t>
              </a:r>
              <a:endParaRPr lang="cs-CZ" sz="2400" b="1" i="1" dirty="0"/>
            </a:p>
          </p:txBody>
        </p:sp>
      </p:grpSp>
      <p:sp>
        <p:nvSpPr>
          <p:cNvPr id="8" name="TextovéPole 7"/>
          <p:cNvSpPr txBox="1"/>
          <p:nvPr/>
        </p:nvSpPr>
        <p:spPr>
          <a:xfrm>
            <a:off x="471032" y="362472"/>
            <a:ext cx="42390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i="1" dirty="0" smtClean="0"/>
              <a:t>p – hybnost před srážkou</a:t>
            </a:r>
            <a:endParaRPr lang="cs-CZ" sz="2400" b="1" i="1" dirty="0"/>
          </a:p>
        </p:txBody>
      </p:sp>
      <p:grpSp>
        <p:nvGrpSpPr>
          <p:cNvPr id="23" name="Skupina 22"/>
          <p:cNvGrpSpPr/>
          <p:nvPr/>
        </p:nvGrpSpPr>
        <p:grpSpPr>
          <a:xfrm>
            <a:off x="2522304" y="52024"/>
            <a:ext cx="5470915" cy="6805976"/>
            <a:chOff x="2522304" y="52024"/>
            <a:chExt cx="5470915" cy="6805976"/>
          </a:xfrm>
        </p:grpSpPr>
        <p:sp>
          <p:nvSpPr>
            <p:cNvPr id="15" name="TextovéPole 14"/>
            <p:cNvSpPr txBox="1"/>
            <p:nvPr/>
          </p:nvSpPr>
          <p:spPr>
            <a:xfrm>
              <a:off x="2618769" y="5535084"/>
              <a:ext cx="222473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b="1" i="1" dirty="0" smtClean="0"/>
                <a:t>p</a:t>
              </a:r>
              <a:r>
                <a:rPr lang="cs-CZ" sz="2400" b="1" i="1" baseline="-25000" dirty="0" smtClean="0"/>
                <a:t>2</a:t>
              </a:r>
              <a:endParaRPr lang="cs-CZ" sz="2400" b="1" i="1" dirty="0"/>
            </a:p>
          </p:txBody>
        </p:sp>
        <p:cxnSp>
          <p:nvCxnSpPr>
            <p:cNvPr id="20" name="Přímá spojnice se šipkou 19"/>
            <p:cNvCxnSpPr/>
            <p:nvPr/>
          </p:nvCxnSpPr>
          <p:spPr>
            <a:xfrm rot="5400000">
              <a:off x="1622304" y="5958000"/>
              <a:ext cx="1800000" cy="0"/>
            </a:xfrm>
            <a:prstGeom prst="straightConnector1">
              <a:avLst/>
            </a:prstGeom>
            <a:ln w="57150"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Přímá spojnice se šipkou 20"/>
            <p:cNvCxnSpPr/>
            <p:nvPr/>
          </p:nvCxnSpPr>
          <p:spPr>
            <a:xfrm flipV="1">
              <a:off x="5233408" y="52024"/>
              <a:ext cx="2556000" cy="1800000"/>
            </a:xfrm>
            <a:prstGeom prst="straightConnector1">
              <a:avLst/>
            </a:prstGeom>
            <a:ln w="57150"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ovéPole 21"/>
            <p:cNvSpPr txBox="1"/>
            <p:nvPr/>
          </p:nvSpPr>
          <p:spPr>
            <a:xfrm>
              <a:off x="5768483" y="721191"/>
              <a:ext cx="222473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b="1" i="1" dirty="0" smtClean="0"/>
                <a:t>p</a:t>
              </a:r>
              <a:r>
                <a:rPr lang="cs-CZ" sz="2400" b="1" i="1" baseline="-25000" dirty="0" smtClean="0"/>
                <a:t>1</a:t>
              </a:r>
              <a:endParaRPr lang="cs-CZ" sz="2400" b="1" i="1" dirty="0"/>
            </a:p>
          </p:txBody>
        </p:sp>
      </p:grpSp>
      <p:sp>
        <p:nvSpPr>
          <p:cNvPr id="25" name="TextovéPole 24"/>
          <p:cNvSpPr txBox="1"/>
          <p:nvPr/>
        </p:nvSpPr>
        <p:spPr>
          <a:xfrm>
            <a:off x="453232" y="742599"/>
            <a:ext cx="42390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i="1" dirty="0" smtClean="0"/>
              <a:t>p</a:t>
            </a:r>
            <a:r>
              <a:rPr lang="cs-CZ" sz="2400" b="1" i="1" baseline="-25000" dirty="0" smtClean="0"/>
              <a:t>1</a:t>
            </a:r>
            <a:r>
              <a:rPr lang="cs-CZ" sz="2400" b="1" i="1" dirty="0" smtClean="0"/>
              <a:t> , p</a:t>
            </a:r>
            <a:r>
              <a:rPr lang="cs-CZ" sz="2400" b="1" i="1" baseline="-25000" dirty="0" smtClean="0"/>
              <a:t>2</a:t>
            </a:r>
            <a:r>
              <a:rPr lang="cs-CZ" sz="2400" b="1" i="1" dirty="0" smtClean="0"/>
              <a:t> – hybnosti po srážce</a:t>
            </a:r>
            <a:endParaRPr lang="cs-CZ" sz="2400" b="1" i="1" dirty="0"/>
          </a:p>
        </p:txBody>
      </p:sp>
      <p:grpSp>
        <p:nvGrpSpPr>
          <p:cNvPr id="32" name="Skupina 31"/>
          <p:cNvGrpSpPr/>
          <p:nvPr/>
        </p:nvGrpSpPr>
        <p:grpSpPr>
          <a:xfrm>
            <a:off x="5053024" y="2206824"/>
            <a:ext cx="3080176" cy="3627296"/>
            <a:chOff x="5053024" y="2206824"/>
            <a:chExt cx="3080176" cy="3627296"/>
          </a:xfrm>
        </p:grpSpPr>
        <p:grpSp>
          <p:nvGrpSpPr>
            <p:cNvPr id="28" name="Skupina 27"/>
            <p:cNvGrpSpPr/>
            <p:nvPr/>
          </p:nvGrpSpPr>
          <p:grpSpPr>
            <a:xfrm>
              <a:off x="5541963" y="2206824"/>
              <a:ext cx="2591237" cy="3627296"/>
              <a:chOff x="5541963" y="1565032"/>
              <a:chExt cx="2591237" cy="3627296"/>
            </a:xfrm>
          </p:grpSpPr>
          <p:cxnSp>
            <p:nvCxnSpPr>
              <p:cNvPr id="9" name="Přímá spojnice se šipkou 8"/>
              <p:cNvCxnSpPr/>
              <p:nvPr/>
            </p:nvCxnSpPr>
            <p:spPr>
              <a:xfrm flipV="1">
                <a:off x="5577200" y="1565032"/>
                <a:ext cx="2556000" cy="1800000"/>
              </a:xfrm>
              <a:prstGeom prst="straightConnector1">
                <a:avLst/>
              </a:prstGeom>
              <a:ln w="57150">
                <a:solidFill>
                  <a:schemeClr val="tx1">
                    <a:lumMod val="75000"/>
                    <a:lumOff val="25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Přímá spojnice se šipkou 13"/>
              <p:cNvCxnSpPr/>
              <p:nvPr/>
            </p:nvCxnSpPr>
            <p:spPr>
              <a:xfrm>
                <a:off x="5541963" y="3388231"/>
                <a:ext cx="2585504" cy="0"/>
              </a:xfrm>
              <a:prstGeom prst="straightConnector1">
                <a:avLst/>
              </a:prstGeom>
              <a:ln w="57150">
                <a:solidFill>
                  <a:schemeClr val="tx1">
                    <a:lumMod val="75000"/>
                    <a:lumOff val="25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Přímá spojnice se šipkou 18"/>
              <p:cNvCxnSpPr/>
              <p:nvPr/>
            </p:nvCxnSpPr>
            <p:spPr>
              <a:xfrm rot="5400000">
                <a:off x="7205904" y="2500632"/>
                <a:ext cx="1800000" cy="0"/>
              </a:xfrm>
              <a:prstGeom prst="straightConnector1">
                <a:avLst/>
              </a:prstGeom>
              <a:ln w="28575">
                <a:solidFill>
                  <a:schemeClr val="tx1">
                    <a:lumMod val="75000"/>
                    <a:lumOff val="25000"/>
                  </a:schemeClr>
                </a:solidFill>
                <a:prstDash val="sysDash"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Přímá spojnice se šipkou 25"/>
              <p:cNvCxnSpPr/>
              <p:nvPr/>
            </p:nvCxnSpPr>
            <p:spPr>
              <a:xfrm rot="5400000">
                <a:off x="4662686" y="4292328"/>
                <a:ext cx="1800000" cy="0"/>
              </a:xfrm>
              <a:prstGeom prst="straightConnector1">
                <a:avLst/>
              </a:prstGeom>
              <a:ln w="57150">
                <a:solidFill>
                  <a:schemeClr val="tx1">
                    <a:lumMod val="75000"/>
                    <a:lumOff val="25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Přímá spojnice se šipkou 26"/>
              <p:cNvCxnSpPr/>
              <p:nvPr/>
            </p:nvCxnSpPr>
            <p:spPr>
              <a:xfrm flipV="1">
                <a:off x="5551488" y="3368851"/>
                <a:ext cx="2556000" cy="1800000"/>
              </a:xfrm>
              <a:prstGeom prst="straightConnector1">
                <a:avLst/>
              </a:prstGeom>
              <a:ln w="28575">
                <a:solidFill>
                  <a:schemeClr val="tx1">
                    <a:lumMod val="85000"/>
                    <a:lumOff val="15000"/>
                  </a:schemeClr>
                </a:solidFill>
                <a:prstDash val="sysDash"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9" name="TextovéPole 28"/>
            <p:cNvSpPr txBox="1"/>
            <p:nvPr/>
          </p:nvSpPr>
          <p:spPr>
            <a:xfrm>
              <a:off x="6616352" y="3970152"/>
              <a:ext cx="12523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b="1" i="1" dirty="0" smtClean="0"/>
                <a:t>p</a:t>
              </a:r>
              <a:endParaRPr lang="cs-CZ" sz="2400" b="1" i="1" dirty="0"/>
            </a:p>
          </p:txBody>
        </p:sp>
        <p:sp>
          <p:nvSpPr>
            <p:cNvPr id="30" name="TextovéPole 29"/>
            <p:cNvSpPr txBox="1"/>
            <p:nvPr/>
          </p:nvSpPr>
          <p:spPr>
            <a:xfrm>
              <a:off x="5053024" y="4703287"/>
              <a:ext cx="12523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b="1" i="1" dirty="0" smtClean="0"/>
                <a:t>p</a:t>
              </a:r>
              <a:r>
                <a:rPr lang="cs-CZ" sz="2400" b="1" i="1" baseline="-25000" dirty="0" smtClean="0"/>
                <a:t>2</a:t>
              </a:r>
              <a:endParaRPr lang="cs-CZ" sz="2400" b="1" i="1" dirty="0"/>
            </a:p>
          </p:txBody>
        </p:sp>
        <p:sp>
          <p:nvSpPr>
            <p:cNvPr id="31" name="TextovéPole 30"/>
            <p:cNvSpPr txBox="1"/>
            <p:nvPr/>
          </p:nvSpPr>
          <p:spPr>
            <a:xfrm>
              <a:off x="6331670" y="2680759"/>
              <a:ext cx="12523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b="1" i="1" dirty="0" smtClean="0"/>
                <a:t>p</a:t>
              </a:r>
              <a:r>
                <a:rPr lang="cs-CZ" sz="2400" b="1" i="1" baseline="-25000" dirty="0" smtClean="0"/>
                <a:t>1</a:t>
              </a:r>
              <a:endParaRPr lang="cs-CZ" sz="2400" b="1" i="1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ovéPole 32"/>
              <p:cNvSpPr txBox="1"/>
              <p:nvPr/>
            </p:nvSpPr>
            <p:spPr>
              <a:xfrm>
                <a:off x="6556975" y="5765916"/>
                <a:ext cx="220865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cs-CZ" sz="2400" b="1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cs-CZ" sz="2400" b="1" i="1">
                              <a:latin typeface="Cambria Math"/>
                            </a:rPr>
                            <m:t>𝒑</m:t>
                          </m:r>
                        </m:e>
                      </m:acc>
                      <m:r>
                        <a:rPr lang="cs-CZ" sz="2400" b="1" i="1" smtClean="0">
                          <a:latin typeface="Cambria Math"/>
                        </a:rPr>
                        <m:t>=</m:t>
                      </m:r>
                      <m:acc>
                        <m:accPr>
                          <m:chr m:val="⃗"/>
                          <m:ctrlPr>
                            <a:rPr lang="cs-CZ" sz="2400" b="1" i="1" smtClean="0">
                              <a:latin typeface="Cambria Math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cs-CZ" sz="2400" b="1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400" b="1" i="1" smtClean="0">
                                  <a:latin typeface="Cambria Math"/>
                                </a:rPr>
                                <m:t>𝒑</m:t>
                              </m:r>
                            </m:e>
                            <m:sub>
                              <m:r>
                                <a:rPr lang="cs-CZ" sz="2400" b="1" i="1" smtClean="0"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e>
                      </m:acc>
                      <m:r>
                        <a:rPr lang="cs-CZ" sz="2400" b="1" i="1" smtClean="0">
                          <a:latin typeface="Cambria Math"/>
                        </a:rPr>
                        <m:t>+</m:t>
                      </m:r>
                      <m:acc>
                        <m:accPr>
                          <m:chr m:val="⃗"/>
                          <m:ctrlPr>
                            <a:rPr lang="cs-CZ" sz="2400" b="1" i="1" smtClean="0">
                              <a:latin typeface="Cambria Math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cs-CZ" sz="2400" b="1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400" b="1" i="1" smtClean="0">
                                  <a:latin typeface="Cambria Math"/>
                                </a:rPr>
                                <m:t>𝒑</m:t>
                              </m:r>
                            </m:e>
                            <m:sub>
                              <m:r>
                                <a:rPr lang="cs-CZ" sz="2400" b="1" i="1" smtClean="0"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cs-CZ" sz="24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3" name="TextovéPole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6975" y="5765916"/>
                <a:ext cx="2208655" cy="461665"/>
              </a:xfrm>
              <a:prstGeom prst="rect">
                <a:avLst/>
              </a:prstGeom>
              <a:blipFill rotWithShape="1">
                <a:blip r:embed="rId3"/>
                <a:stretch>
                  <a:fillRect b="-131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7900946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0 L 0.25 0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3" presetClass="pat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 2.53469E-6 L 0.34184 2.53469E-6 " pathEditMode="relative" rAng="0" ptsTypes="AA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8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4184 2.53469E-6 L 0.34184 0.23658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1818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46901E-6 L 0.19584 -0.18201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792" y="-91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4" grpId="1" animBg="1"/>
      <p:bldP spid="4" grpId="2" animBg="1"/>
      <p:bldP spid="8" grpId="0"/>
      <p:bldP spid="25" grpId="0"/>
      <p:bldP spid="3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/>
          <p:cNvSpPr txBox="1"/>
          <p:nvPr/>
        </p:nvSpPr>
        <p:spPr>
          <a:xfrm>
            <a:off x="723808" y="602984"/>
            <a:ext cx="799702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Příklad 4:</a:t>
            </a:r>
          </a:p>
          <a:p>
            <a:r>
              <a:rPr lang="cs-CZ" dirty="0" smtClean="0"/>
              <a:t>Koule </a:t>
            </a:r>
            <a:r>
              <a:rPr lang="cs-CZ" dirty="0"/>
              <a:t>o hmotnosti </a:t>
            </a:r>
            <a:r>
              <a:rPr lang="cs-CZ" dirty="0" smtClean="0"/>
              <a:t>0,2 </a:t>
            </a:r>
            <a:r>
              <a:rPr lang="cs-CZ" dirty="0"/>
              <a:t>kg leží na </a:t>
            </a:r>
            <a:r>
              <a:rPr lang="cs-CZ" dirty="0" smtClean="0"/>
              <a:t>stole. Druhá koule stejné hmotnosti </a:t>
            </a:r>
            <a:endParaRPr lang="cs-CZ" dirty="0"/>
          </a:p>
          <a:p>
            <a:r>
              <a:rPr lang="cs-CZ" dirty="0" smtClean="0"/>
              <a:t>se pohybuje </a:t>
            </a:r>
            <a:r>
              <a:rPr lang="cs-CZ" dirty="0"/>
              <a:t>rychlostí </a:t>
            </a:r>
            <a:r>
              <a:rPr lang="cs-CZ" dirty="0" smtClean="0"/>
              <a:t>1,2 </a:t>
            </a:r>
            <a:r>
              <a:rPr lang="cs-CZ" dirty="0"/>
              <a:t>m/s </a:t>
            </a:r>
            <a:r>
              <a:rPr lang="cs-CZ" dirty="0" smtClean="0"/>
              <a:t>a narazí </a:t>
            </a:r>
            <a:r>
              <a:rPr lang="cs-CZ" dirty="0"/>
              <a:t>na </a:t>
            </a:r>
            <a:r>
              <a:rPr lang="cs-CZ" dirty="0" smtClean="0"/>
              <a:t>první kouli.  Druhá koule se odrazí  </a:t>
            </a:r>
            <a:r>
              <a:rPr lang="cs-CZ" dirty="0"/>
              <a:t>kolmo ke svému </a:t>
            </a:r>
            <a:r>
              <a:rPr lang="cs-CZ" dirty="0" smtClean="0"/>
              <a:t>původnímu </a:t>
            </a:r>
            <a:r>
              <a:rPr lang="cs-CZ" dirty="0"/>
              <a:t>směru rychlostí </a:t>
            </a:r>
            <a:r>
              <a:rPr lang="cs-CZ" dirty="0" smtClean="0"/>
              <a:t>0,7 </a:t>
            </a:r>
            <a:r>
              <a:rPr lang="cs-CZ" dirty="0"/>
              <a:t>m/s. </a:t>
            </a:r>
            <a:r>
              <a:rPr lang="cs-CZ" dirty="0" smtClean="0"/>
              <a:t>Vypočítejte </a:t>
            </a:r>
            <a:r>
              <a:rPr lang="cs-CZ" dirty="0"/>
              <a:t>velikost rychlosti </a:t>
            </a:r>
            <a:r>
              <a:rPr lang="cs-CZ" dirty="0" smtClean="0"/>
              <a:t>první koule </a:t>
            </a:r>
            <a:r>
              <a:rPr lang="cs-CZ" dirty="0"/>
              <a:t>po nárazu </a:t>
            </a:r>
            <a:r>
              <a:rPr lang="cs-CZ" dirty="0" smtClean="0"/>
              <a:t>a určete </a:t>
            </a:r>
            <a:r>
              <a:rPr lang="cs-CZ" dirty="0"/>
              <a:t>směr, v němž se </a:t>
            </a:r>
            <a:r>
              <a:rPr lang="cs-CZ" dirty="0" smtClean="0"/>
              <a:t>bude </a:t>
            </a:r>
            <a:r>
              <a:rPr lang="cs-CZ" dirty="0"/>
              <a:t>pohybovat. </a:t>
            </a:r>
          </a:p>
        </p:txBody>
      </p:sp>
      <p:sp>
        <p:nvSpPr>
          <p:cNvPr id="15" name="TextovéPole 14"/>
          <p:cNvSpPr txBox="1"/>
          <p:nvPr/>
        </p:nvSpPr>
        <p:spPr>
          <a:xfrm>
            <a:off x="643774" y="2278004"/>
            <a:ext cx="8117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m</a:t>
            </a:r>
            <a:r>
              <a:rPr lang="cs-CZ" baseline="-25000" dirty="0" smtClean="0"/>
              <a:t>1</a:t>
            </a:r>
            <a:r>
              <a:rPr lang="cs-CZ" dirty="0" smtClean="0"/>
              <a:t> = 0,2 kg, m</a:t>
            </a:r>
            <a:r>
              <a:rPr lang="cs-CZ" baseline="-25000" dirty="0" smtClean="0"/>
              <a:t>2</a:t>
            </a:r>
            <a:r>
              <a:rPr lang="cs-CZ" dirty="0" smtClean="0"/>
              <a:t> = 0,2 kg, v</a:t>
            </a:r>
            <a:r>
              <a:rPr lang="cs-CZ" baseline="-25000" dirty="0" smtClean="0"/>
              <a:t>2</a:t>
            </a:r>
            <a:r>
              <a:rPr lang="cs-CZ" dirty="0" smtClean="0"/>
              <a:t> = 0,2 m ∙ s</a:t>
            </a:r>
            <a:r>
              <a:rPr lang="cs-CZ" baseline="30000" dirty="0" smtClean="0"/>
              <a:t>-1</a:t>
            </a:r>
            <a:r>
              <a:rPr lang="cs-CZ" dirty="0" smtClean="0"/>
              <a:t>, v </a:t>
            </a:r>
            <a:r>
              <a:rPr lang="cs-CZ" dirty="0"/>
              <a:t>= </a:t>
            </a:r>
            <a:r>
              <a:rPr lang="cs-CZ" dirty="0" smtClean="0"/>
              <a:t>1,2 </a:t>
            </a:r>
            <a:r>
              <a:rPr lang="cs-CZ" dirty="0"/>
              <a:t>m ∙ s</a:t>
            </a:r>
            <a:r>
              <a:rPr lang="cs-CZ" baseline="30000" dirty="0"/>
              <a:t>-1</a:t>
            </a:r>
            <a:r>
              <a:rPr lang="cs-CZ" dirty="0" smtClean="0"/>
              <a:t>,</a:t>
            </a:r>
            <a:r>
              <a:rPr lang="cs-CZ" dirty="0"/>
              <a:t> v</a:t>
            </a:r>
            <a:r>
              <a:rPr lang="cs-CZ" baseline="-25000" dirty="0"/>
              <a:t>1</a:t>
            </a:r>
            <a:r>
              <a:rPr lang="cs-CZ" dirty="0"/>
              <a:t> = ? m ∙ </a:t>
            </a:r>
            <a:r>
              <a:rPr lang="cs-CZ" dirty="0" smtClean="0"/>
              <a:t>s</a:t>
            </a:r>
            <a:r>
              <a:rPr lang="cs-CZ" baseline="30000" dirty="0" smtClean="0"/>
              <a:t>-1</a:t>
            </a:r>
            <a:r>
              <a:rPr lang="cs-CZ" dirty="0" smtClean="0"/>
              <a:t>, </a:t>
            </a:r>
            <a:endParaRPr lang="cs-CZ" dirty="0"/>
          </a:p>
        </p:txBody>
      </p:sp>
      <p:grpSp>
        <p:nvGrpSpPr>
          <p:cNvPr id="16" name="Skupina 15"/>
          <p:cNvGrpSpPr/>
          <p:nvPr/>
        </p:nvGrpSpPr>
        <p:grpSpPr>
          <a:xfrm>
            <a:off x="2272" y="2767592"/>
            <a:ext cx="2871385" cy="2727296"/>
            <a:chOff x="137287" y="3341244"/>
            <a:chExt cx="2871385" cy="2727296"/>
          </a:xfrm>
        </p:grpSpPr>
        <p:grpSp>
          <p:nvGrpSpPr>
            <p:cNvPr id="4" name="Skupina 3"/>
            <p:cNvGrpSpPr/>
            <p:nvPr/>
          </p:nvGrpSpPr>
          <p:grpSpPr>
            <a:xfrm>
              <a:off x="137287" y="3341244"/>
              <a:ext cx="2439208" cy="2727296"/>
              <a:chOff x="4889060" y="2206824"/>
              <a:chExt cx="3244140" cy="3627296"/>
            </a:xfrm>
          </p:grpSpPr>
          <p:grpSp>
            <p:nvGrpSpPr>
              <p:cNvPr id="5" name="Skupina 4"/>
              <p:cNvGrpSpPr/>
              <p:nvPr/>
            </p:nvGrpSpPr>
            <p:grpSpPr>
              <a:xfrm>
                <a:off x="5541963" y="2206824"/>
                <a:ext cx="2591237" cy="3627296"/>
                <a:chOff x="5541963" y="1565032"/>
                <a:chExt cx="2591237" cy="3627296"/>
              </a:xfrm>
            </p:grpSpPr>
            <p:cxnSp>
              <p:nvCxnSpPr>
                <p:cNvPr id="10" name="Přímá spojnice se šipkou 9"/>
                <p:cNvCxnSpPr/>
                <p:nvPr/>
              </p:nvCxnSpPr>
              <p:spPr>
                <a:xfrm flipV="1">
                  <a:off x="5577200" y="1565032"/>
                  <a:ext cx="2556000" cy="1800000"/>
                </a:xfrm>
                <a:prstGeom prst="straightConnector1">
                  <a:avLst/>
                </a:prstGeom>
                <a:ln w="57150">
                  <a:solidFill>
                    <a:schemeClr val="tx1">
                      <a:lumMod val="75000"/>
                      <a:lumOff val="25000"/>
                    </a:schemeClr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Přímá spojnice se šipkou 10"/>
                <p:cNvCxnSpPr/>
                <p:nvPr/>
              </p:nvCxnSpPr>
              <p:spPr>
                <a:xfrm>
                  <a:off x="5541963" y="3388231"/>
                  <a:ext cx="2585504" cy="0"/>
                </a:xfrm>
                <a:prstGeom prst="straightConnector1">
                  <a:avLst/>
                </a:prstGeom>
                <a:ln w="57150">
                  <a:solidFill>
                    <a:schemeClr val="tx1">
                      <a:lumMod val="75000"/>
                      <a:lumOff val="25000"/>
                    </a:schemeClr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Přímá spojnice se šipkou 11"/>
                <p:cNvCxnSpPr/>
                <p:nvPr/>
              </p:nvCxnSpPr>
              <p:spPr>
                <a:xfrm rot="5400000">
                  <a:off x="7205904" y="2500632"/>
                  <a:ext cx="1800000" cy="0"/>
                </a:xfrm>
                <a:prstGeom prst="straightConnector1">
                  <a:avLst/>
                </a:prstGeom>
                <a:ln w="28575">
                  <a:solidFill>
                    <a:schemeClr val="tx1">
                      <a:lumMod val="75000"/>
                      <a:lumOff val="25000"/>
                    </a:schemeClr>
                  </a:solidFill>
                  <a:prstDash val="sysDash"/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Přímá spojnice se šipkou 12"/>
                <p:cNvCxnSpPr/>
                <p:nvPr/>
              </p:nvCxnSpPr>
              <p:spPr>
                <a:xfrm rot="5400000">
                  <a:off x="4662686" y="4292328"/>
                  <a:ext cx="1800000" cy="0"/>
                </a:xfrm>
                <a:prstGeom prst="straightConnector1">
                  <a:avLst/>
                </a:prstGeom>
                <a:ln w="57150">
                  <a:solidFill>
                    <a:schemeClr val="tx1">
                      <a:lumMod val="75000"/>
                      <a:lumOff val="25000"/>
                    </a:schemeClr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Přímá spojnice se šipkou 13"/>
                <p:cNvCxnSpPr/>
                <p:nvPr/>
              </p:nvCxnSpPr>
              <p:spPr>
                <a:xfrm flipV="1">
                  <a:off x="5551488" y="3368851"/>
                  <a:ext cx="2556000" cy="1800000"/>
                </a:xfrm>
                <a:prstGeom prst="straightConnector1">
                  <a:avLst/>
                </a:prstGeom>
                <a:ln w="28575">
                  <a:solidFill>
                    <a:schemeClr val="tx1">
                      <a:lumMod val="85000"/>
                      <a:lumOff val="15000"/>
                    </a:schemeClr>
                  </a:solidFill>
                  <a:prstDash val="sysDash"/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" name="TextovéPole 6"/>
              <p:cNvSpPr txBox="1"/>
              <p:nvPr/>
            </p:nvSpPr>
            <p:spPr>
              <a:xfrm>
                <a:off x="6616352" y="3970152"/>
                <a:ext cx="125234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400" b="1" i="1" dirty="0" smtClean="0"/>
                  <a:t>p</a:t>
                </a:r>
                <a:endParaRPr lang="cs-CZ" sz="2400" b="1" i="1" dirty="0"/>
              </a:p>
            </p:txBody>
          </p:sp>
          <p:sp>
            <p:nvSpPr>
              <p:cNvPr id="8" name="TextovéPole 7"/>
              <p:cNvSpPr txBox="1"/>
              <p:nvPr/>
            </p:nvSpPr>
            <p:spPr>
              <a:xfrm>
                <a:off x="4889060" y="4703287"/>
                <a:ext cx="1252349" cy="6140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400" b="1" i="1" dirty="0" smtClean="0"/>
                  <a:t>p</a:t>
                </a:r>
                <a:r>
                  <a:rPr lang="cs-CZ" sz="2400" b="1" i="1" baseline="-25000" dirty="0" smtClean="0"/>
                  <a:t>2</a:t>
                </a:r>
                <a:endParaRPr lang="cs-CZ" sz="2400" b="1" i="1" dirty="0"/>
              </a:p>
            </p:txBody>
          </p:sp>
          <p:sp>
            <p:nvSpPr>
              <p:cNvPr id="9" name="TextovéPole 8"/>
              <p:cNvSpPr txBox="1"/>
              <p:nvPr/>
            </p:nvSpPr>
            <p:spPr>
              <a:xfrm>
                <a:off x="6148952" y="2495093"/>
                <a:ext cx="1252349" cy="6140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400" b="1" i="1" dirty="0" smtClean="0"/>
                  <a:t>p</a:t>
                </a:r>
                <a:r>
                  <a:rPr lang="cs-CZ" sz="2400" b="1" i="1" baseline="-25000" dirty="0" smtClean="0"/>
                  <a:t>1</a:t>
                </a:r>
                <a:endParaRPr lang="cs-CZ" sz="2400" b="1" i="1" dirty="0"/>
              </a:p>
            </p:txBody>
          </p:sp>
        </p:grpSp>
        <p:sp>
          <p:nvSpPr>
            <p:cNvPr id="2" name="Oblouk 1"/>
            <p:cNvSpPr/>
            <p:nvPr/>
          </p:nvSpPr>
          <p:spPr>
            <a:xfrm rot="1025967">
              <a:off x="798678" y="4318084"/>
              <a:ext cx="599374" cy="599374"/>
            </a:xfrm>
            <a:prstGeom prst="arc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" name="TextovéPole 2"/>
            <p:cNvSpPr txBox="1"/>
            <p:nvPr/>
          </p:nvSpPr>
          <p:spPr>
            <a:xfrm>
              <a:off x="1024448" y="4352065"/>
              <a:ext cx="19842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 smtClean="0"/>
                <a:t>α</a:t>
              </a:r>
              <a:endParaRPr lang="cs-CZ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ovéPole 18"/>
              <p:cNvSpPr txBox="1"/>
              <p:nvPr/>
            </p:nvSpPr>
            <p:spPr>
              <a:xfrm>
                <a:off x="2666392" y="2887848"/>
                <a:ext cx="6054440" cy="19389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/>
                        </a:rPr>
                        <m:t>𝑝</m:t>
                      </m:r>
                      <m:r>
                        <a:rPr lang="cs-CZ" sz="24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cs-CZ" sz="24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i="1">
                              <a:latin typeface="Cambria Math"/>
                            </a:rPr>
                            <m:t>𝑚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cs-CZ" sz="2400" b="0" i="1" smtClean="0">
                          <a:latin typeface="Cambria Math"/>
                        </a:rPr>
                        <m:t>𝑣</m:t>
                      </m:r>
                      <m:r>
                        <a:rPr lang="cs-CZ" sz="2400" b="0" i="1" smtClean="0">
                          <a:latin typeface="Cambria Math"/>
                        </a:rPr>
                        <m:t>=0,2∙1,2=0,24 </m:t>
                      </m:r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𝑘𝑔</m:t>
                      </m:r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𝑚</m:t>
                      </m:r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cs-CZ" sz="2400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latin typeface="Cambria Math"/>
                              <a:ea typeface="Cambria Math"/>
                            </a:rPr>
                            <m:t>𝑠</m:t>
                          </m:r>
                        </m:e>
                        <m:sup>
                          <m:r>
                            <a:rPr lang="cs-CZ" sz="2400" b="0" i="1" smtClean="0">
                              <a:latin typeface="Cambria Math"/>
                              <a:ea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cs-CZ" sz="2400" dirty="0" smtClean="0"/>
              </a:p>
              <a:p>
                <a:endParaRPr lang="cs-CZ" sz="24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cs-CZ" sz="24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cs-CZ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𝑚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cs-CZ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cs-CZ" sz="2400" i="1">
                          <a:latin typeface="Cambria Math"/>
                        </a:rPr>
                        <m:t>=0,2</m:t>
                      </m:r>
                      <m:r>
                        <a:rPr lang="cs-CZ" sz="2400" i="1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0</m:t>
                      </m:r>
                      <m:r>
                        <a:rPr lang="cs-CZ" sz="2400" i="1">
                          <a:latin typeface="Cambria Math"/>
                          <a:ea typeface="Cambria Math"/>
                        </a:rPr>
                        <m:t>,</m:t>
                      </m:r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7</m:t>
                      </m:r>
                      <m:r>
                        <a:rPr lang="cs-CZ" sz="2400" i="1">
                          <a:latin typeface="Cambria Math"/>
                          <a:ea typeface="Cambria Math"/>
                        </a:rPr>
                        <m:t>=0,</m:t>
                      </m:r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1</m:t>
                      </m:r>
                      <m:r>
                        <a:rPr lang="cs-CZ" sz="2400" i="1">
                          <a:latin typeface="Cambria Math"/>
                          <a:ea typeface="Cambria Math"/>
                        </a:rPr>
                        <m:t>4 </m:t>
                      </m:r>
                      <m:r>
                        <a:rPr lang="cs-CZ" sz="2400" i="1">
                          <a:latin typeface="Cambria Math"/>
                          <a:ea typeface="Cambria Math"/>
                        </a:rPr>
                        <m:t>𝑘𝑔</m:t>
                      </m:r>
                      <m:r>
                        <a:rPr lang="cs-CZ" sz="2400" i="1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cs-CZ" sz="2400" i="1">
                          <a:latin typeface="Cambria Math"/>
                          <a:ea typeface="Cambria Math"/>
                        </a:rPr>
                        <m:t>𝑚</m:t>
                      </m:r>
                      <m:r>
                        <a:rPr lang="cs-CZ" sz="2400" i="1"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cs-CZ" sz="2400" i="1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sz="2400" i="1">
                              <a:latin typeface="Cambria Math"/>
                              <a:ea typeface="Cambria Math"/>
                            </a:rPr>
                            <m:t>𝑠</m:t>
                          </m:r>
                        </m:e>
                        <m:sup>
                          <m:r>
                            <a:rPr lang="cs-CZ" sz="2400" i="1">
                              <a:latin typeface="Cambria Math"/>
                              <a:ea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cs-CZ" sz="2400" dirty="0" smtClean="0"/>
              </a:p>
              <a:p>
                <a:endParaRPr lang="cs-CZ" sz="2400" dirty="0" smtClean="0"/>
              </a:p>
              <a:p>
                <a:endParaRPr lang="cs-CZ" sz="2400" b="0" i="1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19" name="TextovéPole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6392" y="2887848"/>
                <a:ext cx="6054440" cy="193899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Obdélník 16"/>
              <p:cNvSpPr/>
              <p:nvPr/>
            </p:nvSpPr>
            <p:spPr>
              <a:xfrm>
                <a:off x="1956727" y="4150536"/>
                <a:ext cx="7305257" cy="273805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i="1"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cs-CZ" sz="2400" i="1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cs-CZ" sz="2400" i="1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cs-CZ" sz="2400" i="1">
                              <a:latin typeface="Cambria Math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cs-CZ" sz="2400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sz="2400" i="1">
                                  <a:latin typeface="Cambria Math"/>
                                </a:rPr>
                                <m:t>𝑝</m:t>
                              </m:r>
                            </m:e>
                            <m:sup>
                              <m:r>
                                <a:rPr lang="cs-CZ" sz="2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cs-CZ" sz="2400" i="1">
                              <a:latin typeface="Cambria Math"/>
                            </a:rPr>
                            <m:t>+</m:t>
                          </m:r>
                          <m:sSubSup>
                            <m:sSubSupPr>
                              <m:ctrlPr>
                                <a:rPr lang="cs-CZ" sz="2400" i="1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cs-CZ" sz="2400" i="1">
                                  <a:latin typeface="Cambria Math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cs-CZ" sz="2400" i="1">
                                  <a:latin typeface="Cambria Math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cs-CZ" sz="2400" i="1">
                                  <a:latin typeface="Cambria Math"/>
                                </a:rPr>
                                <m:t>2</m:t>
                              </m:r>
                            </m:sup>
                          </m:sSubSup>
                        </m:e>
                      </m:rad>
                      <m:r>
                        <a:rPr lang="cs-CZ" sz="24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cs-CZ" sz="2400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cs-CZ" sz="24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sz="2400" b="0" i="1" smtClean="0">
                                  <a:latin typeface="Cambria Math"/>
                                </a:rPr>
                                <m:t>0,24</m:t>
                              </m:r>
                            </m:e>
                            <m:sup>
                              <m:r>
                                <a:rPr lang="cs-CZ" sz="2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cs-CZ" sz="2400" b="0" i="1" smtClean="0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cs-CZ" sz="24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sz="2400" b="0" i="1" smtClean="0">
                                  <a:latin typeface="Cambria Math"/>
                                </a:rPr>
                                <m:t>0,14</m:t>
                              </m:r>
                            </m:e>
                            <m:sup>
                              <m:r>
                                <a:rPr lang="cs-CZ" sz="2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acc>
                        <m:accPr>
                          <m:chr m:val="̇"/>
                          <m:ctrlPr>
                            <a:rPr lang="cs-CZ" sz="2400" b="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cs-CZ" sz="2400" i="1">
                              <a:latin typeface="Cambria Math"/>
                            </a:rPr>
                            <m:t>=</m:t>
                          </m:r>
                        </m:e>
                      </m:acc>
                      <m:r>
                        <a:rPr lang="cs-CZ" sz="2400" b="0" i="1" smtClean="0">
                          <a:latin typeface="Cambria Math"/>
                        </a:rPr>
                        <m:t>0,28</m:t>
                      </m:r>
                      <m:r>
                        <a:rPr lang="cs-CZ" sz="2400" i="1">
                          <a:latin typeface="Cambria Math"/>
                          <a:ea typeface="Cambria Math"/>
                        </a:rPr>
                        <m:t>𝑘𝑔</m:t>
                      </m:r>
                      <m:r>
                        <a:rPr lang="cs-CZ" sz="2400" i="1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cs-CZ" sz="2400" i="1">
                          <a:latin typeface="Cambria Math"/>
                          <a:ea typeface="Cambria Math"/>
                        </a:rPr>
                        <m:t>𝑚</m:t>
                      </m:r>
                      <m:r>
                        <a:rPr lang="cs-CZ" sz="2400" i="1"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cs-CZ" sz="2400" i="1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sz="2400" i="1">
                              <a:latin typeface="Cambria Math"/>
                              <a:ea typeface="Cambria Math"/>
                            </a:rPr>
                            <m:t>𝑠</m:t>
                          </m:r>
                        </m:e>
                        <m:sup>
                          <m:r>
                            <a:rPr lang="cs-CZ" sz="2400" i="1">
                              <a:latin typeface="Cambria Math"/>
                              <a:ea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cs-CZ" sz="2400" i="1" dirty="0" smtClean="0">
                  <a:latin typeface="Cambria Math"/>
                </a:endParaRPr>
              </a:p>
              <a:p>
                <a:endParaRPr lang="cs-CZ" sz="2400" i="1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i="1"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cs-CZ" sz="2400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cs-CZ" sz="24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i="1">
                              <a:latin typeface="Cambria Math"/>
                            </a:rPr>
                            <m:t>𝑚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cs-CZ" sz="24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i="1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cs-CZ" sz="2400" i="1" dirty="0" smtClean="0">
                  <a:latin typeface="Cambria Math"/>
                </a:endParaRPr>
              </a:p>
              <a:p>
                <a:endParaRPr lang="cs-CZ" sz="2400" i="1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cs-CZ" sz="24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sz="2400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cs-CZ" sz="240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400" b="0" i="1" smtClean="0">
                                  <a:latin typeface="Cambria Math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cs-CZ" sz="24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cs-CZ" sz="240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400" b="0" i="1" smtClean="0">
                                  <a:latin typeface="Cambria Math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cs-CZ" sz="24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cs-CZ" sz="2400" i="1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cs-CZ" sz="240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cs-CZ" sz="2400" b="0" i="1" smtClean="0">
                              <a:latin typeface="Cambria Math"/>
                              <a:ea typeface="Cambria Math"/>
                            </a:rPr>
                            <m:t>0,28</m:t>
                          </m:r>
                        </m:num>
                        <m:den>
                          <m:r>
                            <a:rPr lang="cs-CZ" sz="2400" b="0" i="1" smtClean="0">
                              <a:latin typeface="Cambria Math"/>
                              <a:ea typeface="Cambria Math"/>
                            </a:rPr>
                            <m:t>0,2</m:t>
                          </m:r>
                        </m:den>
                      </m:f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cs-CZ" sz="2400" i="1">
                          <a:latin typeface="Cambria Math"/>
                          <a:ea typeface="Cambria Math"/>
                        </a:rPr>
                        <m:t>1</m:t>
                      </m:r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,</m:t>
                      </m:r>
                      <m:r>
                        <a:rPr lang="cs-CZ" sz="2400" i="1">
                          <a:latin typeface="Cambria Math"/>
                          <a:ea typeface="Cambria Math"/>
                        </a:rPr>
                        <m:t>4 </m:t>
                      </m:r>
                      <m:r>
                        <a:rPr lang="cs-CZ" sz="2400" i="1">
                          <a:latin typeface="Cambria Math"/>
                          <a:ea typeface="Cambria Math"/>
                        </a:rPr>
                        <m:t>𝑚</m:t>
                      </m:r>
                      <m:r>
                        <a:rPr lang="cs-CZ" sz="2400" i="1"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cs-CZ" sz="2400" i="1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sz="2400" i="1">
                              <a:latin typeface="Cambria Math"/>
                              <a:ea typeface="Cambria Math"/>
                            </a:rPr>
                            <m:t>𝑠</m:t>
                          </m:r>
                        </m:e>
                        <m:sup>
                          <m:r>
                            <a:rPr lang="cs-CZ" sz="2400" i="1">
                              <a:latin typeface="Cambria Math"/>
                              <a:ea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cs-CZ" sz="2400" i="1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17" name="Obdélník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6727" y="4150536"/>
                <a:ext cx="7305257" cy="273805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882302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9" grpId="0"/>
      <p:bldP spid="1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/>
          <p:cNvSpPr txBox="1"/>
          <p:nvPr/>
        </p:nvSpPr>
        <p:spPr>
          <a:xfrm>
            <a:off x="723808" y="602984"/>
            <a:ext cx="799702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Příklad 4:</a:t>
            </a:r>
          </a:p>
          <a:p>
            <a:r>
              <a:rPr lang="cs-CZ" dirty="0" smtClean="0"/>
              <a:t>Koule </a:t>
            </a:r>
            <a:r>
              <a:rPr lang="cs-CZ" dirty="0"/>
              <a:t>o hmotnosti </a:t>
            </a:r>
            <a:r>
              <a:rPr lang="cs-CZ" dirty="0" smtClean="0"/>
              <a:t>0,2 </a:t>
            </a:r>
            <a:r>
              <a:rPr lang="cs-CZ" dirty="0"/>
              <a:t>kg leží na </a:t>
            </a:r>
            <a:r>
              <a:rPr lang="cs-CZ" dirty="0" smtClean="0"/>
              <a:t>stole. Druhá koule stejné hmotnosti </a:t>
            </a:r>
            <a:endParaRPr lang="cs-CZ" dirty="0"/>
          </a:p>
          <a:p>
            <a:r>
              <a:rPr lang="cs-CZ" dirty="0" smtClean="0"/>
              <a:t>se pohybuje </a:t>
            </a:r>
            <a:r>
              <a:rPr lang="cs-CZ" dirty="0"/>
              <a:t>rychlostí </a:t>
            </a:r>
            <a:r>
              <a:rPr lang="cs-CZ" dirty="0" smtClean="0"/>
              <a:t>1,2 </a:t>
            </a:r>
            <a:r>
              <a:rPr lang="cs-CZ" dirty="0"/>
              <a:t>m/s </a:t>
            </a:r>
            <a:r>
              <a:rPr lang="cs-CZ" dirty="0" smtClean="0"/>
              <a:t>a narazí </a:t>
            </a:r>
            <a:r>
              <a:rPr lang="cs-CZ" dirty="0"/>
              <a:t>na </a:t>
            </a:r>
            <a:r>
              <a:rPr lang="cs-CZ" dirty="0" smtClean="0"/>
              <a:t>první kouli.  Druhá koule se odrazí  </a:t>
            </a:r>
            <a:r>
              <a:rPr lang="cs-CZ" dirty="0"/>
              <a:t>kolmo ke svému </a:t>
            </a:r>
            <a:r>
              <a:rPr lang="cs-CZ" dirty="0" smtClean="0"/>
              <a:t>původnímu </a:t>
            </a:r>
            <a:r>
              <a:rPr lang="cs-CZ" dirty="0"/>
              <a:t>směru rychlostí </a:t>
            </a:r>
            <a:r>
              <a:rPr lang="cs-CZ" dirty="0" smtClean="0"/>
              <a:t>0,7 </a:t>
            </a:r>
            <a:r>
              <a:rPr lang="cs-CZ" dirty="0"/>
              <a:t>m/s. Vypočti velikost rychlosti </a:t>
            </a:r>
            <a:r>
              <a:rPr lang="cs-CZ" dirty="0" smtClean="0"/>
              <a:t>první koule </a:t>
            </a:r>
            <a:r>
              <a:rPr lang="cs-CZ" dirty="0"/>
              <a:t>po nárazu </a:t>
            </a:r>
            <a:r>
              <a:rPr lang="cs-CZ" dirty="0" smtClean="0"/>
              <a:t>a </a:t>
            </a:r>
            <a:r>
              <a:rPr lang="cs-CZ" dirty="0"/>
              <a:t>urči směr, v němž se </a:t>
            </a:r>
            <a:r>
              <a:rPr lang="cs-CZ" dirty="0" smtClean="0"/>
              <a:t>bude </a:t>
            </a:r>
            <a:r>
              <a:rPr lang="cs-CZ" dirty="0"/>
              <a:t>pohybovat. </a:t>
            </a:r>
          </a:p>
        </p:txBody>
      </p:sp>
      <p:sp>
        <p:nvSpPr>
          <p:cNvPr id="15" name="TextovéPole 14"/>
          <p:cNvSpPr txBox="1"/>
          <p:nvPr/>
        </p:nvSpPr>
        <p:spPr>
          <a:xfrm>
            <a:off x="643774" y="2278004"/>
            <a:ext cx="8117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m</a:t>
            </a:r>
            <a:r>
              <a:rPr lang="cs-CZ" baseline="-25000" dirty="0" smtClean="0"/>
              <a:t>1</a:t>
            </a:r>
            <a:r>
              <a:rPr lang="cs-CZ" dirty="0" smtClean="0"/>
              <a:t> = 0,2 kg, m</a:t>
            </a:r>
            <a:r>
              <a:rPr lang="cs-CZ" baseline="-25000" dirty="0" smtClean="0"/>
              <a:t>2</a:t>
            </a:r>
            <a:r>
              <a:rPr lang="cs-CZ" dirty="0" smtClean="0"/>
              <a:t> = 0,2 kg, v</a:t>
            </a:r>
            <a:r>
              <a:rPr lang="cs-CZ" baseline="-25000" dirty="0" smtClean="0"/>
              <a:t>2</a:t>
            </a:r>
            <a:r>
              <a:rPr lang="cs-CZ" dirty="0" smtClean="0"/>
              <a:t> = 0,2 m ∙ s</a:t>
            </a:r>
            <a:r>
              <a:rPr lang="cs-CZ" baseline="30000" dirty="0" smtClean="0"/>
              <a:t>-1</a:t>
            </a:r>
            <a:r>
              <a:rPr lang="cs-CZ" dirty="0" smtClean="0"/>
              <a:t>, v </a:t>
            </a:r>
            <a:r>
              <a:rPr lang="cs-CZ" dirty="0"/>
              <a:t>= </a:t>
            </a:r>
            <a:r>
              <a:rPr lang="cs-CZ" dirty="0" smtClean="0"/>
              <a:t>1,2 </a:t>
            </a:r>
            <a:r>
              <a:rPr lang="cs-CZ" dirty="0"/>
              <a:t>m ∙ s</a:t>
            </a:r>
            <a:r>
              <a:rPr lang="cs-CZ" baseline="30000" dirty="0"/>
              <a:t>-1</a:t>
            </a:r>
            <a:r>
              <a:rPr lang="cs-CZ" dirty="0" smtClean="0"/>
              <a:t>,</a:t>
            </a:r>
            <a:r>
              <a:rPr lang="cs-CZ" dirty="0"/>
              <a:t> v</a:t>
            </a:r>
            <a:r>
              <a:rPr lang="cs-CZ" baseline="-25000" dirty="0"/>
              <a:t>1</a:t>
            </a:r>
            <a:r>
              <a:rPr lang="cs-CZ" dirty="0"/>
              <a:t> = ? m ∙ </a:t>
            </a:r>
            <a:r>
              <a:rPr lang="cs-CZ" dirty="0" smtClean="0"/>
              <a:t>s</a:t>
            </a:r>
            <a:r>
              <a:rPr lang="cs-CZ" baseline="30000" dirty="0" smtClean="0"/>
              <a:t>-1</a:t>
            </a:r>
            <a:r>
              <a:rPr lang="cs-CZ" dirty="0" smtClean="0"/>
              <a:t>, </a:t>
            </a:r>
            <a:endParaRPr lang="cs-CZ" dirty="0"/>
          </a:p>
        </p:txBody>
      </p:sp>
      <p:grpSp>
        <p:nvGrpSpPr>
          <p:cNvPr id="16" name="Skupina 15"/>
          <p:cNvGrpSpPr/>
          <p:nvPr/>
        </p:nvGrpSpPr>
        <p:grpSpPr>
          <a:xfrm>
            <a:off x="2272" y="2767592"/>
            <a:ext cx="2871385" cy="2727296"/>
            <a:chOff x="137287" y="3341244"/>
            <a:chExt cx="2871385" cy="2727296"/>
          </a:xfrm>
        </p:grpSpPr>
        <p:grpSp>
          <p:nvGrpSpPr>
            <p:cNvPr id="4" name="Skupina 3"/>
            <p:cNvGrpSpPr/>
            <p:nvPr/>
          </p:nvGrpSpPr>
          <p:grpSpPr>
            <a:xfrm>
              <a:off x="137287" y="3341244"/>
              <a:ext cx="2439208" cy="2727296"/>
              <a:chOff x="4889060" y="2206824"/>
              <a:chExt cx="3244140" cy="3627296"/>
            </a:xfrm>
          </p:grpSpPr>
          <p:grpSp>
            <p:nvGrpSpPr>
              <p:cNvPr id="5" name="Skupina 4"/>
              <p:cNvGrpSpPr/>
              <p:nvPr/>
            </p:nvGrpSpPr>
            <p:grpSpPr>
              <a:xfrm>
                <a:off x="5541963" y="2206824"/>
                <a:ext cx="2591237" cy="3627296"/>
                <a:chOff x="5541963" y="1565032"/>
                <a:chExt cx="2591237" cy="3627296"/>
              </a:xfrm>
            </p:grpSpPr>
            <p:cxnSp>
              <p:nvCxnSpPr>
                <p:cNvPr id="10" name="Přímá spojnice se šipkou 9"/>
                <p:cNvCxnSpPr/>
                <p:nvPr/>
              </p:nvCxnSpPr>
              <p:spPr>
                <a:xfrm flipV="1">
                  <a:off x="5577200" y="1565032"/>
                  <a:ext cx="2556000" cy="1800000"/>
                </a:xfrm>
                <a:prstGeom prst="straightConnector1">
                  <a:avLst/>
                </a:prstGeom>
                <a:ln w="57150">
                  <a:solidFill>
                    <a:schemeClr val="tx1">
                      <a:lumMod val="75000"/>
                      <a:lumOff val="25000"/>
                    </a:schemeClr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Přímá spojnice se šipkou 10"/>
                <p:cNvCxnSpPr/>
                <p:nvPr/>
              </p:nvCxnSpPr>
              <p:spPr>
                <a:xfrm>
                  <a:off x="5541963" y="3388231"/>
                  <a:ext cx="2585504" cy="0"/>
                </a:xfrm>
                <a:prstGeom prst="straightConnector1">
                  <a:avLst/>
                </a:prstGeom>
                <a:ln w="57150">
                  <a:solidFill>
                    <a:schemeClr val="tx1">
                      <a:lumMod val="75000"/>
                      <a:lumOff val="25000"/>
                    </a:schemeClr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Přímá spojnice se šipkou 11"/>
                <p:cNvCxnSpPr/>
                <p:nvPr/>
              </p:nvCxnSpPr>
              <p:spPr>
                <a:xfrm rot="5400000">
                  <a:off x="7205904" y="2500632"/>
                  <a:ext cx="1800000" cy="0"/>
                </a:xfrm>
                <a:prstGeom prst="straightConnector1">
                  <a:avLst/>
                </a:prstGeom>
                <a:ln w="28575">
                  <a:solidFill>
                    <a:schemeClr val="tx1">
                      <a:lumMod val="75000"/>
                      <a:lumOff val="25000"/>
                    </a:schemeClr>
                  </a:solidFill>
                  <a:prstDash val="sysDash"/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Přímá spojnice se šipkou 12"/>
                <p:cNvCxnSpPr/>
                <p:nvPr/>
              </p:nvCxnSpPr>
              <p:spPr>
                <a:xfrm rot="5400000">
                  <a:off x="4662686" y="4292328"/>
                  <a:ext cx="1800000" cy="0"/>
                </a:xfrm>
                <a:prstGeom prst="straightConnector1">
                  <a:avLst/>
                </a:prstGeom>
                <a:ln w="57150">
                  <a:solidFill>
                    <a:schemeClr val="tx1">
                      <a:lumMod val="75000"/>
                      <a:lumOff val="25000"/>
                    </a:schemeClr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Přímá spojnice se šipkou 13"/>
                <p:cNvCxnSpPr/>
                <p:nvPr/>
              </p:nvCxnSpPr>
              <p:spPr>
                <a:xfrm flipV="1">
                  <a:off x="5551488" y="3368851"/>
                  <a:ext cx="2556000" cy="1800000"/>
                </a:xfrm>
                <a:prstGeom prst="straightConnector1">
                  <a:avLst/>
                </a:prstGeom>
                <a:ln w="28575">
                  <a:solidFill>
                    <a:schemeClr val="tx1">
                      <a:lumMod val="85000"/>
                      <a:lumOff val="15000"/>
                    </a:schemeClr>
                  </a:solidFill>
                  <a:prstDash val="sysDash"/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" name="TextovéPole 6"/>
              <p:cNvSpPr txBox="1"/>
              <p:nvPr/>
            </p:nvSpPr>
            <p:spPr>
              <a:xfrm>
                <a:off x="6616352" y="3970152"/>
                <a:ext cx="125234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400" b="1" i="1" dirty="0" smtClean="0"/>
                  <a:t>p</a:t>
                </a:r>
                <a:endParaRPr lang="cs-CZ" sz="2400" b="1" i="1" dirty="0"/>
              </a:p>
            </p:txBody>
          </p:sp>
          <p:sp>
            <p:nvSpPr>
              <p:cNvPr id="8" name="TextovéPole 7"/>
              <p:cNvSpPr txBox="1"/>
              <p:nvPr/>
            </p:nvSpPr>
            <p:spPr>
              <a:xfrm>
                <a:off x="4889060" y="4703287"/>
                <a:ext cx="1252349" cy="6140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400" b="1" i="1" dirty="0" smtClean="0"/>
                  <a:t>p</a:t>
                </a:r>
                <a:r>
                  <a:rPr lang="cs-CZ" sz="2400" b="1" i="1" baseline="-25000" dirty="0" smtClean="0"/>
                  <a:t>2</a:t>
                </a:r>
                <a:endParaRPr lang="cs-CZ" sz="2400" b="1" i="1" dirty="0"/>
              </a:p>
            </p:txBody>
          </p:sp>
          <p:sp>
            <p:nvSpPr>
              <p:cNvPr id="9" name="TextovéPole 8"/>
              <p:cNvSpPr txBox="1"/>
              <p:nvPr/>
            </p:nvSpPr>
            <p:spPr>
              <a:xfrm>
                <a:off x="6148952" y="2495093"/>
                <a:ext cx="1252349" cy="6140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400" b="1" i="1" dirty="0" smtClean="0"/>
                  <a:t>p</a:t>
                </a:r>
                <a:r>
                  <a:rPr lang="cs-CZ" sz="2400" b="1" i="1" baseline="-25000" dirty="0" smtClean="0"/>
                  <a:t>1</a:t>
                </a:r>
                <a:endParaRPr lang="cs-CZ" sz="2400" b="1" i="1" dirty="0"/>
              </a:p>
            </p:txBody>
          </p:sp>
        </p:grpSp>
        <p:sp>
          <p:nvSpPr>
            <p:cNvPr id="2" name="Oblouk 1"/>
            <p:cNvSpPr/>
            <p:nvPr/>
          </p:nvSpPr>
          <p:spPr>
            <a:xfrm rot="1025967">
              <a:off x="798678" y="4318084"/>
              <a:ext cx="599374" cy="599374"/>
            </a:xfrm>
            <a:prstGeom prst="arc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" name="TextovéPole 2"/>
            <p:cNvSpPr txBox="1"/>
            <p:nvPr/>
          </p:nvSpPr>
          <p:spPr>
            <a:xfrm>
              <a:off x="1024448" y="4352065"/>
              <a:ext cx="19842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 smtClean="0"/>
                <a:t>α</a:t>
              </a:r>
              <a:endParaRPr lang="cs-CZ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ovéPole 18"/>
              <p:cNvSpPr txBox="1"/>
              <p:nvPr/>
            </p:nvSpPr>
            <p:spPr>
              <a:xfrm>
                <a:off x="2666392" y="2887848"/>
                <a:ext cx="6054440" cy="19389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/>
                        </a:rPr>
                        <m:t>𝑝</m:t>
                      </m:r>
                      <m:r>
                        <a:rPr lang="cs-CZ" sz="2400" b="0" i="1" smtClean="0">
                          <a:latin typeface="Cambria Math"/>
                        </a:rPr>
                        <m:t>=0,24 </m:t>
                      </m:r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𝑘𝑔</m:t>
                      </m:r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𝑚</m:t>
                      </m:r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cs-CZ" sz="2400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latin typeface="Cambria Math"/>
                              <a:ea typeface="Cambria Math"/>
                            </a:rPr>
                            <m:t>𝑠</m:t>
                          </m:r>
                        </m:e>
                        <m:sup>
                          <m:r>
                            <a:rPr lang="cs-CZ" sz="2400" b="0" i="1" smtClean="0">
                              <a:latin typeface="Cambria Math"/>
                              <a:ea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cs-CZ" sz="2400" dirty="0" smtClean="0"/>
              </a:p>
              <a:p>
                <a:endParaRPr lang="cs-CZ" sz="24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cs-CZ" sz="2400" b="0" i="1" smtClean="0">
                          <a:latin typeface="Cambria Math"/>
                        </a:rPr>
                        <m:t>=</m:t>
                      </m:r>
                      <m:r>
                        <a:rPr lang="cs-CZ" sz="2400" i="1">
                          <a:latin typeface="Cambria Math"/>
                          <a:ea typeface="Cambria Math"/>
                        </a:rPr>
                        <m:t>0,</m:t>
                      </m:r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28</m:t>
                      </m:r>
                      <m:r>
                        <a:rPr lang="cs-CZ" sz="2400" i="1"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cs-CZ" sz="2400" i="1">
                          <a:latin typeface="Cambria Math"/>
                          <a:ea typeface="Cambria Math"/>
                        </a:rPr>
                        <m:t>𝑘𝑔</m:t>
                      </m:r>
                      <m:r>
                        <a:rPr lang="cs-CZ" sz="2400" i="1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cs-CZ" sz="2400" i="1">
                          <a:latin typeface="Cambria Math"/>
                          <a:ea typeface="Cambria Math"/>
                        </a:rPr>
                        <m:t>𝑚</m:t>
                      </m:r>
                      <m:r>
                        <a:rPr lang="cs-CZ" sz="2400" i="1"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cs-CZ" sz="2400" i="1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sz="2400" i="1">
                              <a:latin typeface="Cambria Math"/>
                              <a:ea typeface="Cambria Math"/>
                            </a:rPr>
                            <m:t>𝑠</m:t>
                          </m:r>
                        </m:e>
                        <m:sup>
                          <m:r>
                            <a:rPr lang="cs-CZ" sz="2400" i="1">
                              <a:latin typeface="Cambria Math"/>
                              <a:ea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cs-CZ" sz="2400" dirty="0" smtClean="0"/>
              </a:p>
              <a:p>
                <a:endParaRPr lang="cs-CZ" sz="2400" dirty="0" smtClean="0"/>
              </a:p>
              <a:p>
                <a:endParaRPr lang="cs-CZ" sz="2400" b="0" i="1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19" name="TextovéPole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6392" y="2887848"/>
                <a:ext cx="6054440" cy="193899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ovéPole 17"/>
              <p:cNvSpPr txBox="1"/>
              <p:nvPr/>
            </p:nvSpPr>
            <p:spPr>
              <a:xfrm>
                <a:off x="3923130" y="4481930"/>
                <a:ext cx="2757230" cy="15871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cs-CZ" sz="2400" i="1" smtClean="0">
                          <a:latin typeface="Cambria Math"/>
                        </a:rPr>
                        <m:t>cos</m:t>
                      </m:r>
                      <m:r>
                        <m:rPr>
                          <m:sty m:val="p"/>
                        </m:rPr>
                        <a:rPr lang="el-GR" sz="2400" i="1">
                          <a:latin typeface="Cambria Math"/>
                        </a:rPr>
                        <m:t>α</m:t>
                      </m:r>
                      <m:r>
                        <a:rPr lang="cs-CZ" sz="24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sz="24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400" i="1">
                              <a:latin typeface="Cambria Math"/>
                            </a:rPr>
                            <m:t>𝑝</m:t>
                          </m:r>
                        </m:num>
                        <m:den>
                          <m:sSub>
                            <m:sSubPr>
                              <m:ctrlPr>
                                <a:rPr lang="cs-CZ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400" i="1">
                                  <a:latin typeface="Cambria Math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cs-CZ" sz="240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cs-CZ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400" b="0" i="1" smtClean="0">
                              <a:latin typeface="Cambria Math"/>
                            </a:rPr>
                            <m:t>0,24</m:t>
                          </m:r>
                        </m:num>
                        <m:den>
                          <m:r>
                            <a:rPr lang="cs-CZ" sz="2400" b="0" i="1" smtClean="0">
                              <a:latin typeface="Cambria Math"/>
                            </a:rPr>
                            <m:t>0,28</m:t>
                          </m:r>
                        </m:den>
                      </m:f>
                    </m:oMath>
                  </m:oMathPara>
                </a14:m>
                <a:endParaRPr lang="cs-CZ" sz="2400" b="0" i="1" dirty="0" smtClean="0">
                  <a:latin typeface="Cambria Math"/>
                </a:endParaRPr>
              </a:p>
              <a:p>
                <a:endParaRPr lang="cs-CZ" sz="2400" i="1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=31°</m:t>
                      </m:r>
                    </m:oMath>
                  </m:oMathPara>
                </a14:m>
                <a:endParaRPr lang="cs-CZ" sz="2400" i="1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18" name="TextovéPole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3130" y="4481930"/>
                <a:ext cx="2757230" cy="158710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85252234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1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55776" y="3645024"/>
            <a:ext cx="45365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>
                    <a:lumMod val="65000"/>
                  </a:schemeClr>
                </a:solidFill>
              </a:rPr>
              <a:t>Autor obrázků: Alan Pieczonka</a:t>
            </a:r>
          </a:p>
          <a:p>
            <a:r>
              <a:rPr lang="cs-CZ" dirty="0" smtClean="0">
                <a:solidFill>
                  <a:schemeClr val="bg1">
                    <a:lumMod val="65000"/>
                  </a:schemeClr>
                </a:solidFill>
              </a:rPr>
              <a:t>Zdroj klipartů: MS Office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8832482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376092"/>
                </a:solidFill>
              </a:rPr>
              <a:t>Děkujeme za pozornost.</a:t>
            </a:r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Autor DUM: Mgr. Alan Pieczonka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403648" y="764704"/>
            <a:ext cx="6048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chemeClr val="accent1"/>
                </a:solidFill>
              </a:rPr>
              <a:t>Zákon zachování hybnosti</a:t>
            </a:r>
            <a:endParaRPr lang="cs-CZ" b="1" dirty="0">
              <a:solidFill>
                <a:schemeClr val="accent1"/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483296" y="2947976"/>
            <a:ext cx="8297664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chemeClr val="accent1"/>
                </a:solidFill>
              </a:rPr>
              <a:t>Celková hybnost </a:t>
            </a:r>
            <a:r>
              <a:rPr lang="cs-CZ" dirty="0" smtClean="0"/>
              <a:t>izolované soustavy těles se vzájemným silovým působením </a:t>
            </a:r>
            <a:r>
              <a:rPr lang="cs-CZ" b="1" dirty="0" smtClean="0">
                <a:solidFill>
                  <a:schemeClr val="accent1"/>
                </a:solidFill>
              </a:rPr>
              <a:t>nemění.</a:t>
            </a:r>
            <a:endParaRPr lang="cs-CZ" sz="2400" b="1" dirty="0">
              <a:solidFill>
                <a:schemeClr val="accent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3068800" y="4270792"/>
                <a:ext cx="220865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cs-CZ" sz="2400" b="1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cs-CZ" sz="2400" b="1" i="1">
                              <a:latin typeface="Cambria Math"/>
                            </a:rPr>
                            <m:t>𝒑</m:t>
                          </m:r>
                        </m:e>
                      </m:acc>
                      <m:r>
                        <a:rPr lang="cs-CZ" sz="2400" b="1" i="1" smtClean="0">
                          <a:latin typeface="Cambria Math"/>
                        </a:rPr>
                        <m:t>=</m:t>
                      </m:r>
                      <m:acc>
                        <m:accPr>
                          <m:chr m:val="⃗"/>
                          <m:ctrlPr>
                            <a:rPr lang="cs-CZ" sz="2400" b="1" i="1" smtClean="0">
                              <a:latin typeface="Cambria Math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cs-CZ" sz="2400" b="1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400" b="1" i="1" smtClean="0">
                                  <a:latin typeface="Cambria Math"/>
                                </a:rPr>
                                <m:t>𝒑</m:t>
                              </m:r>
                            </m:e>
                            <m:sub>
                              <m:r>
                                <a:rPr lang="cs-CZ" sz="2400" b="1" i="1" smtClean="0"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e>
                      </m:acc>
                      <m:r>
                        <a:rPr lang="cs-CZ" sz="2400" b="1" i="1" smtClean="0">
                          <a:latin typeface="Cambria Math"/>
                        </a:rPr>
                        <m:t>+</m:t>
                      </m:r>
                      <m:acc>
                        <m:accPr>
                          <m:chr m:val="⃗"/>
                          <m:ctrlPr>
                            <a:rPr lang="cs-CZ" sz="2400" b="1" i="1" smtClean="0">
                              <a:latin typeface="Cambria Math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cs-CZ" sz="2400" b="1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400" b="1" i="1" smtClean="0">
                                  <a:latin typeface="Cambria Math"/>
                                </a:rPr>
                                <m:t>𝒑</m:t>
                              </m:r>
                            </m:e>
                            <m:sub>
                              <m:r>
                                <a:rPr lang="cs-CZ" sz="2400" b="1" i="1" smtClean="0"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8800" y="4270792"/>
                <a:ext cx="2208655" cy="461665"/>
              </a:xfrm>
              <a:prstGeom prst="rect">
                <a:avLst/>
              </a:prstGeom>
              <a:blipFill rotWithShape="1">
                <a:blip r:embed="rId3"/>
                <a:stretch>
                  <a:fillRect b="-1466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68034861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723808" y="843496"/>
            <a:ext cx="79970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Příklad 1:</a:t>
            </a:r>
          </a:p>
          <a:p>
            <a:r>
              <a:rPr lang="cs-CZ" dirty="0" smtClean="0"/>
              <a:t>Z děla o hmotnosti 400 kg byl vystřelen náboj o hmotnosti 1,5 kg rychlostí 600 m/s. Vypočítejte zpětnou rychlost děla.</a:t>
            </a: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5112584"/>
            <a:ext cx="9261984" cy="360768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063" b="94515" l="3198" r="9970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320" y="3368872"/>
            <a:ext cx="3276600" cy="225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8861" b="88608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0464" y="4090408"/>
            <a:ext cx="666750" cy="75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65215070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"/>
                            </p:stCondLst>
                            <p:childTnLst>
                              <p:par>
                                <p:cTn id="11" presetID="63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6.56799E-7 L 0.58836 6.56799E-7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410" y="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4.6901E-6 L -0.475 -4.6901E-6 " pathEditMode="relative" rAng="0" ptsTypes="AA">
                                      <p:cBhvr>
                                        <p:cTn id="14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75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1745984" y="3124380"/>
                <a:ext cx="6072928" cy="23226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cs-CZ" sz="24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cs-CZ" sz="24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cs-CZ" sz="2400" dirty="0" smtClean="0"/>
              </a:p>
              <a:p>
                <a:endParaRPr lang="cs-CZ" sz="24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𝑚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cs-CZ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cs-CZ" sz="24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cs-CZ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𝑚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cs-CZ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cs-CZ" sz="2400" dirty="0" smtClean="0"/>
              </a:p>
              <a:p>
                <a:endParaRPr lang="cs-CZ" sz="24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i="1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cs-CZ" sz="2400" i="1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cs-CZ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sz="2400" b="0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cs-CZ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400" i="1">
                                  <a:latin typeface="Cambria Math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cs-CZ" sz="24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cs-CZ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400" i="1">
                                  <a:latin typeface="Cambria Math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cs-CZ" sz="24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cs-CZ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400" i="1">
                                  <a:latin typeface="Cambria Math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cs-CZ" sz="240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cs-CZ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400" b="0" i="1" smtClean="0">
                              <a:latin typeface="Cambria Math"/>
                            </a:rPr>
                            <m:t>1,5</m:t>
                          </m:r>
                          <m:r>
                            <a:rPr lang="cs-CZ" sz="2400" b="0" i="1" smtClean="0">
                              <a:latin typeface="Cambria Math"/>
                              <a:ea typeface="Cambria Math"/>
                            </a:rPr>
                            <m:t>∙600</m:t>
                          </m:r>
                        </m:num>
                        <m:den>
                          <m:r>
                            <a:rPr lang="cs-CZ" sz="2400" b="0" i="1" smtClean="0">
                              <a:latin typeface="Cambria Math"/>
                            </a:rPr>
                            <m:t>400</m:t>
                          </m:r>
                        </m:den>
                      </m:f>
                      <m:r>
                        <a:rPr lang="cs-CZ" sz="2400" b="0" i="1" smtClean="0">
                          <a:latin typeface="Cambria Math"/>
                        </a:rPr>
                        <m:t>=2,25 </m:t>
                      </m:r>
                      <m:r>
                        <a:rPr lang="cs-CZ" sz="2400" b="0" i="1" smtClean="0">
                          <a:latin typeface="Cambria Math"/>
                        </a:rPr>
                        <m:t>𝑚</m:t>
                      </m:r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cs-CZ" sz="2400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latin typeface="Cambria Math"/>
                              <a:ea typeface="Cambria Math"/>
                            </a:rPr>
                            <m:t>𝑠</m:t>
                          </m:r>
                        </m:e>
                        <m:sup>
                          <m:r>
                            <a:rPr lang="cs-CZ" sz="2400" b="0" i="1" smtClean="0">
                              <a:latin typeface="Cambria Math"/>
                              <a:ea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5984" y="3124380"/>
                <a:ext cx="6072928" cy="232262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ovéPole 2"/>
          <p:cNvSpPr txBox="1"/>
          <p:nvPr/>
        </p:nvSpPr>
        <p:spPr>
          <a:xfrm>
            <a:off x="723808" y="843496"/>
            <a:ext cx="79970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Příklad 1:</a:t>
            </a:r>
          </a:p>
          <a:p>
            <a:r>
              <a:rPr lang="cs-CZ" dirty="0" smtClean="0"/>
              <a:t>Z děla o hmotnosti 400 kg byl vystřelen náboj o hmotnosti 1,5 kg rychlostí 600 m/s. Vypočítejte zpětnou rychlost děla.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723808" y="2046056"/>
            <a:ext cx="8117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m</a:t>
            </a:r>
            <a:r>
              <a:rPr lang="cs-CZ" baseline="-25000" dirty="0" smtClean="0"/>
              <a:t>1</a:t>
            </a:r>
            <a:r>
              <a:rPr lang="cs-CZ" dirty="0" smtClean="0"/>
              <a:t> = 400 kg, m</a:t>
            </a:r>
            <a:r>
              <a:rPr lang="cs-CZ" baseline="-25000" dirty="0" smtClean="0"/>
              <a:t>2</a:t>
            </a:r>
            <a:r>
              <a:rPr lang="cs-CZ" dirty="0" smtClean="0"/>
              <a:t> = 1,5 kg, v</a:t>
            </a:r>
            <a:r>
              <a:rPr lang="cs-CZ" baseline="-25000" dirty="0" smtClean="0"/>
              <a:t>2</a:t>
            </a:r>
            <a:r>
              <a:rPr lang="cs-CZ" dirty="0" smtClean="0"/>
              <a:t> = 600 m ∙ s</a:t>
            </a:r>
            <a:r>
              <a:rPr lang="cs-CZ" baseline="30000" dirty="0" smtClean="0"/>
              <a:t>-1</a:t>
            </a:r>
            <a:r>
              <a:rPr lang="cs-CZ" dirty="0" smtClean="0"/>
              <a:t>, v</a:t>
            </a:r>
            <a:r>
              <a:rPr lang="cs-CZ" baseline="-25000" dirty="0" smtClean="0"/>
              <a:t>1</a:t>
            </a:r>
            <a:r>
              <a:rPr lang="cs-CZ" dirty="0" smtClean="0"/>
              <a:t> = ? </a:t>
            </a:r>
            <a:r>
              <a:rPr lang="cs-CZ" dirty="0"/>
              <a:t>m ∙ s</a:t>
            </a:r>
            <a:r>
              <a:rPr lang="cs-CZ" baseline="30000" dirty="0"/>
              <a:t>-1</a:t>
            </a:r>
            <a:r>
              <a:rPr lang="cs-CZ" dirty="0" smtClean="0"/>
              <a:t> 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8770198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/>
          <p:cNvSpPr txBox="1"/>
          <p:nvPr/>
        </p:nvSpPr>
        <p:spPr>
          <a:xfrm>
            <a:off x="723808" y="723240"/>
            <a:ext cx="799702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Příklad 2:</a:t>
            </a:r>
          </a:p>
          <a:p>
            <a:r>
              <a:rPr lang="cs-CZ" dirty="0"/>
              <a:t>Vagón o hmotnosti 4 t jede po vodorovných kolejích rychlostí </a:t>
            </a:r>
            <a:r>
              <a:rPr lang="cs-CZ" dirty="0" smtClean="0"/>
              <a:t>1 </a:t>
            </a:r>
            <a:r>
              <a:rPr lang="cs-CZ" dirty="0"/>
              <a:t>m/s a narazí na </a:t>
            </a:r>
            <a:r>
              <a:rPr lang="cs-CZ" dirty="0" smtClean="0"/>
              <a:t>vagón </a:t>
            </a:r>
            <a:r>
              <a:rPr lang="cs-CZ" dirty="0"/>
              <a:t>o hmotnosti 2 t, který jede týmž směrem rychlostí </a:t>
            </a:r>
            <a:r>
              <a:rPr lang="cs-CZ" dirty="0" smtClean="0"/>
              <a:t>0,5 </a:t>
            </a:r>
            <a:r>
              <a:rPr lang="cs-CZ" dirty="0"/>
              <a:t>m/s. Při nárazu se oba </a:t>
            </a:r>
            <a:r>
              <a:rPr lang="cs-CZ" dirty="0" smtClean="0"/>
              <a:t>vagóny </a:t>
            </a:r>
            <a:r>
              <a:rPr lang="cs-CZ" dirty="0"/>
              <a:t>spojí a dále se pohybují společně. </a:t>
            </a:r>
            <a:r>
              <a:rPr lang="cs-CZ" dirty="0" smtClean="0"/>
              <a:t>Vypočítejte </a:t>
            </a:r>
            <a:r>
              <a:rPr lang="cs-CZ" dirty="0"/>
              <a:t>rychlost po srážce. </a:t>
            </a:r>
          </a:p>
        </p:txBody>
      </p:sp>
    </p:spTree>
    <p:extLst>
      <p:ext uri="{BB962C8B-B14F-4D97-AF65-F5344CB8AC3E}">
        <p14:creationId xmlns:p14="http://schemas.microsoft.com/office/powerpoint/2010/main" val="1961794065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-2462976" y="3933056"/>
            <a:ext cx="12204000" cy="4571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14" name="Skupina 13"/>
          <p:cNvGrpSpPr/>
          <p:nvPr/>
        </p:nvGrpSpPr>
        <p:grpSpPr>
          <a:xfrm>
            <a:off x="-2102208" y="2887848"/>
            <a:ext cx="2033730" cy="1029378"/>
            <a:chOff x="827584" y="1247494"/>
            <a:chExt cx="3456384" cy="1749458"/>
          </a:xfrm>
        </p:grpSpPr>
        <p:grpSp>
          <p:nvGrpSpPr>
            <p:cNvPr id="12" name="Skupina 11"/>
            <p:cNvGrpSpPr/>
            <p:nvPr/>
          </p:nvGrpSpPr>
          <p:grpSpPr>
            <a:xfrm>
              <a:off x="1187624" y="2708920"/>
              <a:ext cx="2808312" cy="288032"/>
              <a:chOff x="1187624" y="2708920"/>
              <a:chExt cx="2808312" cy="288032"/>
            </a:xfrm>
          </p:grpSpPr>
          <p:grpSp>
            <p:nvGrpSpPr>
              <p:cNvPr id="8" name="Skupina 7"/>
              <p:cNvGrpSpPr/>
              <p:nvPr/>
            </p:nvGrpSpPr>
            <p:grpSpPr>
              <a:xfrm>
                <a:off x="1187624" y="2708920"/>
                <a:ext cx="720080" cy="288032"/>
                <a:chOff x="1187624" y="2708920"/>
                <a:chExt cx="720080" cy="288032"/>
              </a:xfrm>
            </p:grpSpPr>
            <p:sp>
              <p:nvSpPr>
                <p:cNvPr id="6" name="Ovál 5"/>
                <p:cNvSpPr/>
                <p:nvPr/>
              </p:nvSpPr>
              <p:spPr>
                <a:xfrm>
                  <a:off x="1187624" y="2708920"/>
                  <a:ext cx="288032" cy="288032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  <p:sp>
              <p:nvSpPr>
                <p:cNvPr id="7" name="Ovál 6"/>
                <p:cNvSpPr/>
                <p:nvPr/>
              </p:nvSpPr>
              <p:spPr>
                <a:xfrm>
                  <a:off x="1619672" y="2708920"/>
                  <a:ext cx="288032" cy="288032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</p:grpSp>
          <p:grpSp>
            <p:nvGrpSpPr>
              <p:cNvPr id="9" name="Skupina 8"/>
              <p:cNvGrpSpPr/>
              <p:nvPr/>
            </p:nvGrpSpPr>
            <p:grpSpPr>
              <a:xfrm>
                <a:off x="3275856" y="2708920"/>
                <a:ext cx="720080" cy="288032"/>
                <a:chOff x="1187624" y="2708920"/>
                <a:chExt cx="720080" cy="288032"/>
              </a:xfrm>
            </p:grpSpPr>
            <p:sp>
              <p:nvSpPr>
                <p:cNvPr id="10" name="Ovál 9"/>
                <p:cNvSpPr/>
                <p:nvPr/>
              </p:nvSpPr>
              <p:spPr>
                <a:xfrm>
                  <a:off x="1187624" y="2708920"/>
                  <a:ext cx="288032" cy="288032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  <p:sp>
              <p:nvSpPr>
                <p:cNvPr id="11" name="Ovál 10"/>
                <p:cNvSpPr/>
                <p:nvPr/>
              </p:nvSpPr>
              <p:spPr>
                <a:xfrm>
                  <a:off x="1619672" y="2708920"/>
                  <a:ext cx="288032" cy="288032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</p:grpSp>
        </p:grpSp>
        <p:sp>
          <p:nvSpPr>
            <p:cNvPr id="13" name="Obdélník se zakulaceným rohem na stejné straně 12"/>
            <p:cNvSpPr/>
            <p:nvPr/>
          </p:nvSpPr>
          <p:spPr>
            <a:xfrm>
              <a:off x="827584" y="1247494"/>
              <a:ext cx="3456384" cy="1440160"/>
            </a:xfrm>
            <a:prstGeom prst="round2SameRect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5" name="Skupina 14"/>
          <p:cNvGrpSpPr/>
          <p:nvPr/>
        </p:nvGrpSpPr>
        <p:grpSpPr>
          <a:xfrm>
            <a:off x="-4161471" y="2901603"/>
            <a:ext cx="2033730" cy="1029378"/>
            <a:chOff x="827584" y="1247494"/>
            <a:chExt cx="3456384" cy="1749458"/>
          </a:xfrm>
        </p:grpSpPr>
        <p:grpSp>
          <p:nvGrpSpPr>
            <p:cNvPr id="16" name="Skupina 15"/>
            <p:cNvGrpSpPr/>
            <p:nvPr/>
          </p:nvGrpSpPr>
          <p:grpSpPr>
            <a:xfrm>
              <a:off x="1187624" y="2708920"/>
              <a:ext cx="2808312" cy="288032"/>
              <a:chOff x="1187624" y="2708920"/>
              <a:chExt cx="2808312" cy="288032"/>
            </a:xfrm>
          </p:grpSpPr>
          <p:grpSp>
            <p:nvGrpSpPr>
              <p:cNvPr id="18" name="Skupina 17"/>
              <p:cNvGrpSpPr/>
              <p:nvPr/>
            </p:nvGrpSpPr>
            <p:grpSpPr>
              <a:xfrm>
                <a:off x="1187624" y="2708920"/>
                <a:ext cx="720080" cy="288032"/>
                <a:chOff x="1187624" y="2708920"/>
                <a:chExt cx="720080" cy="288032"/>
              </a:xfrm>
            </p:grpSpPr>
            <p:sp>
              <p:nvSpPr>
                <p:cNvPr id="22" name="Ovál 21"/>
                <p:cNvSpPr/>
                <p:nvPr/>
              </p:nvSpPr>
              <p:spPr>
                <a:xfrm>
                  <a:off x="1187624" y="2708920"/>
                  <a:ext cx="288032" cy="288032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  <p:sp>
              <p:nvSpPr>
                <p:cNvPr id="23" name="Ovál 22"/>
                <p:cNvSpPr/>
                <p:nvPr/>
              </p:nvSpPr>
              <p:spPr>
                <a:xfrm>
                  <a:off x="1619672" y="2708920"/>
                  <a:ext cx="288032" cy="288032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</p:grpSp>
          <p:grpSp>
            <p:nvGrpSpPr>
              <p:cNvPr id="19" name="Skupina 18"/>
              <p:cNvGrpSpPr/>
              <p:nvPr/>
            </p:nvGrpSpPr>
            <p:grpSpPr>
              <a:xfrm>
                <a:off x="3275856" y="2708920"/>
                <a:ext cx="720080" cy="288032"/>
                <a:chOff x="1187624" y="2708920"/>
                <a:chExt cx="720080" cy="288032"/>
              </a:xfrm>
            </p:grpSpPr>
            <p:sp>
              <p:nvSpPr>
                <p:cNvPr id="20" name="Ovál 19"/>
                <p:cNvSpPr/>
                <p:nvPr/>
              </p:nvSpPr>
              <p:spPr>
                <a:xfrm>
                  <a:off x="1187624" y="2708920"/>
                  <a:ext cx="288032" cy="288032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  <p:sp>
              <p:nvSpPr>
                <p:cNvPr id="21" name="Ovál 20"/>
                <p:cNvSpPr/>
                <p:nvPr/>
              </p:nvSpPr>
              <p:spPr>
                <a:xfrm>
                  <a:off x="1619672" y="2708920"/>
                  <a:ext cx="288032" cy="288032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</p:grpSp>
        </p:grpSp>
        <p:sp>
          <p:nvSpPr>
            <p:cNvPr id="17" name="Obdélník se zakulaceným rohem na stejné straně 16"/>
            <p:cNvSpPr/>
            <p:nvPr/>
          </p:nvSpPr>
          <p:spPr>
            <a:xfrm>
              <a:off x="827584" y="1247494"/>
              <a:ext cx="3456384" cy="1440160"/>
            </a:xfrm>
            <a:prstGeom prst="round2SameRect">
              <a:avLst/>
            </a:prstGeom>
            <a:ln>
              <a:noFill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24" name="TextovéPole 23"/>
          <p:cNvSpPr txBox="1"/>
          <p:nvPr/>
        </p:nvSpPr>
        <p:spPr>
          <a:xfrm>
            <a:off x="723808" y="723240"/>
            <a:ext cx="799702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Příklad 2:</a:t>
            </a:r>
          </a:p>
          <a:p>
            <a:r>
              <a:rPr lang="cs-CZ" dirty="0"/>
              <a:t>Vagón o hmotnosti 4 t jede po vodorovných kolejích rychlostí </a:t>
            </a:r>
            <a:r>
              <a:rPr lang="cs-CZ" dirty="0" smtClean="0"/>
              <a:t>1 </a:t>
            </a:r>
            <a:r>
              <a:rPr lang="cs-CZ" dirty="0"/>
              <a:t>m/s a narazí na </a:t>
            </a:r>
            <a:r>
              <a:rPr lang="cs-CZ" dirty="0" smtClean="0"/>
              <a:t>vagón </a:t>
            </a:r>
            <a:r>
              <a:rPr lang="cs-CZ" dirty="0"/>
              <a:t>o hmotnosti 2 t, který jede týmž směrem rychlostí </a:t>
            </a:r>
            <a:r>
              <a:rPr lang="cs-CZ" dirty="0" smtClean="0"/>
              <a:t>0,5 </a:t>
            </a:r>
            <a:r>
              <a:rPr lang="cs-CZ" dirty="0"/>
              <a:t>m/s. Při nárazu se oba </a:t>
            </a:r>
            <a:r>
              <a:rPr lang="cs-CZ" dirty="0" smtClean="0"/>
              <a:t>vagóny </a:t>
            </a:r>
            <a:r>
              <a:rPr lang="cs-CZ" dirty="0"/>
              <a:t>spojí a dále se pohybují společně. </a:t>
            </a:r>
            <a:r>
              <a:rPr lang="cs-CZ" dirty="0" smtClean="0"/>
              <a:t>Vypočítejte </a:t>
            </a:r>
            <a:r>
              <a:rPr lang="cs-CZ" dirty="0"/>
              <a:t>rychlost po srážce. </a:t>
            </a:r>
          </a:p>
        </p:txBody>
      </p:sp>
    </p:spTree>
    <p:extLst>
      <p:ext uri="{BB962C8B-B14F-4D97-AF65-F5344CB8AC3E}">
        <p14:creationId xmlns:p14="http://schemas.microsoft.com/office/powerpoint/2010/main" val="3735106885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96296E-6 L 0.53559 -0.00162 " pathEditMode="relative" rAng="0" ptsTypes="AA">
                                      <p:cBhvr>
                                        <p:cTn id="6" dur="4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771" y="-9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3.33333E-6 2.96296E-6 L 0.53559 -0.00162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771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" presetID="63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3559 -0.00162 L 1.45816 -0.00185 " pathEditMode="relative" rAng="0" ptsTypes="AA">
                                      <p:cBhvr>
                                        <p:cTn id="11" dur="4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128" y="-23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3559 -0.00162 L 1.45521 -0.00162 " pathEditMode="relative" rAng="0" ptsTypes="AA">
                                      <p:cBhvr>
                                        <p:cTn id="13" dur="4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97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723808" y="723240"/>
            <a:ext cx="799702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Příklad 2:</a:t>
            </a:r>
          </a:p>
          <a:p>
            <a:r>
              <a:rPr lang="cs-CZ" dirty="0"/>
              <a:t>Vagón o hmotnosti 4 t jede po vodorovných kolejích rychlostí </a:t>
            </a:r>
            <a:r>
              <a:rPr lang="cs-CZ" dirty="0" smtClean="0"/>
              <a:t>1 </a:t>
            </a:r>
            <a:r>
              <a:rPr lang="cs-CZ" dirty="0"/>
              <a:t>m/s a narazí na </a:t>
            </a:r>
            <a:r>
              <a:rPr lang="cs-CZ" dirty="0" smtClean="0"/>
              <a:t>vagón </a:t>
            </a:r>
            <a:r>
              <a:rPr lang="cs-CZ" dirty="0"/>
              <a:t>o hmotnosti 2 t, který jede týmž směrem rychlostí </a:t>
            </a:r>
            <a:r>
              <a:rPr lang="cs-CZ" dirty="0" smtClean="0"/>
              <a:t>0,5 </a:t>
            </a:r>
            <a:r>
              <a:rPr lang="cs-CZ" dirty="0"/>
              <a:t>m/s. Při nárazu se oba </a:t>
            </a:r>
            <a:r>
              <a:rPr lang="cs-CZ" dirty="0" smtClean="0"/>
              <a:t>vagóny </a:t>
            </a:r>
            <a:r>
              <a:rPr lang="cs-CZ" dirty="0"/>
              <a:t>spojí a dále se pohybují společně. </a:t>
            </a:r>
            <a:r>
              <a:rPr lang="cs-CZ" dirty="0" smtClean="0"/>
              <a:t>Vypočítejte </a:t>
            </a:r>
            <a:r>
              <a:rPr lang="cs-CZ" dirty="0"/>
              <a:t>rychlost po srážce. 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723808" y="2278004"/>
            <a:ext cx="8117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m</a:t>
            </a:r>
            <a:r>
              <a:rPr lang="cs-CZ" baseline="-25000" dirty="0" smtClean="0"/>
              <a:t>1</a:t>
            </a:r>
            <a:r>
              <a:rPr lang="cs-CZ" dirty="0" smtClean="0"/>
              <a:t> = 4000 kg, m</a:t>
            </a:r>
            <a:r>
              <a:rPr lang="cs-CZ" baseline="-25000" dirty="0" smtClean="0"/>
              <a:t>2</a:t>
            </a:r>
            <a:r>
              <a:rPr lang="cs-CZ" dirty="0" smtClean="0"/>
              <a:t> = 2000 kg,</a:t>
            </a:r>
            <a:r>
              <a:rPr lang="cs-CZ" dirty="0"/>
              <a:t> v</a:t>
            </a:r>
            <a:r>
              <a:rPr lang="cs-CZ" baseline="-25000" dirty="0"/>
              <a:t>1</a:t>
            </a:r>
            <a:r>
              <a:rPr lang="cs-CZ" dirty="0"/>
              <a:t> = 1 m ∙ </a:t>
            </a:r>
            <a:r>
              <a:rPr lang="cs-CZ" dirty="0" smtClean="0"/>
              <a:t>s</a:t>
            </a:r>
            <a:r>
              <a:rPr lang="cs-CZ" baseline="30000" dirty="0" smtClean="0"/>
              <a:t>-1</a:t>
            </a:r>
            <a:r>
              <a:rPr lang="cs-CZ" dirty="0" smtClean="0"/>
              <a:t>, v</a:t>
            </a:r>
            <a:r>
              <a:rPr lang="cs-CZ" baseline="-25000" dirty="0" smtClean="0"/>
              <a:t>2</a:t>
            </a:r>
            <a:r>
              <a:rPr lang="cs-CZ" dirty="0" smtClean="0"/>
              <a:t> = 0,5 m ∙ s</a:t>
            </a:r>
            <a:r>
              <a:rPr lang="cs-CZ" baseline="30000" dirty="0" smtClean="0"/>
              <a:t>-1</a:t>
            </a:r>
            <a:r>
              <a:rPr lang="cs-CZ" dirty="0" smtClean="0"/>
              <a:t>, v </a:t>
            </a:r>
            <a:r>
              <a:rPr lang="cs-CZ" dirty="0"/>
              <a:t>= </a:t>
            </a:r>
            <a:r>
              <a:rPr lang="cs-CZ" dirty="0" smtClean="0"/>
              <a:t>? </a:t>
            </a:r>
            <a:r>
              <a:rPr lang="cs-CZ" dirty="0"/>
              <a:t>m ∙ s</a:t>
            </a:r>
            <a:r>
              <a:rPr lang="cs-CZ" baseline="30000" dirty="0"/>
              <a:t>-1</a:t>
            </a:r>
            <a:r>
              <a:rPr lang="cs-CZ" dirty="0"/>
              <a:t>,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302912" y="2887848"/>
                <a:ext cx="7816640" cy="33778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cs-CZ" sz="2400" b="0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cs-CZ" sz="24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cs-CZ" sz="2400" b="0" i="1" smtClean="0">
                          <a:latin typeface="Cambria Math"/>
                        </a:rPr>
                        <m:t>=</m:t>
                      </m:r>
                      <m:r>
                        <a:rPr lang="cs-CZ" sz="2400" b="0" i="1" smtClean="0">
                          <a:latin typeface="Cambria Math"/>
                        </a:rPr>
                        <m:t>𝑝</m:t>
                      </m:r>
                    </m:oMath>
                  </m:oMathPara>
                </a14:m>
                <a:endParaRPr lang="cs-CZ" sz="2400" dirty="0" smtClean="0"/>
              </a:p>
              <a:p>
                <a:endParaRPr lang="cs-CZ" sz="24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𝑚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cs-CZ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cs-CZ" sz="2400" b="0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cs-CZ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𝑚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cs-CZ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cs-CZ" sz="2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cs-CZ" sz="2400" b="0" i="1" smtClean="0"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cs-CZ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400" i="1">
                                  <a:latin typeface="Cambria Math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cs-CZ" sz="240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cs-CZ" sz="2400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cs-CZ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400" i="1">
                                  <a:latin typeface="Cambria Math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cs-CZ" sz="24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cs-CZ" sz="2400" b="0" i="1" smtClean="0">
                          <a:latin typeface="Cambria Math"/>
                        </a:rPr>
                        <m:t>𝑣</m:t>
                      </m:r>
                    </m:oMath>
                  </m:oMathPara>
                </a14:m>
                <a:endParaRPr lang="cs-CZ" sz="2400" dirty="0" smtClean="0"/>
              </a:p>
              <a:p>
                <a:endParaRPr lang="cs-CZ" sz="24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/>
                        </a:rPr>
                        <m:t>𝑣</m:t>
                      </m:r>
                      <m:r>
                        <a:rPr lang="cs-CZ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sz="2400" b="0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cs-CZ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400" i="1">
                                  <a:latin typeface="Cambria Math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cs-CZ" sz="240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cs-CZ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400" i="1">
                                  <a:latin typeface="Cambria Math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cs-CZ" sz="240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cs-CZ" sz="2400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cs-CZ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400" i="1">
                                  <a:latin typeface="Cambria Math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cs-CZ" sz="24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cs-CZ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400" i="1">
                                  <a:latin typeface="Cambria Math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cs-CZ" sz="24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cs-CZ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400" i="1">
                                  <a:latin typeface="Cambria Math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cs-CZ" sz="240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cs-CZ" sz="2400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cs-CZ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400" i="1">
                                  <a:latin typeface="Cambria Math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cs-CZ" sz="24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cs-CZ" sz="2400" b="0" i="1" dirty="0" smtClean="0">
                  <a:latin typeface="Cambria Math"/>
                </a:endParaRPr>
              </a:p>
              <a:p>
                <a:endParaRPr lang="cs-CZ" sz="2400" b="0" i="1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/>
                        </a:rPr>
                        <m:t>𝑣</m:t>
                      </m:r>
                      <m:r>
                        <a:rPr lang="cs-CZ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400" b="0" i="1" smtClean="0">
                              <a:latin typeface="Cambria Math"/>
                            </a:rPr>
                            <m:t>4000</m:t>
                          </m:r>
                          <m:r>
                            <a:rPr lang="cs-CZ" sz="2400" b="0" i="1" smtClean="0">
                              <a:latin typeface="Cambria Math"/>
                              <a:ea typeface="Cambria Math"/>
                            </a:rPr>
                            <m:t>∙1+2000∙0,5</m:t>
                          </m:r>
                        </m:num>
                        <m:den>
                          <m:r>
                            <a:rPr lang="cs-CZ" sz="2400" b="0" i="1" smtClean="0">
                              <a:latin typeface="Cambria Math"/>
                            </a:rPr>
                            <m:t>4000+2000</m:t>
                          </m:r>
                        </m:den>
                      </m:f>
                      <m:acc>
                        <m:accPr>
                          <m:chr m:val="̇"/>
                          <m:ctrlPr>
                            <a:rPr lang="cs-CZ" sz="2400" b="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=</m:t>
                          </m:r>
                        </m:e>
                      </m:acc>
                      <m:r>
                        <a:rPr lang="cs-CZ" sz="2400" b="0" i="1" smtClean="0">
                          <a:latin typeface="Cambria Math"/>
                        </a:rPr>
                        <m:t>0,83 </m:t>
                      </m:r>
                      <m:r>
                        <a:rPr lang="cs-CZ" sz="2400" b="0" i="1" smtClean="0">
                          <a:latin typeface="Cambria Math"/>
                        </a:rPr>
                        <m:t>𝑚</m:t>
                      </m:r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cs-CZ" sz="2400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latin typeface="Cambria Math"/>
                              <a:ea typeface="Cambria Math"/>
                            </a:rPr>
                            <m:t>𝑠</m:t>
                          </m:r>
                        </m:e>
                        <m:sup>
                          <m:r>
                            <a:rPr lang="cs-CZ" sz="2400" b="0" i="1" smtClean="0">
                              <a:latin typeface="Cambria Math"/>
                              <a:ea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912" y="2887848"/>
                <a:ext cx="7816640" cy="337784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568203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/>
          <p:cNvSpPr txBox="1"/>
          <p:nvPr/>
        </p:nvSpPr>
        <p:spPr>
          <a:xfrm>
            <a:off x="723808" y="723240"/>
            <a:ext cx="799702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Příklad 3:</a:t>
            </a:r>
          </a:p>
          <a:p>
            <a:r>
              <a:rPr lang="cs-CZ" dirty="0"/>
              <a:t>Vagón o hmotnosti 4 t jede po vodorovných kolejích rychlostí </a:t>
            </a:r>
            <a:r>
              <a:rPr lang="cs-CZ" dirty="0" smtClean="0"/>
              <a:t>0,75 </a:t>
            </a:r>
            <a:r>
              <a:rPr lang="cs-CZ" dirty="0"/>
              <a:t>m/s a narazí na </a:t>
            </a:r>
            <a:r>
              <a:rPr lang="cs-CZ" dirty="0" smtClean="0"/>
              <a:t>vagón </a:t>
            </a:r>
            <a:r>
              <a:rPr lang="cs-CZ" dirty="0"/>
              <a:t>o hmotnosti </a:t>
            </a:r>
            <a:r>
              <a:rPr lang="cs-CZ" dirty="0" smtClean="0"/>
              <a:t>3 </a:t>
            </a:r>
            <a:r>
              <a:rPr lang="cs-CZ" dirty="0"/>
              <a:t>t, který jede </a:t>
            </a:r>
            <a:r>
              <a:rPr lang="cs-CZ" dirty="0" smtClean="0"/>
              <a:t>proti rychlostí 0,5 </a:t>
            </a:r>
            <a:r>
              <a:rPr lang="cs-CZ" dirty="0"/>
              <a:t>m/s. Při nárazu se oba </a:t>
            </a:r>
            <a:r>
              <a:rPr lang="cs-CZ" dirty="0" smtClean="0"/>
              <a:t>vagóny </a:t>
            </a:r>
            <a:r>
              <a:rPr lang="cs-CZ" dirty="0"/>
              <a:t>spojí a dále se pohybují společně. </a:t>
            </a:r>
            <a:r>
              <a:rPr lang="cs-CZ" dirty="0" smtClean="0"/>
              <a:t>Vypočítejte </a:t>
            </a:r>
            <a:r>
              <a:rPr lang="cs-CZ" dirty="0"/>
              <a:t>rychlost po srážce. </a:t>
            </a:r>
          </a:p>
        </p:txBody>
      </p:sp>
    </p:spTree>
    <p:extLst>
      <p:ext uri="{BB962C8B-B14F-4D97-AF65-F5344CB8AC3E}">
        <p14:creationId xmlns:p14="http://schemas.microsoft.com/office/powerpoint/2010/main" val="288871467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-2462976" y="3933056"/>
            <a:ext cx="13680000" cy="4571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14" name="Skupina 13"/>
          <p:cNvGrpSpPr/>
          <p:nvPr/>
        </p:nvGrpSpPr>
        <p:grpSpPr>
          <a:xfrm>
            <a:off x="9332734" y="2880646"/>
            <a:ext cx="2033730" cy="1029378"/>
            <a:chOff x="827584" y="1247494"/>
            <a:chExt cx="3456384" cy="1749458"/>
          </a:xfrm>
        </p:grpSpPr>
        <p:grpSp>
          <p:nvGrpSpPr>
            <p:cNvPr id="12" name="Skupina 11"/>
            <p:cNvGrpSpPr/>
            <p:nvPr/>
          </p:nvGrpSpPr>
          <p:grpSpPr>
            <a:xfrm>
              <a:off x="1187624" y="2708920"/>
              <a:ext cx="2808312" cy="288032"/>
              <a:chOff x="1187624" y="2708920"/>
              <a:chExt cx="2808312" cy="288032"/>
            </a:xfrm>
          </p:grpSpPr>
          <p:grpSp>
            <p:nvGrpSpPr>
              <p:cNvPr id="8" name="Skupina 7"/>
              <p:cNvGrpSpPr/>
              <p:nvPr/>
            </p:nvGrpSpPr>
            <p:grpSpPr>
              <a:xfrm>
                <a:off x="1187624" y="2708920"/>
                <a:ext cx="720080" cy="288032"/>
                <a:chOff x="1187624" y="2708920"/>
                <a:chExt cx="720080" cy="288032"/>
              </a:xfrm>
            </p:grpSpPr>
            <p:sp>
              <p:nvSpPr>
                <p:cNvPr id="6" name="Ovál 5"/>
                <p:cNvSpPr/>
                <p:nvPr/>
              </p:nvSpPr>
              <p:spPr>
                <a:xfrm>
                  <a:off x="1187624" y="2708920"/>
                  <a:ext cx="288032" cy="288032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  <p:sp>
              <p:nvSpPr>
                <p:cNvPr id="7" name="Ovál 6"/>
                <p:cNvSpPr/>
                <p:nvPr/>
              </p:nvSpPr>
              <p:spPr>
                <a:xfrm>
                  <a:off x="1619672" y="2708920"/>
                  <a:ext cx="288032" cy="288032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</p:grpSp>
          <p:grpSp>
            <p:nvGrpSpPr>
              <p:cNvPr id="9" name="Skupina 8"/>
              <p:cNvGrpSpPr/>
              <p:nvPr/>
            </p:nvGrpSpPr>
            <p:grpSpPr>
              <a:xfrm>
                <a:off x="3275856" y="2708920"/>
                <a:ext cx="720080" cy="288032"/>
                <a:chOff x="1187624" y="2708920"/>
                <a:chExt cx="720080" cy="288032"/>
              </a:xfrm>
            </p:grpSpPr>
            <p:sp>
              <p:nvSpPr>
                <p:cNvPr id="10" name="Ovál 9"/>
                <p:cNvSpPr/>
                <p:nvPr/>
              </p:nvSpPr>
              <p:spPr>
                <a:xfrm>
                  <a:off x="1187624" y="2708920"/>
                  <a:ext cx="288032" cy="288032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  <p:sp>
              <p:nvSpPr>
                <p:cNvPr id="11" name="Ovál 10"/>
                <p:cNvSpPr/>
                <p:nvPr/>
              </p:nvSpPr>
              <p:spPr>
                <a:xfrm>
                  <a:off x="1619672" y="2708920"/>
                  <a:ext cx="288032" cy="288032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</p:grpSp>
        </p:grpSp>
        <p:sp>
          <p:nvSpPr>
            <p:cNvPr id="13" name="Obdélník se zakulaceným rohem na stejné straně 12"/>
            <p:cNvSpPr/>
            <p:nvPr/>
          </p:nvSpPr>
          <p:spPr>
            <a:xfrm>
              <a:off x="827584" y="1247494"/>
              <a:ext cx="3456384" cy="1440160"/>
            </a:xfrm>
            <a:prstGeom prst="round2SameRect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5" name="Skupina 14"/>
          <p:cNvGrpSpPr/>
          <p:nvPr/>
        </p:nvGrpSpPr>
        <p:grpSpPr>
          <a:xfrm>
            <a:off x="-2297218" y="2880646"/>
            <a:ext cx="2033730" cy="1029378"/>
            <a:chOff x="827584" y="1247494"/>
            <a:chExt cx="3456384" cy="1749458"/>
          </a:xfrm>
        </p:grpSpPr>
        <p:grpSp>
          <p:nvGrpSpPr>
            <p:cNvPr id="16" name="Skupina 15"/>
            <p:cNvGrpSpPr/>
            <p:nvPr/>
          </p:nvGrpSpPr>
          <p:grpSpPr>
            <a:xfrm>
              <a:off x="1187624" y="2708920"/>
              <a:ext cx="2808312" cy="288032"/>
              <a:chOff x="1187624" y="2708920"/>
              <a:chExt cx="2808312" cy="288032"/>
            </a:xfrm>
          </p:grpSpPr>
          <p:grpSp>
            <p:nvGrpSpPr>
              <p:cNvPr id="18" name="Skupina 17"/>
              <p:cNvGrpSpPr/>
              <p:nvPr/>
            </p:nvGrpSpPr>
            <p:grpSpPr>
              <a:xfrm>
                <a:off x="1187624" y="2708920"/>
                <a:ext cx="720080" cy="288032"/>
                <a:chOff x="1187624" y="2708920"/>
                <a:chExt cx="720080" cy="288032"/>
              </a:xfrm>
            </p:grpSpPr>
            <p:sp>
              <p:nvSpPr>
                <p:cNvPr id="22" name="Ovál 21"/>
                <p:cNvSpPr/>
                <p:nvPr/>
              </p:nvSpPr>
              <p:spPr>
                <a:xfrm>
                  <a:off x="1187624" y="2708920"/>
                  <a:ext cx="288032" cy="288032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  <p:sp>
              <p:nvSpPr>
                <p:cNvPr id="23" name="Ovál 22"/>
                <p:cNvSpPr/>
                <p:nvPr/>
              </p:nvSpPr>
              <p:spPr>
                <a:xfrm>
                  <a:off x="1619672" y="2708920"/>
                  <a:ext cx="288032" cy="288032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</p:grpSp>
          <p:grpSp>
            <p:nvGrpSpPr>
              <p:cNvPr id="19" name="Skupina 18"/>
              <p:cNvGrpSpPr/>
              <p:nvPr/>
            </p:nvGrpSpPr>
            <p:grpSpPr>
              <a:xfrm>
                <a:off x="3275856" y="2708920"/>
                <a:ext cx="720080" cy="288032"/>
                <a:chOff x="1187624" y="2708920"/>
                <a:chExt cx="720080" cy="288032"/>
              </a:xfrm>
            </p:grpSpPr>
            <p:sp>
              <p:nvSpPr>
                <p:cNvPr id="20" name="Ovál 19"/>
                <p:cNvSpPr/>
                <p:nvPr/>
              </p:nvSpPr>
              <p:spPr>
                <a:xfrm>
                  <a:off x="1187624" y="2708920"/>
                  <a:ext cx="288032" cy="288032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  <p:sp>
              <p:nvSpPr>
                <p:cNvPr id="21" name="Ovál 20"/>
                <p:cNvSpPr/>
                <p:nvPr/>
              </p:nvSpPr>
              <p:spPr>
                <a:xfrm>
                  <a:off x="1619672" y="2708920"/>
                  <a:ext cx="288032" cy="288032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</p:grpSp>
        </p:grpSp>
        <p:sp>
          <p:nvSpPr>
            <p:cNvPr id="17" name="Obdélník se zakulaceným rohem na stejné straně 16"/>
            <p:cNvSpPr/>
            <p:nvPr/>
          </p:nvSpPr>
          <p:spPr>
            <a:xfrm>
              <a:off x="827584" y="1247494"/>
              <a:ext cx="3456384" cy="1440160"/>
            </a:xfrm>
            <a:prstGeom prst="round2SameRect">
              <a:avLst/>
            </a:prstGeom>
            <a:ln>
              <a:noFill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25" name="TextovéPole 24"/>
          <p:cNvSpPr txBox="1"/>
          <p:nvPr/>
        </p:nvSpPr>
        <p:spPr>
          <a:xfrm>
            <a:off x="723808" y="723240"/>
            <a:ext cx="799702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Příklad 3:</a:t>
            </a:r>
          </a:p>
          <a:p>
            <a:r>
              <a:rPr lang="cs-CZ" dirty="0"/>
              <a:t>Vagón o hmotnosti 4 t jede po vodorovných kolejích rychlostí </a:t>
            </a:r>
            <a:r>
              <a:rPr lang="cs-CZ" dirty="0" smtClean="0"/>
              <a:t>0,75 </a:t>
            </a:r>
            <a:r>
              <a:rPr lang="cs-CZ" dirty="0"/>
              <a:t>m/s a narazí na </a:t>
            </a:r>
            <a:r>
              <a:rPr lang="cs-CZ" dirty="0" smtClean="0"/>
              <a:t>vagón </a:t>
            </a:r>
            <a:r>
              <a:rPr lang="cs-CZ" dirty="0"/>
              <a:t>o hmotnosti </a:t>
            </a:r>
            <a:r>
              <a:rPr lang="cs-CZ" dirty="0" smtClean="0"/>
              <a:t>3 </a:t>
            </a:r>
            <a:r>
              <a:rPr lang="cs-CZ" dirty="0"/>
              <a:t>t, který jede </a:t>
            </a:r>
            <a:r>
              <a:rPr lang="cs-CZ" dirty="0" smtClean="0"/>
              <a:t>proti rychlostí 0,5 </a:t>
            </a:r>
            <a:r>
              <a:rPr lang="cs-CZ" dirty="0"/>
              <a:t>m/s. Při nárazu se oba </a:t>
            </a:r>
            <a:r>
              <a:rPr lang="cs-CZ" dirty="0" smtClean="0"/>
              <a:t>vagóny </a:t>
            </a:r>
            <a:r>
              <a:rPr lang="cs-CZ" dirty="0"/>
              <a:t>spojí a dále se pohybují společně. </a:t>
            </a:r>
            <a:r>
              <a:rPr lang="cs-CZ" dirty="0" smtClean="0"/>
              <a:t>Vypočítejte </a:t>
            </a:r>
            <a:r>
              <a:rPr lang="cs-CZ" dirty="0"/>
              <a:t>rychlost po srážce. </a:t>
            </a:r>
          </a:p>
        </p:txBody>
      </p:sp>
    </p:spTree>
    <p:extLst>
      <p:ext uri="{BB962C8B-B14F-4D97-AF65-F5344CB8AC3E}">
        <p14:creationId xmlns:p14="http://schemas.microsoft.com/office/powerpoint/2010/main" val="550711925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5.55556E-7 1.11111E-6 L 0.47552 1.11111E-6 " pathEditMode="relative" rAng="0" ptsTypes="AA">
                                      <p:cBhvr>
                                        <p:cTn id="6" dur="2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767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1.11111E-6 L -0.57257 1.11111E-6 " pathEditMode="relative" rAng="0" ptsTypes="AA">
                                      <p:cBhvr>
                                        <p:cTn id="8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62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" presetID="63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7552 1.11111E-6 L 1.29757 1.11111E-6 " pathEditMode="relative" rAng="0" ptsTypes="AA">
                                      <p:cBhvr>
                                        <p:cTn id="11" dur="9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094" y="0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57257 1.11111E-6 L 0.24931 1.11111E-6 " pathEditMode="relative" rAng="0" ptsTypes="AA">
                                      <p:cBhvr>
                                        <p:cTn id="13" dur="9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09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sady Office">
  <a:themeElements>
    <a:clrScheme name="Vlastní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504D"/>
      </a:hlink>
      <a:folHlink>
        <a:srgbClr val="D9969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2294</TotalTime>
  <Words>1157</Words>
  <Application>Microsoft Office PowerPoint</Application>
  <PresentationFormat>Předvádění na obrazovce (4:3)</PresentationFormat>
  <Paragraphs>107</Paragraphs>
  <Slides>17</Slides>
  <Notes>17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18" baseType="lpstr">
      <vt:lpstr>Motiv sady Office</vt:lpstr>
      <vt:lpstr>Mechanika I.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Děkujeme za pozornost.</vt:lpstr>
    </vt:vector>
  </TitlesOfParts>
  <Company>ATC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</dc:creator>
  <cp:lastModifiedBy>alan</cp:lastModifiedBy>
  <cp:revision>94</cp:revision>
  <dcterms:created xsi:type="dcterms:W3CDTF">2011-12-03T14:12:28Z</dcterms:created>
  <dcterms:modified xsi:type="dcterms:W3CDTF">2013-05-03T08:34:01Z</dcterms:modified>
</cp:coreProperties>
</file>