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</p:sldMasterIdLst>
  <p:notesMasterIdLst>
    <p:notesMasterId r:id="rId24"/>
  </p:notesMasterIdLst>
  <p:sldIdLst>
    <p:sldId id="256" r:id="rId3"/>
    <p:sldId id="288" r:id="rId4"/>
    <p:sldId id="290" r:id="rId5"/>
    <p:sldId id="291" r:id="rId6"/>
    <p:sldId id="292" r:id="rId7"/>
    <p:sldId id="289" r:id="rId8"/>
    <p:sldId id="296" r:id="rId9"/>
    <p:sldId id="294" r:id="rId10"/>
    <p:sldId id="297" r:id="rId11"/>
    <p:sldId id="293" r:id="rId12"/>
    <p:sldId id="299" r:id="rId13"/>
    <p:sldId id="298" r:id="rId14"/>
    <p:sldId id="300" r:id="rId15"/>
    <p:sldId id="302" r:id="rId16"/>
    <p:sldId id="301" r:id="rId17"/>
    <p:sldId id="303" r:id="rId18"/>
    <p:sldId id="304" r:id="rId19"/>
    <p:sldId id="305" r:id="rId20"/>
    <p:sldId id="306" r:id="rId21"/>
    <p:sldId id="279" r:id="rId22"/>
    <p:sldId id="26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FFFF"/>
    <a:srgbClr val="00FF00"/>
    <a:srgbClr val="99FF33"/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>
        <p:scale>
          <a:sx n="80" d="100"/>
          <a:sy n="80" d="100"/>
        </p:scale>
        <p:origin x="-12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719A-F83D-4DBC-B287-7B163CD738A4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907A-02F1-4483-8D2B-24DAC6C7E7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907A-02F1-4483-8D2B-24DAC6C7E72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716338"/>
            <a:ext cx="5400675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7D58-FE2D-4BB4-87B3-6B1E1412DDD6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B2C8-0AE4-4DF6-9D51-1528F8A34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566" y="5157192"/>
            <a:ext cx="781286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7564" y="5864498"/>
            <a:ext cx="7848872" cy="8048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F4F3-6507-4155-9CB9-11FFBEC8CB1F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65DE-A243-4149-9800-636659DFBE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7A3-C926-4599-AB63-0334ACA12EC6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0DBC-270F-42C7-A683-529CF9F282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DF94-2D7F-4F11-BCDD-4FA7C267D9A8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5C96-31DF-4E0B-8A29-570891E39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716338"/>
            <a:ext cx="5400675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1071-D46D-42FA-85E1-4BC39BAAAE7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7978-88B5-4739-9197-A32F12466A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03812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30350"/>
            <a:ext cx="5399088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F2A7-0C13-4236-B878-67B692083E2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4813-2631-4CCB-BA97-6E7B62EE44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38258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3C9A-CA82-47EB-9C2F-7BFF6A39B15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C6B6-35B0-4E15-AA29-9EA178E006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1338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F21B-63F0-4FAA-9283-74BAECBCFE1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09E2-2742-4E93-982C-E031703FB2B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3981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6CBF-51B3-44F2-B1DD-0A58B85AC02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6E45-7148-4318-875A-A69B042F916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7076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E4BC-A848-4655-8377-AC8A679A24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1628-3684-4515-A04D-D79445A9BC1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81666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96F8-F9EE-4B20-A07E-0BBC35E975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2FD3-3CE9-4676-BB85-5B77E4ACF6F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2888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30350"/>
            <a:ext cx="5399088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DEC3-BC88-48A2-B64C-6BFE56287A18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A76D-CDDF-48CE-B192-25D6D3F72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BFAB-3E8E-4DE7-ABA8-97DE5D719F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2A99-A02B-4BE2-942F-099E142B8F8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71331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BD01-1A22-463A-864F-95042F9667B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66B3-11B3-4719-B772-32B33437C8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6965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566" y="5157192"/>
            <a:ext cx="781286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7564" y="5864498"/>
            <a:ext cx="7848872" cy="8048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D903F-69C9-490E-8191-C67C033C1F2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D522-439D-4480-AE7C-5DB1B52A9E3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23944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DA-6444-47EB-8ED9-BBA53764DE0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B495-CEF4-4CF7-AF7D-E2FC04F068B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816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E75-E4C2-40D1-A473-95158F8A31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4C95-5EA6-4F37-8908-C00C65BE37D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29390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A989-257F-497A-BEDF-2C206640251B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BC48-54A0-4A78-A422-D6C141631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A5B4-6AC1-4552-B688-43B8F4332889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81C1-7951-46F4-ABC2-045B3F8A2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9CAE-0219-4F09-B202-55DF938F9B65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97AB-C0C8-4DE3-934F-1231868261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F6B2-E91F-4553-BA59-37E8E307428D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0D10-1D27-437A-93F7-B38F19FB5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F788-6C6F-472F-B114-8C4AA86B5044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9CEF-B344-470C-AD0C-782F5B15F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1383-7520-467E-9361-372990F7CF04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D4D1-1EB8-4E0D-ADC5-ABBBD9531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94AD-9F31-489D-8F6F-8997437A2372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FF44-77BB-4152-A50E-C0280ACFCB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3CD5D-730B-4DF8-8352-CB6D475B6EBA}" type="datetimeFigureOut">
              <a:rPr lang="cs-CZ"/>
              <a:pPr>
                <a:defRPr/>
              </a:pPr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AB025-E801-4724-A5B7-F0789AD28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38271" t="16800" r="46136" b="55481"/>
          <a:stretch>
            <a:fillRect/>
          </a:stretch>
        </p:blipFill>
        <p:spPr bwMode="auto">
          <a:xfrm>
            <a:off x="52388" y="36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10" descr="link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2263" y="644525"/>
            <a:ext cx="269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Obrázek 12" descr="linka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0875" y="330200"/>
            <a:ext cx="5400675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C0D79-A41D-47F8-986B-B3D15886CB1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1028F-3A58-4F85-8F89-853ABBB5C16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38271" t="16800" r="46136" b="55481"/>
          <a:stretch>
            <a:fillRect/>
          </a:stretch>
        </p:blipFill>
        <p:spPr bwMode="auto">
          <a:xfrm>
            <a:off x="52388" y="36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10" descr="link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2263" y="644525"/>
            <a:ext cx="269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Obrázek 12" descr="linka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0875" y="330200"/>
            <a:ext cx="5400675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7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wm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Mechanika 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Inerciální a neinerciální vztažné soustavy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88686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</a:rPr>
              <a:t>VY_32_INOVACE_10-18</a:t>
            </a: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2115" y="1055271"/>
            <a:ext cx="8352928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Mechanický (Galileiho) princip relativity:</a:t>
            </a:r>
          </a:p>
          <a:p>
            <a:endParaRPr lang="cs-CZ" b="1" dirty="0">
              <a:solidFill>
                <a:schemeClr val="accent1"/>
              </a:solidFill>
            </a:endParaRPr>
          </a:p>
          <a:p>
            <a:r>
              <a:rPr lang="cs-CZ" dirty="0" smtClean="0"/>
              <a:t>Zákony mechaniky jsou stejné ve všech inerciálních vztažných soustavách.</a:t>
            </a:r>
          </a:p>
          <a:p>
            <a:r>
              <a:rPr lang="cs-CZ" dirty="0" smtClean="0"/>
              <a:t>Rovnice, které je popisují, mají stejný tvar. Žádným mechanickým dějem nelze rozlišit klid a rovnoměrný přímočarý pohyb.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0138" y="270746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 všechny veličiny ve všech inerciálních soustavách mají stejné hodnoty!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1"/>
                </a:solidFill>
              </a:rPr>
              <a:t>Konstantní hodnoty: </a:t>
            </a:r>
            <a:r>
              <a:rPr lang="cs-CZ" dirty="0" smtClean="0"/>
              <a:t>hmotnost, čas, zrychlení, síla …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1"/>
                </a:solidFill>
              </a:rPr>
              <a:t>Různé (relativní) hodnoty: </a:t>
            </a:r>
            <a:r>
              <a:rPr lang="cs-CZ" dirty="0" smtClean="0"/>
              <a:t>rychlost, dráha, tvar trajektorie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7771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902064" y="1659104"/>
            <a:ext cx="37232475" cy="2637871"/>
            <a:chOff x="-14203923" y="-4047508"/>
            <a:chExt cx="37232475" cy="2637871"/>
          </a:xfrm>
        </p:grpSpPr>
        <p:grpSp>
          <p:nvGrpSpPr>
            <p:cNvPr id="3" name="Skupina 2"/>
            <p:cNvGrpSpPr/>
            <p:nvPr/>
          </p:nvGrpSpPr>
          <p:grpSpPr>
            <a:xfrm>
              <a:off x="-14203923" y="-4047508"/>
              <a:ext cx="18649056" cy="2628623"/>
              <a:chOff x="-5604705" y="-3975994"/>
              <a:chExt cx="18649056" cy="2628623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 flipH="1">
                <a:off x="3719823" y="-3975994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-5604705" y="-3966746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Skupina 24"/>
            <p:cNvGrpSpPr/>
            <p:nvPr/>
          </p:nvGrpSpPr>
          <p:grpSpPr>
            <a:xfrm>
              <a:off x="4379496" y="-4038260"/>
              <a:ext cx="18649056" cy="2628623"/>
              <a:chOff x="-5604705" y="-3975994"/>
              <a:chExt cx="18649056" cy="2628623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 flipH="1">
                <a:off x="3719823" y="-3975994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-5604705" y="-3966746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Obdélník 29"/>
          <p:cNvSpPr/>
          <p:nvPr/>
        </p:nvSpPr>
        <p:spPr>
          <a:xfrm>
            <a:off x="-813036" y="1302458"/>
            <a:ext cx="3715100" cy="36055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001424" y="837002"/>
            <a:ext cx="3715100" cy="36055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-264265" y="3973331"/>
            <a:ext cx="9921120" cy="1398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238240" y="602984"/>
            <a:ext cx="9921120" cy="1398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888416" y="1985928"/>
            <a:ext cx="3113434" cy="1984224"/>
          </a:xfrm>
          <a:prstGeom prst="roundRect">
            <a:avLst>
              <a:gd name="adj" fmla="val 847"/>
            </a:avLst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Lichoběžník 5"/>
          <p:cNvSpPr/>
          <p:nvPr/>
        </p:nvSpPr>
        <p:spPr>
          <a:xfrm>
            <a:off x="-339446" y="5954376"/>
            <a:ext cx="9692996" cy="3636186"/>
          </a:xfrm>
          <a:prstGeom prst="trapezoid">
            <a:avLst>
              <a:gd name="adj" fmla="val 5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1517347" y="1565032"/>
            <a:ext cx="59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50639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51734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rychle 11"/>
          <p:cNvSpPr/>
          <p:nvPr/>
        </p:nvSpPr>
        <p:spPr>
          <a:xfrm rot="16457101">
            <a:off x="6324648" y="4114416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 rot="5142899" flipH="1">
            <a:off x="-258601" y="4114417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-238240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7506397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osoúhelník 18"/>
          <p:cNvSpPr/>
          <p:nvPr/>
        </p:nvSpPr>
        <p:spPr>
          <a:xfrm rot="18625394">
            <a:off x="-1596642" y="4481283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osoúhelník 19"/>
          <p:cNvSpPr/>
          <p:nvPr/>
        </p:nvSpPr>
        <p:spPr>
          <a:xfrm rot="2974606" flipV="1">
            <a:off x="6308215" y="4529536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4204621" y="1995439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947478" y="834932"/>
            <a:ext cx="70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Trajektorie je část přímky.</a:t>
            </a:r>
            <a:endParaRPr lang="cs-CZ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4445133" y="2235951"/>
            <a:ext cx="0" cy="435061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419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3.39861 7.40741E-7 " pathEditMode="relative" rAng="0" ptsTypes="AA">
                                      <p:cBhvr>
                                        <p:cTn id="11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3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2183E-6 L -1.11111E-6 0.62951 " pathEditMode="relative" rAng="0" ptsTypes="AA">
                                      <p:cBhvr>
                                        <p:cTn id="1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11111E-6 0.62951 L -1.11111E-6 0.18271 " pathEditMode="relative" rAng="0" ptsTypes="AA">
                                      <p:cBhvr>
                                        <p:cTn id="1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10000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11111E-6 0.18271 L -1.11111E-6 0.62951 " pathEditMode="relative" rAng="0" ptsTypes="AA">
                                      <p:cBhvr>
                                        <p:cTn id="1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44444E-6 0.62951 L 4.44444E-6 0.37951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100000" fill="hold" grpId="4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4.44444E-6 0.37951 L 4.44444E-6 0.6295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88416" y="1985928"/>
            <a:ext cx="3113434" cy="1984224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Lichoběžník 5"/>
          <p:cNvSpPr/>
          <p:nvPr/>
        </p:nvSpPr>
        <p:spPr>
          <a:xfrm>
            <a:off x="-339446" y="5954376"/>
            <a:ext cx="9692996" cy="3636186"/>
          </a:xfrm>
          <a:prstGeom prst="trapezoid">
            <a:avLst>
              <a:gd name="adj" fmla="val 5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1517347" y="1565032"/>
            <a:ext cx="59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50639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51734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rychle 11"/>
          <p:cNvSpPr/>
          <p:nvPr/>
        </p:nvSpPr>
        <p:spPr>
          <a:xfrm rot="16457101">
            <a:off x="6324648" y="4114416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 rot="5142899" flipH="1">
            <a:off x="-258601" y="4114417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-238240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7506397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osoúhelník 18"/>
          <p:cNvSpPr/>
          <p:nvPr/>
        </p:nvSpPr>
        <p:spPr>
          <a:xfrm rot="18625394">
            <a:off x="-1596642" y="4481283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osoúhelník 19"/>
          <p:cNvSpPr/>
          <p:nvPr/>
        </p:nvSpPr>
        <p:spPr>
          <a:xfrm rot="2974606" flipV="1">
            <a:off x="6308215" y="4529536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4204621" y="1995439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2132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973" y="362472"/>
            <a:ext cx="22382078" cy="62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-7754240" y="1745416"/>
            <a:ext cx="11183808" cy="4732382"/>
            <a:chOff x="-7754240" y="1745416"/>
            <a:chExt cx="11183808" cy="4732382"/>
          </a:xfrm>
        </p:grpSpPr>
        <p:sp>
          <p:nvSpPr>
            <p:cNvPr id="4" name="Obdélník se zakulaceným rohem na stejné straně 3"/>
            <p:cNvSpPr/>
            <p:nvPr/>
          </p:nvSpPr>
          <p:spPr>
            <a:xfrm>
              <a:off x="-7754240" y="1745416"/>
              <a:ext cx="11183808" cy="3848192"/>
            </a:xfrm>
            <a:prstGeom prst="round2Same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723808" y="5603202"/>
              <a:ext cx="841792" cy="8417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1866240" y="5593608"/>
              <a:ext cx="841792" cy="8417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-7152960" y="5636006"/>
              <a:ext cx="841792" cy="8417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-6070656" y="5636006"/>
              <a:ext cx="841792" cy="8417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Ovál 1"/>
          <p:cNvSpPr/>
          <p:nvPr/>
        </p:nvSpPr>
        <p:spPr>
          <a:xfrm>
            <a:off x="4204621" y="1995439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1667537" y="2578768"/>
            <a:ext cx="240512" cy="2405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-2583232" y="6495528"/>
            <a:ext cx="156934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40" y="2635461"/>
            <a:ext cx="7200000" cy="32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947478" y="467670"/>
            <a:ext cx="70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Trajektorii tvoří části parabol.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9714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2183E-6 L -0.28854 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8659E-6 C 0.08507 0.02845 0.16041 0.04973 0.25972 0.41999 C 0.27517 0.35916 0.35382 0.11772 0.42239 0.11772 C 0.49496 0.11772 0.54357 0.32355 0.57465 0.41397 C 0.61892 0.33049 0.65329 0.26504 0.68958 0.26504 C 0.72586 0.26504 0.77569 0.35662 0.80295 0.41605 C 0.80295 0.38807 0.83316 0.35407 0.85139 0.35407 C 0.86944 0.35407 0.8875 0.38229 0.8875 0.40865 C 0.8875 0.39432 0.89704 0.38067 0.90573 0.38067 C 0.91024 0.38067 0.92378 0.39478 0.92378 0.40865 C 0.92378 0.40172 0.92847 0.39432 0.93316 0.39432 C 0.93316 0.39593 0.9427 0.40125 0.9427 0.40865 C 0.9427 0.40495 0.9427 0.40172 0.94739 0.40172 C 0.94739 0.40333 0.95225 0.40542 0.95225 0.40865 C 0.95225 0.40704 0.95225 0.40495 0.95225 0.40333 C 0.95677 0.40333 0.95677 0.40495 0.95677 0.40704 C 0.96163 0.40704 0.96163 0.40542 0.96163 0.40333 C 0.96649 0.40333 0.96649 0.40495 0.96649 0.40704 " pathEditMode="relative" rAng="0" ptsTypes="ffffffffffffffffff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6" y="209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1.44011 2.96296E-6 " pathEditMode="relative" rAng="0" ptsTypes="AA">
                                      <p:cBhvr>
                                        <p:cTn id="22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9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2115" y="658830"/>
            <a:ext cx="769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Neinerciální vztažné soustavy </a:t>
            </a:r>
            <a:r>
              <a:rPr lang="cs-CZ" dirty="0" smtClean="0"/>
              <a:t>se vůči inerciálním pohybují vždy jinak, než rovnoměrným přímočarým pohybem.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2115" y="1805544"/>
            <a:ext cx="76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Pohybují se </a:t>
            </a:r>
            <a:r>
              <a:rPr lang="cs-CZ" b="1" dirty="0" smtClean="0">
                <a:solidFill>
                  <a:schemeClr val="accent1"/>
                </a:solidFill>
              </a:rPr>
              <a:t>zrychleně </a:t>
            </a:r>
            <a:r>
              <a:rPr lang="cs-CZ" dirty="0" smtClean="0"/>
              <a:t>nebo </a:t>
            </a:r>
            <a:r>
              <a:rPr lang="cs-CZ" b="1" dirty="0" smtClean="0">
                <a:solidFill>
                  <a:schemeClr val="accent1"/>
                </a:solidFill>
              </a:rPr>
              <a:t>zpomaleně</a:t>
            </a:r>
            <a:r>
              <a:rPr lang="cs-CZ" dirty="0" smtClean="0"/>
              <a:t>, anebo se </a:t>
            </a:r>
            <a:r>
              <a:rPr lang="cs-CZ" b="1" dirty="0" smtClean="0">
                <a:solidFill>
                  <a:schemeClr val="accent1"/>
                </a:solidFill>
              </a:rPr>
              <a:t>otáčejí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Documents and Settings\NB02\Local Settings\Temporary Internet Files\Content.IE5\AMRSWK6I\MC9003316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20" y="3128360"/>
            <a:ext cx="2896801" cy="26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779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232840"/>
            <a:ext cx="9144000" cy="8417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" b="100000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65" y="1745416"/>
            <a:ext cx="2772359" cy="25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Documents and Settings\NB02\Local Settings\Temporary Internet Files\Content.IE5\G8V0P80V\MC900383850[1].w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D382"/>
              </a:clrFrom>
              <a:clrTo>
                <a:srgbClr val="F7D3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6" y="829550"/>
            <a:ext cx="8757777" cy="49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727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599008" y="4691688"/>
            <a:ext cx="10702784" cy="2166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63040" y="1696302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309312" y="1685288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2" b="100000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2" y="1685288"/>
            <a:ext cx="3510081" cy="31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6218113" y="1696302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ruční operace 9"/>
          <p:cNvSpPr/>
          <p:nvPr/>
        </p:nvSpPr>
        <p:spPr>
          <a:xfrm rot="10800000">
            <a:off x="3704350" y="1324520"/>
            <a:ext cx="206242" cy="601280"/>
          </a:xfrm>
          <a:prstGeom prst="flowChartManualOpera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418624" y="1264392"/>
            <a:ext cx="10702784" cy="12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23808" y="422600"/>
            <a:ext cx="703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Autobus je v klidu nebo v rovnoměrném přímočarém pohybu.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1433029" y="4210664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43424" y="5172712"/>
            <a:ext cx="703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Míč je  klidu nebo v rovnoměrném přímočarém pohybu.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-659136" y="4451176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383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5273E-7 L 1.1441 3.05273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599008" y="4691688"/>
            <a:ext cx="10702784" cy="2166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63040" y="1696302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309312" y="1685288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218113" y="1696302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 rot="20462597">
            <a:off x="3106263" y="1081195"/>
            <a:ext cx="3510081" cy="3547552"/>
            <a:chOff x="2708032" y="1324520"/>
            <a:chExt cx="3510081" cy="3547552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12" b="100000" l="9539" r="898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032" y="1685288"/>
              <a:ext cx="3510081" cy="3186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Vývojový diagram: ruční operace 9"/>
            <p:cNvSpPr/>
            <p:nvPr/>
          </p:nvSpPr>
          <p:spPr>
            <a:xfrm rot="10800000">
              <a:off x="3704350" y="1324520"/>
              <a:ext cx="206242" cy="601280"/>
            </a:xfrm>
            <a:prstGeom prst="flowChartManualOpera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Obdélník 5"/>
          <p:cNvSpPr/>
          <p:nvPr/>
        </p:nvSpPr>
        <p:spPr>
          <a:xfrm>
            <a:off x="-418624" y="1324520"/>
            <a:ext cx="10702784" cy="12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23808" y="422600"/>
            <a:ext cx="703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Autobus zrychluje.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4932768" y="2965450"/>
            <a:ext cx="1683584" cy="3006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432" y="3143437"/>
            <a:ext cx="246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i="1" dirty="0" err="1" smtClean="0">
                <a:solidFill>
                  <a:srgbClr val="FF0000"/>
                </a:solidFill>
              </a:rPr>
              <a:t>F</a:t>
            </a:r>
            <a:r>
              <a:rPr lang="cs-CZ" sz="3600" b="1" i="1" baseline="-25000" dirty="0" err="1" smtClean="0">
                <a:solidFill>
                  <a:srgbClr val="FF0000"/>
                </a:solidFill>
              </a:rPr>
              <a:t>s</a:t>
            </a:r>
            <a:endParaRPr lang="cs-CZ" sz="3600" b="1" i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9284" y="5102677"/>
            <a:ext cx="703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Míč zrychluje.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204832" y="4511304"/>
            <a:ext cx="781664" cy="481024"/>
            <a:chOff x="1204832" y="4210664"/>
            <a:chExt cx="781664" cy="481024"/>
          </a:xfrm>
        </p:grpSpPr>
        <p:sp>
          <p:nvSpPr>
            <p:cNvPr id="14" name="Ovál 13"/>
            <p:cNvSpPr/>
            <p:nvPr/>
          </p:nvSpPr>
          <p:spPr>
            <a:xfrm>
              <a:off x="1204832" y="4210664"/>
              <a:ext cx="481024" cy="481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Šipka doprava 15"/>
            <p:cNvSpPr/>
            <p:nvPr/>
          </p:nvSpPr>
          <p:spPr>
            <a:xfrm>
              <a:off x="1445344" y="4300856"/>
              <a:ext cx="541152" cy="3006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364377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6818E-6 L 0.86476 -2.3681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 flipH="1">
            <a:off x="6909585" y="4210664"/>
            <a:ext cx="781664" cy="481024"/>
            <a:chOff x="1204832" y="4210664"/>
            <a:chExt cx="781664" cy="481024"/>
          </a:xfrm>
        </p:grpSpPr>
        <p:sp>
          <p:nvSpPr>
            <p:cNvPr id="16" name="Ovál 15"/>
            <p:cNvSpPr/>
            <p:nvPr/>
          </p:nvSpPr>
          <p:spPr>
            <a:xfrm>
              <a:off x="1204832" y="4210664"/>
              <a:ext cx="481024" cy="481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Šipka doprava 16"/>
            <p:cNvSpPr/>
            <p:nvPr/>
          </p:nvSpPr>
          <p:spPr>
            <a:xfrm>
              <a:off x="1445344" y="4300856"/>
              <a:ext cx="541152" cy="3006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Obdélník 6"/>
          <p:cNvSpPr/>
          <p:nvPr/>
        </p:nvSpPr>
        <p:spPr>
          <a:xfrm>
            <a:off x="-599008" y="4691688"/>
            <a:ext cx="10702784" cy="2166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63040" y="1696302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309312" y="1685288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218113" y="1696302"/>
            <a:ext cx="2164608" cy="1251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 rot="1967611">
            <a:off x="1705444" y="1451231"/>
            <a:ext cx="3510081" cy="3547552"/>
            <a:chOff x="2708032" y="1324520"/>
            <a:chExt cx="3510081" cy="3547552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12" b="100000" l="9539" r="898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032" y="1685288"/>
              <a:ext cx="3510081" cy="3186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Vývojový diagram: ruční operace 9"/>
            <p:cNvSpPr/>
            <p:nvPr/>
          </p:nvSpPr>
          <p:spPr>
            <a:xfrm rot="10800000">
              <a:off x="3704350" y="1324520"/>
              <a:ext cx="206242" cy="601280"/>
            </a:xfrm>
            <a:prstGeom prst="flowChartManualOpera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Obdélník 5"/>
          <p:cNvSpPr/>
          <p:nvPr/>
        </p:nvSpPr>
        <p:spPr>
          <a:xfrm>
            <a:off x="-418624" y="1324520"/>
            <a:ext cx="10702784" cy="12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23808" y="422600"/>
            <a:ext cx="703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Autobus brzdí.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 flipH="1">
            <a:off x="1679202" y="3226323"/>
            <a:ext cx="1683584" cy="3006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06112" y="3368872"/>
            <a:ext cx="246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i="1" dirty="0" err="1" smtClean="0">
                <a:solidFill>
                  <a:srgbClr val="FF0000"/>
                </a:solidFill>
              </a:rPr>
              <a:t>F</a:t>
            </a:r>
            <a:r>
              <a:rPr lang="cs-CZ" sz="3600" b="1" i="1" baseline="-25000" dirty="0" err="1" smtClean="0">
                <a:solidFill>
                  <a:srgbClr val="FF0000"/>
                </a:solidFill>
              </a:rPr>
              <a:t>s</a:t>
            </a:r>
            <a:endParaRPr lang="cs-CZ" sz="3600" b="1" i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9284" y="5102677"/>
            <a:ext cx="703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Míč zrychluje.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9465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545 -2.36818E-6 L -0.00069 -2.36818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03552" y="1084008"/>
                <a:ext cx="7696384" cy="168347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 </a:t>
                </a:r>
                <a:r>
                  <a:rPr lang="cs-CZ" b="1" dirty="0" smtClean="0">
                    <a:solidFill>
                      <a:schemeClr val="accent1"/>
                    </a:solidFill>
                  </a:rPr>
                  <a:t>neinerciálních</a:t>
                </a:r>
                <a:r>
                  <a:rPr lang="cs-CZ" dirty="0" smtClean="0"/>
                  <a:t> vztažných soustavách </a:t>
                </a:r>
                <a:r>
                  <a:rPr lang="cs-CZ" b="1" dirty="0" smtClean="0">
                    <a:solidFill>
                      <a:schemeClr val="accent1"/>
                    </a:solidFill>
                  </a:rPr>
                  <a:t>nezůstává</a:t>
                </a:r>
                <a:r>
                  <a:rPr lang="cs-CZ" dirty="0" smtClean="0"/>
                  <a:t> izolované těleso v</a:t>
                </a:r>
                <a:r>
                  <a:rPr lang="cs-CZ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cs-CZ" dirty="0" smtClean="0"/>
                  <a:t>klidu nebo rovnoměrném přímočarém pohybu. Na tělesa v neinerciálních vztažných soustavách působí </a:t>
                </a:r>
                <a:r>
                  <a:rPr lang="cs-CZ" b="1" dirty="0" smtClean="0">
                    <a:solidFill>
                      <a:schemeClr val="accent1"/>
                    </a:solidFill>
                  </a:rPr>
                  <a:t>setrvačné síly 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acc>
                      <m:r>
                        <a:rPr lang="cs-CZ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cs-CZ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cs-CZ" sz="2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2" y="1084008"/>
                <a:ext cx="7696384" cy="16834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53" t="-1434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9233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9659" y="31283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Opakování – klid a pohyb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348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6450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Autor obrázků: Alan Pieczonka</a:t>
            </a: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Zdroj klipartů: MS Office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324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Děkujeme za pozornost.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Autor DUM: Mgr. Alan Pieczonka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Těleso se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pohybuje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jestliže se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mění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jeho poloha vzhledem k jiným tělesům.</a:t>
            </a:r>
          </a:p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Těleso je v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klidu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jestliže se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nemění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jeho poloha vzhledem k jiným tělesům.</a:t>
            </a:r>
          </a:p>
          <a:p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Klid i pohyb jsou vždy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relativní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jejich popis závisí na volbě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vztažného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tělesa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180528" y="3429000"/>
            <a:ext cx="932452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kupina 11"/>
          <p:cNvGrpSpPr/>
          <p:nvPr/>
        </p:nvGrpSpPr>
        <p:grpSpPr>
          <a:xfrm>
            <a:off x="3275856" y="4221088"/>
            <a:ext cx="3152775" cy="1914525"/>
            <a:chOff x="3779912" y="2564904"/>
            <a:chExt cx="3152775" cy="19145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2564904"/>
              <a:ext cx="3152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5761335" y="2965450"/>
              <a:ext cx="317500" cy="434975"/>
              <a:chOff x="4600" y="2221"/>
              <a:chExt cx="500" cy="683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770" y="2601"/>
                <a:ext cx="180" cy="303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4600" y="2221"/>
                <a:ext cx="500" cy="520"/>
              </a:xfrm>
              <a:prstGeom prst="smileyFace">
                <a:avLst>
                  <a:gd name="adj" fmla="val 4653"/>
                </a:avLst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Skupina 16"/>
          <p:cNvGrpSpPr/>
          <p:nvPr/>
        </p:nvGrpSpPr>
        <p:grpSpPr>
          <a:xfrm>
            <a:off x="539552" y="2276872"/>
            <a:ext cx="3312368" cy="729372"/>
            <a:chOff x="539552" y="2276872"/>
            <a:chExt cx="3312368" cy="729372"/>
          </a:xfrm>
        </p:grpSpPr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827584" y="2276872"/>
              <a:ext cx="317500" cy="434975"/>
              <a:chOff x="4600" y="2221"/>
              <a:chExt cx="500" cy="683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770" y="2601"/>
                <a:ext cx="180" cy="303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>
                <a:off x="4600" y="2221"/>
                <a:ext cx="500" cy="520"/>
              </a:xfrm>
              <a:prstGeom prst="smileyFace">
                <a:avLst>
                  <a:gd name="adj" fmla="val 4653"/>
                </a:avLst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539552" y="2636912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Pepíček sedí v autobusu</a:t>
              </a: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3491880" y="6365557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Autor fotografie: Alan Pieczonka</a:t>
            </a:r>
          </a:p>
          <a:p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541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7158 -0.01365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180528" y="3429000"/>
            <a:ext cx="932452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/>
          <p:nvPr/>
        </p:nvGrpSpPr>
        <p:grpSpPr>
          <a:xfrm>
            <a:off x="2843808" y="4149080"/>
            <a:ext cx="3152775" cy="1914525"/>
            <a:chOff x="3779912" y="2564904"/>
            <a:chExt cx="3152775" cy="191452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2564904"/>
              <a:ext cx="3152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761335" y="2965450"/>
              <a:ext cx="317500" cy="434975"/>
              <a:chOff x="4600" y="2221"/>
              <a:chExt cx="500" cy="683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4770" y="2601"/>
                <a:ext cx="180" cy="303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>
                <a:off x="4600" y="2221"/>
                <a:ext cx="500" cy="520"/>
              </a:xfrm>
              <a:prstGeom prst="smileyFace">
                <a:avLst>
                  <a:gd name="adj" fmla="val 4653"/>
                </a:avLst>
              </a:prstGeom>
              <a:solidFill>
                <a:srgbClr val="FFC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TextovéPole 9"/>
          <p:cNvSpPr txBox="1"/>
          <p:nvPr/>
        </p:nvSpPr>
        <p:spPr>
          <a:xfrm>
            <a:off x="539552" y="764704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Těleso se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pohybuje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jestliže se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mění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jeho poloha vzhledem k jiným tělesům.</a:t>
            </a:r>
          </a:p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Těleso je v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klidu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jestliže se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nemění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jeho poloha vzhledem k jiným tělesům.</a:t>
            </a:r>
          </a:p>
          <a:p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Klid i pohyb jsou vždy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relativní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jejich popis závisí na volbě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vztažného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tělesa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339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1.0257 -0.0020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87824" y="9087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Poloha hmotného bodu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59632" y="17728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Spojením vztažného tělesa se soustavou souřadnic získáme </a:t>
            </a:r>
          </a:p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vztažnou soustavu.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180528" y="3140968"/>
            <a:ext cx="932452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2627784" y="3212976"/>
            <a:ext cx="3048000" cy="2733675"/>
            <a:chOff x="3470" y="899"/>
            <a:chExt cx="4800" cy="4305"/>
          </a:xfrm>
        </p:grpSpPr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 flipV="1">
              <a:off x="5320" y="1180"/>
              <a:ext cx="0" cy="21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6410" y="2265"/>
              <a:ext cx="0" cy="21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 rot="13500000" flipV="1">
              <a:off x="4550" y="3034"/>
              <a:ext cx="0" cy="21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7330" y="3254"/>
              <a:ext cx="940" cy="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cs-CZ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x</a:t>
              </a:r>
              <a:endParaRPr lang="cs-CZ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970" y="899"/>
              <a:ext cx="940" cy="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cs-CZ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y</a:t>
              </a:r>
              <a:endParaRPr lang="cs-CZ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470" y="4542"/>
              <a:ext cx="940" cy="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cs-CZ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z</a:t>
              </a:r>
              <a:endParaRPr lang="cs-CZ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6124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2115" y="658830"/>
            <a:ext cx="76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Vztažné soustavy jsou: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2115" y="12128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Inerciální vztažná soustava </a:t>
            </a:r>
            <a:r>
              <a:rPr lang="cs-CZ" dirty="0" smtClean="0"/>
              <a:t>– soustava, ve které platí zákon setrvačnosti</a:t>
            </a:r>
          </a:p>
          <a:p>
            <a:endParaRPr lang="cs-CZ" b="1" dirty="0" smtClean="0">
              <a:solidFill>
                <a:schemeClr val="accent1"/>
              </a:solidFill>
            </a:endParaRPr>
          </a:p>
          <a:p>
            <a:r>
              <a:rPr lang="cs-CZ" b="1" dirty="0" smtClean="0">
                <a:solidFill>
                  <a:schemeClr val="accent1"/>
                </a:solidFill>
              </a:rPr>
              <a:t>Neinerciální </a:t>
            </a:r>
            <a:r>
              <a:rPr lang="cs-CZ" b="1" dirty="0">
                <a:solidFill>
                  <a:schemeClr val="accent1"/>
                </a:solidFill>
              </a:rPr>
              <a:t>vztažná soustava </a:t>
            </a:r>
            <a:r>
              <a:rPr lang="cs-CZ" dirty="0" smtClean="0"/>
              <a:t>– soustava, </a:t>
            </a:r>
            <a:r>
              <a:rPr lang="cs-CZ" dirty="0"/>
              <a:t>ve které </a:t>
            </a:r>
            <a:r>
              <a:rPr lang="cs-CZ" dirty="0" smtClean="0"/>
              <a:t>neplatí </a:t>
            </a:r>
            <a:r>
              <a:rPr lang="cs-CZ" dirty="0"/>
              <a:t>zákon setrvačnosti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2713" y="2827720"/>
            <a:ext cx="769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</a:t>
            </a:r>
            <a:r>
              <a:rPr lang="cs-CZ" b="1" dirty="0" smtClean="0">
                <a:solidFill>
                  <a:schemeClr val="accent1"/>
                </a:solidFill>
              </a:rPr>
              <a:t>inerciální </a:t>
            </a:r>
            <a:r>
              <a:rPr lang="cs-CZ" dirty="0" smtClean="0"/>
              <a:t>vztažné soustavy považujeme soustavy, které jsou pevně </a:t>
            </a:r>
            <a:r>
              <a:rPr lang="cs-CZ" b="1" dirty="0" smtClean="0">
                <a:solidFill>
                  <a:schemeClr val="accent1"/>
                </a:solidFill>
              </a:rPr>
              <a:t>spojeny s povrchem Země </a:t>
            </a:r>
            <a:r>
              <a:rPr lang="cs-CZ" dirty="0" smtClean="0"/>
              <a:t>nebo se vůči němu pohybují </a:t>
            </a:r>
            <a:r>
              <a:rPr lang="cs-CZ" b="1" dirty="0" smtClean="0">
                <a:solidFill>
                  <a:schemeClr val="accent1"/>
                </a:solidFill>
              </a:rPr>
              <a:t>rovnoměrně přímočaře.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6001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88416" y="1985928"/>
            <a:ext cx="3113434" cy="1984224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47478" y="467670"/>
            <a:ext cx="709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Dokážeme rozlišit klid a pohyb mechanickým dějem?</a:t>
            </a:r>
          </a:p>
          <a:p>
            <a:r>
              <a:rPr lang="cs-CZ" dirty="0" smtClean="0"/>
              <a:t>Vlak stojí, nebo je v rovnoměrném přímočarém pohybu?</a:t>
            </a:r>
            <a:endParaRPr lang="cs-CZ" dirty="0"/>
          </a:p>
        </p:txBody>
      </p:sp>
      <p:sp>
        <p:nvSpPr>
          <p:cNvPr id="6" name="Lichoběžník 5"/>
          <p:cNvSpPr/>
          <p:nvPr/>
        </p:nvSpPr>
        <p:spPr>
          <a:xfrm>
            <a:off x="-339446" y="5954376"/>
            <a:ext cx="9692996" cy="3636186"/>
          </a:xfrm>
          <a:prstGeom prst="trapezoid">
            <a:avLst>
              <a:gd name="adj" fmla="val 5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1517347" y="1565032"/>
            <a:ext cx="59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50639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51734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rychle 11"/>
          <p:cNvSpPr/>
          <p:nvPr/>
        </p:nvSpPr>
        <p:spPr>
          <a:xfrm rot="16457101">
            <a:off x="6324648" y="4114416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 rot="5142899" flipH="1">
            <a:off x="-258601" y="4114417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-238240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7506397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osoúhelník 18"/>
          <p:cNvSpPr/>
          <p:nvPr/>
        </p:nvSpPr>
        <p:spPr>
          <a:xfrm rot="18625394">
            <a:off x="-1596642" y="4481283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osoúhelník 19"/>
          <p:cNvSpPr/>
          <p:nvPr/>
        </p:nvSpPr>
        <p:spPr>
          <a:xfrm rot="2974606" flipV="1">
            <a:off x="6308215" y="4529536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4204621" y="1995439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3347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2183E-6 L -1.11111E-6 0.62951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4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62951 L -1.11111E-6 0.18271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path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8271 L -1.11111E-6 0.62951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62951 L 4.44444E-6 0.37951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42" presetClass="path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37951 L 4.44444E-6 0.62951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88416" y="1985928"/>
            <a:ext cx="3113434" cy="1984224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Documents and Settings\NB02\Local Settings\Temporary Internet Files\Content.IE5\E8Y9VWCQ\MC9002311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08" y="2024897"/>
            <a:ext cx="2523152" cy="19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47478" y="467670"/>
            <a:ext cx="70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Vlak je v klidu.</a:t>
            </a:r>
            <a:endParaRPr lang="cs-CZ" dirty="0"/>
          </a:p>
        </p:txBody>
      </p:sp>
      <p:sp>
        <p:nvSpPr>
          <p:cNvPr id="6" name="Lichoběžník 5"/>
          <p:cNvSpPr/>
          <p:nvPr/>
        </p:nvSpPr>
        <p:spPr>
          <a:xfrm>
            <a:off x="-339446" y="5954376"/>
            <a:ext cx="9692996" cy="3636186"/>
          </a:xfrm>
          <a:prstGeom prst="trapezoid">
            <a:avLst>
              <a:gd name="adj" fmla="val 5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1517347" y="1565032"/>
            <a:ext cx="59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50639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51734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rychle 11"/>
          <p:cNvSpPr/>
          <p:nvPr/>
        </p:nvSpPr>
        <p:spPr>
          <a:xfrm rot="16457101">
            <a:off x="6324648" y="4114416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 rot="5142899" flipH="1">
            <a:off x="-258601" y="4114417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-238240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7506397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osoúhelník 18"/>
          <p:cNvSpPr/>
          <p:nvPr/>
        </p:nvSpPr>
        <p:spPr>
          <a:xfrm rot="18625394">
            <a:off x="-1596642" y="4481283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osoúhelník 19"/>
          <p:cNvSpPr/>
          <p:nvPr/>
        </p:nvSpPr>
        <p:spPr>
          <a:xfrm rot="2974606" flipV="1">
            <a:off x="6308215" y="4529536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94" y="2019190"/>
            <a:ext cx="3039540" cy="19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ál 20"/>
          <p:cNvSpPr/>
          <p:nvPr/>
        </p:nvSpPr>
        <p:spPr>
          <a:xfrm>
            <a:off x="4204621" y="1995439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3559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2183E-6 L -1.11111E-6 0.62951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4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62951 L -1.11111E-6 0.18271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path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8271 L -1.11111E-6 0.62951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62951 L 4.44444E-6 0.37951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42" presetClass="path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37951 L 4.44444E-6 0.62951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902064" y="1659104"/>
            <a:ext cx="37232475" cy="2637871"/>
            <a:chOff x="-14203923" y="-4047508"/>
            <a:chExt cx="37232475" cy="2637871"/>
          </a:xfrm>
        </p:grpSpPr>
        <p:grpSp>
          <p:nvGrpSpPr>
            <p:cNvPr id="3" name="Skupina 2"/>
            <p:cNvGrpSpPr/>
            <p:nvPr/>
          </p:nvGrpSpPr>
          <p:grpSpPr>
            <a:xfrm>
              <a:off x="-14203923" y="-4047508"/>
              <a:ext cx="18649056" cy="2628623"/>
              <a:chOff x="-5604705" y="-3975994"/>
              <a:chExt cx="18649056" cy="2628623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 flipH="1">
                <a:off x="3719823" y="-3975994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-5604705" y="-3966746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Skupina 24"/>
            <p:cNvGrpSpPr/>
            <p:nvPr/>
          </p:nvGrpSpPr>
          <p:grpSpPr>
            <a:xfrm>
              <a:off x="4379496" y="-4038260"/>
              <a:ext cx="18649056" cy="2628623"/>
              <a:chOff x="-5604705" y="-3975994"/>
              <a:chExt cx="18649056" cy="2628623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 flipH="1">
                <a:off x="3719823" y="-3975994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-5604705" y="-3966746"/>
                <a:ext cx="9324528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Obdélník 29"/>
          <p:cNvSpPr/>
          <p:nvPr/>
        </p:nvSpPr>
        <p:spPr>
          <a:xfrm>
            <a:off x="-813036" y="1302458"/>
            <a:ext cx="3715100" cy="36055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001424" y="837002"/>
            <a:ext cx="3715100" cy="36055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-264265" y="3973331"/>
            <a:ext cx="9921120" cy="1398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238240" y="602984"/>
            <a:ext cx="9921120" cy="1398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888416" y="1985928"/>
            <a:ext cx="3113434" cy="1984224"/>
          </a:xfrm>
          <a:prstGeom prst="roundRect">
            <a:avLst>
              <a:gd name="adj" fmla="val 847"/>
            </a:avLst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47478" y="467670"/>
            <a:ext cx="709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Vlak je v rovnoměrném přímočarém pohybu.</a:t>
            </a:r>
            <a:endParaRPr lang="cs-CZ" dirty="0"/>
          </a:p>
        </p:txBody>
      </p:sp>
      <p:sp>
        <p:nvSpPr>
          <p:cNvPr id="6" name="Lichoběžník 5"/>
          <p:cNvSpPr/>
          <p:nvPr/>
        </p:nvSpPr>
        <p:spPr>
          <a:xfrm>
            <a:off x="-339446" y="5954376"/>
            <a:ext cx="9692996" cy="3636186"/>
          </a:xfrm>
          <a:prstGeom prst="trapezoid">
            <a:avLst>
              <a:gd name="adj" fmla="val 5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1517347" y="1565032"/>
            <a:ext cx="59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50639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517347" y="1565032"/>
            <a:ext cx="0" cy="43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rychle 11"/>
          <p:cNvSpPr/>
          <p:nvPr/>
        </p:nvSpPr>
        <p:spPr>
          <a:xfrm rot="16457101">
            <a:off x="6324648" y="4114416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 rot="5142899" flipH="1">
            <a:off x="-258601" y="4114417"/>
            <a:ext cx="2944860" cy="4500525"/>
          </a:xfrm>
          <a:prstGeom prst="cube">
            <a:avLst>
              <a:gd name="adj" fmla="val 90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-238240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7506397" y="1021668"/>
            <a:ext cx="1751381" cy="543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osoúhelník 18"/>
          <p:cNvSpPr/>
          <p:nvPr/>
        </p:nvSpPr>
        <p:spPr>
          <a:xfrm rot="18625394">
            <a:off x="-1596642" y="4481283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osoúhelník 19"/>
          <p:cNvSpPr/>
          <p:nvPr/>
        </p:nvSpPr>
        <p:spPr>
          <a:xfrm rot="2974606" flipV="1">
            <a:off x="6308215" y="4529536"/>
            <a:ext cx="4312171" cy="1181913"/>
          </a:xfrm>
          <a:prstGeom prst="parallelogram">
            <a:avLst>
              <a:gd name="adj" fmla="val 1163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4204621" y="1995439"/>
            <a:ext cx="481024" cy="481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5111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3.39861 7.40741E-7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2183E-6 L -1.11111E-6 0.62951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11111E-6 0.62951 L -1.11111E-6 0.18271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10000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11111E-6 0.18271 L -1.11111E-6 0.62951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44444E-6 0.62951 L 4.44444E-6 0.3795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100000" fill="hold" grpId="4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4.44444E-6 0.37951 L 4.44444E-6 0.62951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theme/theme1.xml><?xml version="1.0" encoding="utf-8"?>
<a:theme xmlns:a="http://schemas.openxmlformats.org/drawingml/2006/main" name="Motiv sady Office">
  <a:themeElements>
    <a:clrScheme name="Vlastní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D9969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Vlastní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D9969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421</Words>
  <Application>Microsoft Office PowerPoint</Application>
  <PresentationFormat>Předvádění na obrazovce (4:3)</PresentationFormat>
  <Paragraphs>78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1_Motiv sady Office</vt:lpstr>
      <vt:lpstr>Mechanika 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</dc:creator>
  <cp:lastModifiedBy>alan</cp:lastModifiedBy>
  <cp:revision>101</cp:revision>
  <dcterms:created xsi:type="dcterms:W3CDTF">2011-12-03T14:12:28Z</dcterms:created>
  <dcterms:modified xsi:type="dcterms:W3CDTF">2013-05-03T08:49:55Z</dcterms:modified>
</cp:coreProperties>
</file>