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306" r:id="rId3"/>
    <p:sldId id="307" r:id="rId4"/>
    <p:sldId id="308" r:id="rId5"/>
    <p:sldId id="305" r:id="rId6"/>
    <p:sldId id="310" r:id="rId7"/>
    <p:sldId id="311" r:id="rId8"/>
    <p:sldId id="314" r:id="rId9"/>
    <p:sldId id="315" r:id="rId10"/>
    <p:sldId id="313" r:id="rId11"/>
    <p:sldId id="316" r:id="rId12"/>
    <p:sldId id="312" r:id="rId13"/>
    <p:sldId id="317" r:id="rId14"/>
    <p:sldId id="318" r:id="rId15"/>
    <p:sldId id="320" r:id="rId16"/>
    <p:sldId id="279" r:id="rId17"/>
    <p:sldId id="267" r:id="rId1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00FF00"/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01" autoAdjust="0"/>
  </p:normalViewPr>
  <p:slideViewPr>
    <p:cSldViewPr>
      <p:cViewPr>
        <p:scale>
          <a:sx n="90" d="100"/>
          <a:sy n="90" d="100"/>
        </p:scale>
        <p:origin x="-1002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9719A-F83D-4DBC-B287-7B163CD738A4}" type="datetimeFigureOut">
              <a:rPr lang="cs-CZ" smtClean="0"/>
              <a:t>3.5.2013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1907A-02F1-4483-8D2B-24DAC6C7E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92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9393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32510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74984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17512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22803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42071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51195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03761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8377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26102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2899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6596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99923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4233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30117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67305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3654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6.jpeg"/><Relationship Id="rId7" Type="http://schemas.openxmlformats.org/officeDocument/2006/relationships/image" Target="../media/image18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Relationship Id="rId6" Type="http://schemas.microsoft.com/office/2007/relationships/hdphoto" Target="../media/hdphoto4.wdp"/><Relationship Id="rId5" Type="http://schemas.openxmlformats.org/officeDocument/2006/relationships/image" Target="../media/image17.png"/><Relationship Id="rId4" Type="http://schemas.microsoft.com/office/2007/relationships/hdphoto" Target="../media/hdphoto3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Relationship Id="rId6" Type="http://schemas.microsoft.com/office/2007/relationships/hdphoto" Target="../media/hdphoto2.wdp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Dostředivá a odstředivá síla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VY_32_INOVACE_10-19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C000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 descr="C:\Documents and Settings\NB02\Local Settings\Temporary Internet Files\Content.IE5\XTNOTQQL\MC90043583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7632848" cy="5101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ovéPole 22"/>
          <p:cNvSpPr txBox="1"/>
          <p:nvPr/>
        </p:nvSpPr>
        <p:spPr>
          <a:xfrm>
            <a:off x="683568" y="692696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Tlaková síla:</a:t>
            </a:r>
            <a:endParaRPr lang="cs-CZ" dirty="0"/>
          </a:p>
        </p:txBody>
      </p:sp>
      <p:sp>
        <p:nvSpPr>
          <p:cNvPr id="5" name="Ovál 4"/>
          <p:cNvSpPr/>
          <p:nvPr/>
        </p:nvSpPr>
        <p:spPr>
          <a:xfrm>
            <a:off x="1079612" y="2769230"/>
            <a:ext cx="6948772" cy="1595874"/>
          </a:xfrm>
          <a:prstGeom prst="ellipse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ál 20"/>
          <p:cNvSpPr/>
          <p:nvPr/>
        </p:nvSpPr>
        <p:spPr>
          <a:xfrm>
            <a:off x="4427984" y="3362841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Šipka dolů 23"/>
          <p:cNvSpPr/>
          <p:nvPr/>
        </p:nvSpPr>
        <p:spPr>
          <a:xfrm rot="17299154">
            <a:off x="2917375" y="2585134"/>
            <a:ext cx="288032" cy="818148"/>
          </a:xfrm>
          <a:prstGeom prst="down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Šipka dolů 26"/>
          <p:cNvSpPr/>
          <p:nvPr/>
        </p:nvSpPr>
        <p:spPr>
          <a:xfrm rot="6353299">
            <a:off x="6653328" y="3246416"/>
            <a:ext cx="288032" cy="1180557"/>
          </a:xfrm>
          <a:prstGeom prst="down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374769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1" grpId="0" animBg="1"/>
      <p:bldP spid="24" grpId="0" animBg="1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ovéPole 22"/>
          <p:cNvSpPr txBox="1"/>
          <p:nvPr/>
        </p:nvSpPr>
        <p:spPr>
          <a:xfrm>
            <a:off x="683568" y="692696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Tlaková síla:</a:t>
            </a:r>
            <a:endParaRPr lang="cs-CZ" dirty="0"/>
          </a:p>
        </p:txBody>
      </p:sp>
      <p:pic>
        <p:nvPicPr>
          <p:cNvPr id="4098" name="Picture 2" descr="C:\Documents and Settings\NB02\Local Settings\Temporary Internet Files\Content.IE5\45J4GY56\MC900440383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912" y="1772816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Documents and Settings\NB02\Local Settings\Temporary Internet Files\Content.IE5\VOFFKJ6E\MC900198816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89452" y="1898801"/>
            <a:ext cx="2664296" cy="2615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332168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8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louk 4"/>
          <p:cNvSpPr/>
          <p:nvPr/>
        </p:nvSpPr>
        <p:spPr>
          <a:xfrm>
            <a:off x="4174284" y="2457564"/>
            <a:ext cx="3960440" cy="3960440"/>
          </a:xfrm>
          <a:prstGeom prst="arc">
            <a:avLst/>
          </a:prstGeom>
          <a:noFill/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146" name="Picture 2" descr="C:\Documents and Settings\NB02\Local Settings\Temporary Internet Files\Content.IE5\XTNOTQQL\MC900441810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2288" y="1267336"/>
            <a:ext cx="1515616" cy="151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ál 6"/>
          <p:cNvSpPr/>
          <p:nvPr/>
        </p:nvSpPr>
        <p:spPr>
          <a:xfrm>
            <a:off x="1831928" y="2494920"/>
            <a:ext cx="288032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2996502" y="2419464"/>
            <a:ext cx="3168352" cy="7200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 rot="5400000">
            <a:off x="6548452" y="5983159"/>
            <a:ext cx="3168352" cy="7200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 dolů 8"/>
          <p:cNvSpPr/>
          <p:nvPr/>
        </p:nvSpPr>
        <p:spPr>
          <a:xfrm>
            <a:off x="6134526" y="1483360"/>
            <a:ext cx="398140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Šipka dolů 11"/>
          <p:cNvSpPr/>
          <p:nvPr/>
        </p:nvSpPr>
        <p:spPr>
          <a:xfrm rot="937764">
            <a:off x="6811587" y="1639308"/>
            <a:ext cx="398140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Šipka dolů 12"/>
          <p:cNvSpPr/>
          <p:nvPr/>
        </p:nvSpPr>
        <p:spPr>
          <a:xfrm rot="2158683">
            <a:off x="7442227" y="1959751"/>
            <a:ext cx="398140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Šipka dolů 13"/>
          <p:cNvSpPr/>
          <p:nvPr/>
        </p:nvSpPr>
        <p:spPr>
          <a:xfrm rot="3111356">
            <a:off x="7959031" y="2484235"/>
            <a:ext cx="398140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Šipka dolů 14"/>
          <p:cNvSpPr/>
          <p:nvPr/>
        </p:nvSpPr>
        <p:spPr>
          <a:xfrm rot="4188746">
            <a:off x="8288414" y="3116641"/>
            <a:ext cx="398140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Šipka dolů 15"/>
          <p:cNvSpPr/>
          <p:nvPr/>
        </p:nvSpPr>
        <p:spPr>
          <a:xfrm rot="5400000">
            <a:off x="8453040" y="3767915"/>
            <a:ext cx="398140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683568" y="692696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Tlaková síla: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674768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48148E-6 L 0.08247 1.48148E-6 " pathEditMode="relative" rAng="0" ptsTypes="AA">
                                      <p:cBhvr>
                                        <p:cTn id="6" dur="25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50"/>
                            </p:stCondLst>
                            <p:childTnLst>
                              <p:par>
                                <p:cTn id="8" presetID="63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7 L 0.43316 -3.7037E-7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250"/>
                            </p:stCondLst>
                            <p:childTnLst>
                              <p:par>
                                <p:cTn id="11" presetID="58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3316 -2.22222E-6 L 0.49357 0.00926 C 0.51093 0.01435 0.52586 0.01875 0.53958 0.02778 C 0.55434 0.03658 0.56892 0.04769 0.58194 0.0625 C 0.60104 0.08033 0.60833 0.0963 0.61771 0.11621 C 0.62639 0.13102 0.63021 0.14121 0.6342 0.15209 C 0.63819 0.16297 0.63941 0.16968 0.64166 0.18195 L 0.64757 0.2257 L 0.65468 0.2831 " pathEditMode="relative" rAng="0" ptsTypes="FfafaaFAF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76" y="1414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250"/>
                            </p:stCondLst>
                            <p:childTnLst>
                              <p:par>
                                <p:cTn id="32" presetID="42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468 0.28284 L 0.65468 0.67091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  <p:bldP spid="9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lum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25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683568" y="692696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Gravitační síla:</a:t>
            </a:r>
            <a:endParaRPr lang="cs-CZ" dirty="0"/>
          </a:p>
        </p:txBody>
      </p:sp>
      <p:sp>
        <p:nvSpPr>
          <p:cNvPr id="5" name="Ovál 4"/>
          <p:cNvSpPr/>
          <p:nvPr/>
        </p:nvSpPr>
        <p:spPr>
          <a:xfrm>
            <a:off x="4505449" y="810000"/>
            <a:ext cx="504056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123" name="Picture 3" descr="C:\Documents and Settings\NB02\Local Settings\Temporary Internet Files\Content.IE5\XTNOTQQL\MC900431620[1].png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778" b="92222" l="5000" r="9666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7252" y="2250748"/>
            <a:ext cx="1714500" cy="171450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Skupina 7"/>
          <p:cNvGrpSpPr/>
          <p:nvPr/>
        </p:nvGrpSpPr>
        <p:grpSpPr>
          <a:xfrm rot="1423535">
            <a:off x="1524210" y="1611465"/>
            <a:ext cx="1573732" cy="708246"/>
            <a:chOff x="1440679" y="2264013"/>
            <a:chExt cx="1573732" cy="708246"/>
          </a:xfrm>
        </p:grpSpPr>
        <p:sp>
          <p:nvSpPr>
            <p:cNvPr id="7" name="Šipka dolů 6"/>
            <p:cNvSpPr/>
            <p:nvPr/>
          </p:nvSpPr>
          <p:spPr>
            <a:xfrm rot="16767005">
              <a:off x="2410957" y="2166402"/>
              <a:ext cx="180020" cy="102688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5124" name="Picture 4" descr="C:\Documents and Settings\NB02\Local Settings\Temporary Internet Files\Content.IE5\45J4GY56\MC900379737[1].wmf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459724">
              <a:off x="1440679" y="2264013"/>
              <a:ext cx="1009659" cy="7082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5126" name="Picture 6" descr="C:\Documents and Settings\NB02\Local Settings\Temporary Internet Files\Content.IE5\XTNOTQQL\MC900305277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89736">
            <a:off x="3944583" y="4204084"/>
            <a:ext cx="913485" cy="684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097784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8 -0.00139 C 0.39306 -0.00139 0.71528 0.15633 0.71528 0.35384 C 0.71528 0.54833 0.39306 0.71184 -0.00208 0.71184 C -0.39705 0.71184 -0.71805 0.54833 -0.71805 0.35384 C -0.71805 0.15633 -0.39705 -0.00139 -0.00208 -0.00139 Z " pathEditMode="relative" rAng="0" ptsTypes="fffff">
                                      <p:cBhvr>
                                        <p:cTn id="6" dur="8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3566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59 1.59112E-6 C 0.08264 0.02752 0.17431 -0.04626 0.19566 -0.16536 C 0.2151 -0.28446 0.15538 -0.40356 0.0625 -0.43108 C -0.03073 -0.45953 -0.12135 -0.38552 -0.14132 -0.26642 C -0.1625 -0.14801 -0.10365 -0.02868 -0.01059 1.59112E-6 Z " pathEditMode="relative" rAng="764583" ptsTypes="fffff">
                                      <p:cBhvr>
                                        <p:cTn id="8" dur="2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15" y="-21577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0" dur="2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4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0.00093 C 0.07795 -0.19334 0.25694 -0.27151 0.39913 -0.17021 C 0.5408 -0.06938 0.59236 0.17068 0.51423 0.36564 C 0.43559 0.56152 0.25746 0.63668 0.11562 0.53585 C -0.02604 0.43502 -0.07795 0.19519 -0.00018 0.00093 Z " pathEditMode="relative" rAng="-3708846" ptsTypes="fffff">
                                      <p:cBhvr>
                                        <p:cTn id="14" dur="4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47" y="18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827584" y="908720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Dostředivá síla</a:t>
            </a:r>
            <a:r>
              <a:rPr lang="cs-CZ" dirty="0" smtClean="0"/>
              <a:t> je vždy způsobena </a:t>
            </a:r>
            <a:r>
              <a:rPr lang="cs-CZ" b="1" dirty="0" smtClean="0">
                <a:solidFill>
                  <a:schemeClr val="accent1"/>
                </a:solidFill>
              </a:rPr>
              <a:t>jiným tělesem. </a:t>
            </a:r>
            <a:r>
              <a:rPr lang="cs-CZ" dirty="0" smtClean="0"/>
              <a:t>Provázek, mantinel, Země, …</a:t>
            </a:r>
            <a:endParaRPr lang="cs-CZ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827584" y="1918573"/>
                <a:ext cx="7488832" cy="1337417"/>
              </a:xfrm>
              <a:prstGeom prst="rect">
                <a:avLst/>
              </a:prstGeom>
              <a:noFill/>
              <a:ln w="19050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V </a:t>
                </a:r>
                <a:r>
                  <a:rPr lang="cs-CZ" b="1" dirty="0" smtClean="0">
                    <a:solidFill>
                      <a:schemeClr val="accent1"/>
                    </a:solidFill>
                  </a:rPr>
                  <a:t>neinerciálních</a:t>
                </a:r>
                <a:r>
                  <a:rPr lang="cs-CZ" dirty="0" smtClean="0"/>
                  <a:t> otáčejících se soustavách na tělesa působí </a:t>
                </a:r>
                <a:r>
                  <a:rPr lang="cs-CZ" b="1" dirty="0" smtClean="0">
                    <a:solidFill>
                      <a:schemeClr val="accent1"/>
                    </a:solidFill>
                  </a:rPr>
                  <a:t>setrvačná odstředivá síla  </a:t>
                </a:r>
              </a:p>
              <a:p>
                <a:endParaRPr lang="cs-CZ" b="1" dirty="0">
                  <a:solidFill>
                    <a:schemeClr val="accent1"/>
                  </a:solidFill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cs-CZ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cs-CZ" sz="2400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cs-CZ" sz="24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e>
                      </m:acc>
                      <m:r>
                        <a:rPr lang="cs-CZ" sz="2400" b="1" i="1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cs-CZ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cs-CZ" sz="2400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cs-CZ" sz="24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sub>
                          </m:sSub>
                        </m:e>
                      </m:acc>
                      <m:r>
                        <a:rPr lang="cs-CZ" sz="2400" b="1" i="1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−</m:t>
                      </m:r>
                      <m:r>
                        <a:rPr lang="cs-CZ" sz="2400" b="1" i="1">
                          <a:solidFill>
                            <a:schemeClr val="accent1"/>
                          </a:solidFill>
                          <a:latin typeface="Cambria Math"/>
                        </a:rPr>
                        <m:t>𝒎</m:t>
                      </m:r>
                      <m:acc>
                        <m:accPr>
                          <m:chr m:val="⃗"/>
                          <m:ctrlPr>
                            <a:rPr lang="cs-CZ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cs-CZ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cs-CZ" sz="24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918573"/>
                <a:ext cx="7488832" cy="1337417"/>
              </a:xfrm>
              <a:prstGeom prst="rect">
                <a:avLst/>
              </a:prstGeom>
              <a:blipFill rotWithShape="1">
                <a:blip r:embed="rId3"/>
                <a:stretch>
                  <a:fillRect l="-650" t="-1802" r="-1137"/>
                </a:stretch>
              </a:blipFill>
              <a:ln w="19050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138640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"/>
          <p:cNvGrpSpPr/>
          <p:nvPr/>
        </p:nvGrpSpPr>
        <p:grpSpPr>
          <a:xfrm>
            <a:off x="971600" y="47090"/>
            <a:ext cx="8136904" cy="6513542"/>
            <a:chOff x="971600" y="47090"/>
            <a:chExt cx="8136904" cy="6513542"/>
          </a:xfrm>
        </p:grpSpPr>
        <p:cxnSp>
          <p:nvCxnSpPr>
            <p:cNvPr id="3" name="Přímá spojnice se šipkou 2"/>
            <p:cNvCxnSpPr/>
            <p:nvPr/>
          </p:nvCxnSpPr>
          <p:spPr>
            <a:xfrm>
              <a:off x="971600" y="3429000"/>
              <a:ext cx="741682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Přímá spojnice se šipkou 3"/>
            <p:cNvCxnSpPr/>
            <p:nvPr/>
          </p:nvCxnSpPr>
          <p:spPr>
            <a:xfrm rot="16200000">
              <a:off x="1386000" y="3374632"/>
              <a:ext cx="63720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ovéPole 4"/>
            <p:cNvSpPr txBox="1"/>
            <p:nvPr/>
          </p:nvSpPr>
          <p:spPr>
            <a:xfrm>
              <a:off x="8100392" y="3491716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i="1" dirty="0" smtClean="0">
                  <a:latin typeface="Cambria Math" pitchFamily="18" charset="0"/>
                  <a:ea typeface="Cambria Math" pitchFamily="18" charset="0"/>
                </a:rPr>
                <a:t>x</a:t>
              </a:r>
              <a:endParaRPr lang="cs-CZ" sz="2400" i="1" dirty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6" name="TextovéPole 5"/>
            <p:cNvSpPr txBox="1"/>
            <p:nvPr/>
          </p:nvSpPr>
          <p:spPr>
            <a:xfrm>
              <a:off x="4067944" y="4709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i="1" dirty="0">
                  <a:latin typeface="Cambria Math" pitchFamily="18" charset="0"/>
                  <a:ea typeface="Cambria Math" pitchFamily="18" charset="0"/>
                </a:rPr>
                <a:t>y</a:t>
              </a:r>
            </a:p>
          </p:txBody>
        </p:sp>
      </p:grpSp>
      <p:sp>
        <p:nvSpPr>
          <p:cNvPr id="7" name="Ovál 6"/>
          <p:cNvSpPr/>
          <p:nvPr/>
        </p:nvSpPr>
        <p:spPr>
          <a:xfrm>
            <a:off x="2087345" y="945103"/>
            <a:ext cx="4968552" cy="4968552"/>
          </a:xfrm>
          <a:prstGeom prst="ellipse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0" name="Přímá spojnice se šipkou 9"/>
          <p:cNvCxnSpPr/>
          <p:nvPr/>
        </p:nvCxnSpPr>
        <p:spPr>
          <a:xfrm flipH="1">
            <a:off x="5967448" y="3432768"/>
            <a:ext cx="1080000" cy="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Skupina 12"/>
          <p:cNvGrpSpPr/>
          <p:nvPr/>
        </p:nvGrpSpPr>
        <p:grpSpPr>
          <a:xfrm>
            <a:off x="4572000" y="1672731"/>
            <a:ext cx="1756269" cy="1756648"/>
            <a:chOff x="4572000" y="1672731"/>
            <a:chExt cx="1756269" cy="1756648"/>
          </a:xfrm>
        </p:grpSpPr>
        <p:cxnSp>
          <p:nvCxnSpPr>
            <p:cNvPr id="15" name="Přímá spojnice se šipkou 14"/>
            <p:cNvCxnSpPr/>
            <p:nvPr/>
          </p:nvCxnSpPr>
          <p:spPr>
            <a:xfrm flipH="1">
              <a:off x="5584371" y="1680946"/>
              <a:ext cx="740674" cy="735683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Přímá spojnice 15"/>
            <p:cNvCxnSpPr/>
            <p:nvPr/>
          </p:nvCxnSpPr>
          <p:spPr>
            <a:xfrm flipV="1">
              <a:off x="4572000" y="1672731"/>
              <a:ext cx="1756269" cy="1756648"/>
            </a:xfrm>
            <a:prstGeom prst="line">
              <a:avLst/>
            </a:prstGeom>
            <a:ln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Skupina 16"/>
          <p:cNvGrpSpPr/>
          <p:nvPr/>
        </p:nvGrpSpPr>
        <p:grpSpPr>
          <a:xfrm rot="16200000">
            <a:off x="2815541" y="1672541"/>
            <a:ext cx="1756269" cy="1756648"/>
            <a:chOff x="4572000" y="1672731"/>
            <a:chExt cx="1756269" cy="1756648"/>
          </a:xfrm>
        </p:grpSpPr>
        <p:cxnSp>
          <p:nvCxnSpPr>
            <p:cNvPr id="19" name="Přímá spojnice se šipkou 18"/>
            <p:cNvCxnSpPr/>
            <p:nvPr/>
          </p:nvCxnSpPr>
          <p:spPr>
            <a:xfrm flipH="1">
              <a:off x="5584371" y="1680946"/>
              <a:ext cx="740674" cy="735683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Přímá spojnice 19"/>
            <p:cNvCxnSpPr/>
            <p:nvPr/>
          </p:nvCxnSpPr>
          <p:spPr>
            <a:xfrm flipV="1">
              <a:off x="4572000" y="1672731"/>
              <a:ext cx="1756269" cy="1756648"/>
            </a:xfrm>
            <a:prstGeom prst="line">
              <a:avLst/>
            </a:prstGeom>
            <a:ln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Skupina 20"/>
          <p:cNvGrpSpPr/>
          <p:nvPr/>
        </p:nvGrpSpPr>
        <p:grpSpPr>
          <a:xfrm rot="10800000">
            <a:off x="2815351" y="3432317"/>
            <a:ext cx="1756269" cy="1756648"/>
            <a:chOff x="4572000" y="1672731"/>
            <a:chExt cx="1756269" cy="1756648"/>
          </a:xfrm>
        </p:grpSpPr>
        <p:cxnSp>
          <p:nvCxnSpPr>
            <p:cNvPr id="23" name="Přímá spojnice se šipkou 22"/>
            <p:cNvCxnSpPr/>
            <p:nvPr/>
          </p:nvCxnSpPr>
          <p:spPr>
            <a:xfrm flipH="1">
              <a:off x="5584371" y="1680946"/>
              <a:ext cx="740674" cy="735683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Přímá spojnice 23"/>
            <p:cNvCxnSpPr/>
            <p:nvPr/>
          </p:nvCxnSpPr>
          <p:spPr>
            <a:xfrm flipV="1">
              <a:off x="4572000" y="1672731"/>
              <a:ext cx="1756269" cy="1756648"/>
            </a:xfrm>
            <a:prstGeom prst="line">
              <a:avLst/>
            </a:prstGeom>
            <a:ln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Skupina 24"/>
          <p:cNvGrpSpPr/>
          <p:nvPr/>
        </p:nvGrpSpPr>
        <p:grpSpPr>
          <a:xfrm rot="5400000">
            <a:off x="4572189" y="3428811"/>
            <a:ext cx="1756269" cy="1756648"/>
            <a:chOff x="4572000" y="1672731"/>
            <a:chExt cx="1756269" cy="1756648"/>
          </a:xfrm>
        </p:grpSpPr>
        <p:cxnSp>
          <p:nvCxnSpPr>
            <p:cNvPr id="27" name="Přímá spojnice se šipkou 26"/>
            <p:cNvCxnSpPr/>
            <p:nvPr/>
          </p:nvCxnSpPr>
          <p:spPr>
            <a:xfrm flipH="1">
              <a:off x="5584371" y="1680946"/>
              <a:ext cx="740674" cy="735683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Přímá spojnice 27"/>
            <p:cNvCxnSpPr/>
            <p:nvPr/>
          </p:nvCxnSpPr>
          <p:spPr>
            <a:xfrm flipV="1">
              <a:off x="4572000" y="1672731"/>
              <a:ext cx="1756269" cy="1756648"/>
            </a:xfrm>
            <a:prstGeom prst="line">
              <a:avLst/>
            </a:prstGeom>
            <a:ln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Přímá spojnice se šipkou 28"/>
          <p:cNvCxnSpPr/>
          <p:nvPr/>
        </p:nvCxnSpPr>
        <p:spPr>
          <a:xfrm flipH="1">
            <a:off x="992866" y="3432768"/>
            <a:ext cx="10800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se šipkou 29"/>
          <p:cNvCxnSpPr/>
          <p:nvPr/>
        </p:nvCxnSpPr>
        <p:spPr>
          <a:xfrm>
            <a:off x="7077163" y="3432768"/>
            <a:ext cx="10800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se šipkou 31"/>
          <p:cNvCxnSpPr/>
          <p:nvPr/>
        </p:nvCxnSpPr>
        <p:spPr>
          <a:xfrm rot="10800000" flipH="1">
            <a:off x="6346991" y="926415"/>
            <a:ext cx="740674" cy="73568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nice se šipkou 34"/>
          <p:cNvCxnSpPr/>
          <p:nvPr/>
        </p:nvCxnSpPr>
        <p:spPr>
          <a:xfrm rot="5400000" flipH="1">
            <a:off x="2064631" y="921687"/>
            <a:ext cx="740674" cy="73568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nice se šipkou 36"/>
          <p:cNvCxnSpPr/>
          <p:nvPr/>
        </p:nvCxnSpPr>
        <p:spPr>
          <a:xfrm>
            <a:off x="2100775" y="3429000"/>
            <a:ext cx="1080000" cy="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se šipkou 38"/>
          <p:cNvCxnSpPr/>
          <p:nvPr/>
        </p:nvCxnSpPr>
        <p:spPr>
          <a:xfrm rot="16200000" flipH="1">
            <a:off x="6338831" y="5205318"/>
            <a:ext cx="740674" cy="73568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se šipkou 40"/>
          <p:cNvCxnSpPr/>
          <p:nvPr/>
        </p:nvCxnSpPr>
        <p:spPr>
          <a:xfrm flipH="1">
            <a:off x="2062353" y="5199598"/>
            <a:ext cx="740674" cy="73568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ál 41"/>
          <p:cNvSpPr/>
          <p:nvPr/>
        </p:nvSpPr>
        <p:spPr>
          <a:xfrm>
            <a:off x="6948264" y="3309492"/>
            <a:ext cx="216024" cy="21602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TextovéPole 42"/>
          <p:cNvSpPr txBox="1"/>
          <p:nvPr/>
        </p:nvSpPr>
        <p:spPr>
          <a:xfrm>
            <a:off x="6588224" y="1261988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i="1" dirty="0" err="1" smtClean="0">
                <a:solidFill>
                  <a:srgbClr val="FF0000"/>
                </a:solidFill>
              </a:rPr>
              <a:t>F</a:t>
            </a:r>
            <a:r>
              <a:rPr lang="cs-CZ" sz="2000" b="1" i="1" baseline="-25000" dirty="0" err="1" smtClean="0">
                <a:solidFill>
                  <a:srgbClr val="FF0000"/>
                </a:solidFill>
              </a:rPr>
              <a:t>s</a:t>
            </a:r>
            <a:endParaRPr lang="cs-CZ" sz="2000" b="1" i="1" dirty="0">
              <a:solidFill>
                <a:srgbClr val="FF0000"/>
              </a:solidFill>
            </a:endParaRPr>
          </a:p>
        </p:txBody>
      </p:sp>
      <p:sp>
        <p:nvSpPr>
          <p:cNvPr id="44" name="TextovéPole 43"/>
          <p:cNvSpPr txBox="1"/>
          <p:nvPr/>
        </p:nvSpPr>
        <p:spPr>
          <a:xfrm>
            <a:off x="2432690" y="958724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i="1" dirty="0" err="1" smtClean="0">
                <a:solidFill>
                  <a:srgbClr val="FF0000"/>
                </a:solidFill>
              </a:rPr>
              <a:t>F</a:t>
            </a:r>
            <a:r>
              <a:rPr lang="cs-CZ" sz="2000" b="1" i="1" baseline="-25000" dirty="0" err="1" smtClean="0">
                <a:solidFill>
                  <a:srgbClr val="FF0000"/>
                </a:solidFill>
              </a:rPr>
              <a:t>s</a:t>
            </a:r>
            <a:endParaRPr lang="cs-CZ" sz="2000" b="1" i="1" dirty="0">
              <a:solidFill>
                <a:srgbClr val="FF0000"/>
              </a:solidFill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1380575" y="2997923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i="1" dirty="0" err="1" smtClean="0">
                <a:solidFill>
                  <a:srgbClr val="FF0000"/>
                </a:solidFill>
              </a:rPr>
              <a:t>F</a:t>
            </a:r>
            <a:r>
              <a:rPr lang="cs-CZ" sz="2000" b="1" i="1" baseline="-25000" dirty="0" err="1" smtClean="0">
                <a:solidFill>
                  <a:srgbClr val="FF0000"/>
                </a:solidFill>
              </a:rPr>
              <a:t>s</a:t>
            </a:r>
            <a:endParaRPr lang="cs-CZ" sz="2000" b="1" i="1" dirty="0">
              <a:solidFill>
                <a:srgbClr val="FF0000"/>
              </a:solidFill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2062353" y="5188136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i="1" dirty="0" err="1" smtClean="0">
                <a:solidFill>
                  <a:srgbClr val="FF0000"/>
                </a:solidFill>
              </a:rPr>
              <a:t>F</a:t>
            </a:r>
            <a:r>
              <a:rPr lang="cs-CZ" sz="2000" b="1" i="1" baseline="-25000" dirty="0" err="1" smtClean="0">
                <a:solidFill>
                  <a:srgbClr val="FF0000"/>
                </a:solidFill>
              </a:rPr>
              <a:t>s</a:t>
            </a:r>
            <a:endParaRPr lang="cs-CZ" sz="2000" b="1" i="1" dirty="0">
              <a:solidFill>
                <a:srgbClr val="FF0000"/>
              </a:solidFill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6588224" y="5167329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i="1" dirty="0" err="1" smtClean="0">
                <a:solidFill>
                  <a:srgbClr val="FF0000"/>
                </a:solidFill>
              </a:rPr>
              <a:t>F</a:t>
            </a:r>
            <a:r>
              <a:rPr lang="cs-CZ" sz="2000" b="1" i="1" baseline="-25000" dirty="0" err="1" smtClean="0">
                <a:solidFill>
                  <a:srgbClr val="FF0000"/>
                </a:solidFill>
              </a:rPr>
              <a:t>s</a:t>
            </a:r>
            <a:endParaRPr lang="cs-CZ" sz="2000" b="1" i="1" dirty="0">
              <a:solidFill>
                <a:srgbClr val="FF0000"/>
              </a:solidFill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7324579" y="3029269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i="1" dirty="0" err="1" smtClean="0">
                <a:solidFill>
                  <a:srgbClr val="FF0000"/>
                </a:solidFill>
              </a:rPr>
              <a:t>F</a:t>
            </a:r>
            <a:r>
              <a:rPr lang="cs-CZ" sz="2000" b="1" i="1" baseline="-25000" dirty="0" err="1" smtClean="0">
                <a:solidFill>
                  <a:srgbClr val="FF0000"/>
                </a:solidFill>
              </a:rPr>
              <a:t>s</a:t>
            </a:r>
            <a:endParaRPr lang="cs-CZ" sz="2000" b="1" i="1" dirty="0">
              <a:solidFill>
                <a:srgbClr val="FF0000"/>
              </a:solidFill>
            </a:endParaRPr>
          </a:p>
        </p:txBody>
      </p:sp>
      <p:sp>
        <p:nvSpPr>
          <p:cNvPr id="49" name="TextovéPole 48"/>
          <p:cNvSpPr txBox="1"/>
          <p:nvPr/>
        </p:nvSpPr>
        <p:spPr>
          <a:xfrm>
            <a:off x="5967448" y="1983612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i="1" dirty="0" err="1" smtClean="0">
                <a:solidFill>
                  <a:schemeClr val="accent1"/>
                </a:solidFill>
              </a:rPr>
              <a:t>F</a:t>
            </a:r>
            <a:r>
              <a:rPr lang="cs-CZ" sz="2000" b="1" i="1" baseline="-25000" dirty="0" err="1" smtClean="0">
                <a:solidFill>
                  <a:schemeClr val="accent1"/>
                </a:solidFill>
              </a:rPr>
              <a:t>d</a:t>
            </a:r>
            <a:endParaRPr lang="cs-CZ" sz="2000" b="1" i="1" dirty="0">
              <a:solidFill>
                <a:schemeClr val="accent1"/>
              </a:solidFill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6264188" y="2985155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i="1" dirty="0" err="1" smtClean="0">
                <a:solidFill>
                  <a:schemeClr val="accent1"/>
                </a:solidFill>
              </a:rPr>
              <a:t>F</a:t>
            </a:r>
            <a:r>
              <a:rPr lang="cs-CZ" sz="2000" b="1" i="1" baseline="-25000" dirty="0" err="1" smtClean="0">
                <a:solidFill>
                  <a:schemeClr val="accent1"/>
                </a:solidFill>
              </a:rPr>
              <a:t>d</a:t>
            </a:r>
            <a:endParaRPr lang="cs-CZ" sz="2000" b="1" i="1" dirty="0">
              <a:solidFill>
                <a:schemeClr val="accent1"/>
              </a:solidFill>
            </a:endParaRPr>
          </a:p>
        </p:txBody>
      </p:sp>
      <p:sp>
        <p:nvSpPr>
          <p:cNvPr id="51" name="TextovéPole 50"/>
          <p:cNvSpPr txBox="1"/>
          <p:nvPr/>
        </p:nvSpPr>
        <p:spPr>
          <a:xfrm>
            <a:off x="3180775" y="1670040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i="1" dirty="0" err="1" smtClean="0">
                <a:solidFill>
                  <a:schemeClr val="accent1"/>
                </a:solidFill>
              </a:rPr>
              <a:t>F</a:t>
            </a:r>
            <a:r>
              <a:rPr lang="cs-CZ" sz="2000" b="1" i="1" baseline="-25000" dirty="0" err="1" smtClean="0">
                <a:solidFill>
                  <a:schemeClr val="accent1"/>
                </a:solidFill>
              </a:rPr>
              <a:t>d</a:t>
            </a:r>
            <a:endParaRPr lang="cs-CZ" sz="2000" b="1" i="1" dirty="0">
              <a:solidFill>
                <a:schemeClr val="accent1"/>
              </a:solidFill>
            </a:endParaRPr>
          </a:p>
        </p:txBody>
      </p:sp>
      <p:sp>
        <p:nvSpPr>
          <p:cNvPr id="52" name="TextovéPole 51"/>
          <p:cNvSpPr txBox="1"/>
          <p:nvPr/>
        </p:nvSpPr>
        <p:spPr>
          <a:xfrm>
            <a:off x="2302062" y="3007624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i="1" dirty="0" err="1" smtClean="0">
                <a:solidFill>
                  <a:schemeClr val="accent1"/>
                </a:solidFill>
              </a:rPr>
              <a:t>F</a:t>
            </a:r>
            <a:r>
              <a:rPr lang="cs-CZ" sz="2000" b="1" i="1" baseline="-25000" dirty="0" err="1" smtClean="0">
                <a:solidFill>
                  <a:schemeClr val="accent1"/>
                </a:solidFill>
              </a:rPr>
              <a:t>d</a:t>
            </a:r>
            <a:endParaRPr lang="cs-CZ" sz="2000" b="1" i="1" dirty="0">
              <a:solidFill>
                <a:schemeClr val="accent1"/>
              </a:solidFill>
            </a:endParaRPr>
          </a:p>
        </p:txBody>
      </p:sp>
      <p:sp>
        <p:nvSpPr>
          <p:cNvPr id="53" name="TextovéPole 52"/>
          <p:cNvSpPr txBox="1"/>
          <p:nvPr/>
        </p:nvSpPr>
        <p:spPr>
          <a:xfrm>
            <a:off x="2699792" y="4437112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i="1" dirty="0" err="1" smtClean="0">
                <a:solidFill>
                  <a:schemeClr val="accent1"/>
                </a:solidFill>
              </a:rPr>
              <a:t>F</a:t>
            </a:r>
            <a:r>
              <a:rPr lang="cs-CZ" sz="2000" b="1" i="1" baseline="-25000" dirty="0" err="1" smtClean="0">
                <a:solidFill>
                  <a:schemeClr val="accent1"/>
                </a:solidFill>
              </a:rPr>
              <a:t>d</a:t>
            </a:r>
            <a:endParaRPr lang="cs-CZ" sz="2000" b="1" i="1" dirty="0">
              <a:solidFill>
                <a:schemeClr val="accent1"/>
              </a:solidFill>
            </a:endParaRPr>
          </a:p>
        </p:txBody>
      </p:sp>
      <p:sp>
        <p:nvSpPr>
          <p:cNvPr id="54" name="TextovéPole 53"/>
          <p:cNvSpPr txBox="1"/>
          <p:nvPr/>
        </p:nvSpPr>
        <p:spPr>
          <a:xfrm>
            <a:off x="5865800" y="4411598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i="1" dirty="0" err="1" smtClean="0">
                <a:solidFill>
                  <a:schemeClr val="accent1"/>
                </a:solidFill>
              </a:rPr>
              <a:t>F</a:t>
            </a:r>
            <a:r>
              <a:rPr lang="cs-CZ" sz="2000" b="1" i="1" baseline="-25000" dirty="0" err="1" smtClean="0">
                <a:solidFill>
                  <a:schemeClr val="accent1"/>
                </a:solidFill>
              </a:rPr>
              <a:t>d</a:t>
            </a:r>
            <a:endParaRPr lang="cs-CZ" sz="2000" b="1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00128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0.00046 C -0.00017 0.20004 -0.12187 0.36378 -0.27222 0.36378 C -0.42205 0.36378 -0.5434 0.20004 -0.5434 -0.00046 C -0.5434 -0.20051 -0.42205 -0.3624 -0.27222 -0.3624 C -0.12187 -0.3624 -0.00017 -0.20051 -0.00017 -0.00046 Z " pathEditMode="relative" rAng="5400000" ptsTypes="fffff">
                                      <p:cBhvr>
                                        <p:cTn id="6" dur="5000" spd="-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170" y="11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 a fotografií: Alan Pieczonka</a:t>
            </a:r>
          </a:p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Zdroj klipartů: MS Office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Alan Pieczonka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2003152" y="3284984"/>
            <a:ext cx="50706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Zrychlení</a:t>
            </a:r>
            <a:r>
              <a:rPr lang="cs-CZ" dirty="0" smtClean="0"/>
              <a:t> při rovnoměrném pohybu </a:t>
            </a:r>
            <a:r>
              <a:rPr lang="cs-CZ" dirty="0"/>
              <a:t>po </a:t>
            </a:r>
            <a:r>
              <a:rPr lang="cs-CZ" dirty="0" smtClean="0"/>
              <a:t>kružnici.</a:t>
            </a:r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423934" y="3933056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Při rovnoměrném </a:t>
            </a:r>
            <a:r>
              <a:rPr lang="cs-CZ" dirty="0"/>
              <a:t>pohybu po </a:t>
            </a:r>
            <a:r>
              <a:rPr lang="cs-CZ" dirty="0" smtClean="0"/>
              <a:t>kružnici se nemění </a:t>
            </a:r>
            <a:r>
              <a:rPr lang="cs-CZ" b="1" dirty="0" smtClean="0">
                <a:solidFill>
                  <a:schemeClr val="accent1"/>
                </a:solidFill>
              </a:rPr>
              <a:t>velikost rychlosti</a:t>
            </a:r>
            <a:r>
              <a:rPr lang="cs-CZ" dirty="0" smtClean="0"/>
              <a:t>, ale její </a:t>
            </a:r>
            <a:r>
              <a:rPr lang="cs-CZ" b="1" dirty="0" smtClean="0">
                <a:solidFill>
                  <a:schemeClr val="accent1"/>
                </a:solidFill>
              </a:rPr>
              <a:t>směr</a:t>
            </a:r>
            <a:r>
              <a:rPr lang="cs-CZ" dirty="0" smtClean="0"/>
              <a:t>. 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755576" y="980728"/>
            <a:ext cx="1441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Opakování: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264826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Skupina 5"/>
          <p:cNvGrpSpPr/>
          <p:nvPr/>
        </p:nvGrpSpPr>
        <p:grpSpPr>
          <a:xfrm>
            <a:off x="971600" y="47090"/>
            <a:ext cx="8136904" cy="6513542"/>
            <a:chOff x="971600" y="47090"/>
            <a:chExt cx="8136904" cy="6513542"/>
          </a:xfrm>
        </p:grpSpPr>
        <p:cxnSp>
          <p:nvCxnSpPr>
            <p:cNvPr id="3" name="Přímá spojnice se šipkou 2"/>
            <p:cNvCxnSpPr/>
            <p:nvPr/>
          </p:nvCxnSpPr>
          <p:spPr>
            <a:xfrm>
              <a:off x="971600" y="3429000"/>
              <a:ext cx="741682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nice se šipkou 9"/>
            <p:cNvCxnSpPr/>
            <p:nvPr/>
          </p:nvCxnSpPr>
          <p:spPr>
            <a:xfrm rot="16200000">
              <a:off x="1386000" y="3374632"/>
              <a:ext cx="63720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ovéPole 4"/>
            <p:cNvSpPr txBox="1"/>
            <p:nvPr/>
          </p:nvSpPr>
          <p:spPr>
            <a:xfrm>
              <a:off x="8100392" y="3491716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i="1" dirty="0" smtClean="0">
                  <a:latin typeface="Cambria Math" pitchFamily="18" charset="0"/>
                  <a:ea typeface="Cambria Math" pitchFamily="18" charset="0"/>
                </a:rPr>
                <a:t>x</a:t>
              </a:r>
              <a:endParaRPr lang="cs-CZ" sz="2400" i="1" dirty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4067944" y="4709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i="1" dirty="0">
                  <a:latin typeface="Cambria Math" pitchFamily="18" charset="0"/>
                  <a:ea typeface="Cambria Math" pitchFamily="18" charset="0"/>
                </a:rPr>
                <a:t>y</a:t>
              </a:r>
            </a:p>
          </p:txBody>
        </p:sp>
      </p:grpSp>
      <p:sp>
        <p:nvSpPr>
          <p:cNvPr id="8" name="Ovál 7"/>
          <p:cNvSpPr/>
          <p:nvPr/>
        </p:nvSpPr>
        <p:spPr>
          <a:xfrm>
            <a:off x="2087345" y="945103"/>
            <a:ext cx="4968552" cy="4968552"/>
          </a:xfrm>
          <a:prstGeom prst="ellipse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6948264" y="3309492"/>
            <a:ext cx="216024" cy="21602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4" name="Přímá spojnice se šipkou 13"/>
          <p:cNvCxnSpPr/>
          <p:nvPr/>
        </p:nvCxnSpPr>
        <p:spPr>
          <a:xfrm rot="5400000" flipV="1">
            <a:off x="5291621" y="5193655"/>
            <a:ext cx="0" cy="1440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 flipV="1">
            <a:off x="7056276" y="1989379"/>
            <a:ext cx="0" cy="1440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/>
          <p:nvPr/>
        </p:nvCxnSpPr>
        <p:spPr>
          <a:xfrm rot="18960000" flipH="1" flipV="1">
            <a:off x="5824893" y="429499"/>
            <a:ext cx="0" cy="1440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5291621" y="6021288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rychlost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139794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0.00046 C -0.00017 0.20004 -0.12187 0.36378 -0.27222 0.36378 C -0.42205 0.36378 -0.5434 0.20004 -0.5434 -0.00046 C -0.5434 -0.20051 -0.42205 -0.3624 -0.27222 -0.3624 C -0.12187 -0.3624 -0.00017 -0.20051 -0.00017 -0.00046 Z " pathEditMode="relative" rAng="5400000" ptsTypes="fffff">
                                      <p:cBhvr>
                                        <p:cTn id="6" dur="5000" spd="-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170" y="11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5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Skupina 5"/>
          <p:cNvGrpSpPr/>
          <p:nvPr/>
        </p:nvGrpSpPr>
        <p:grpSpPr>
          <a:xfrm>
            <a:off x="971600" y="47090"/>
            <a:ext cx="8136904" cy="6513542"/>
            <a:chOff x="971600" y="47090"/>
            <a:chExt cx="8136904" cy="6513542"/>
          </a:xfrm>
        </p:grpSpPr>
        <p:cxnSp>
          <p:nvCxnSpPr>
            <p:cNvPr id="3" name="Přímá spojnice se šipkou 2"/>
            <p:cNvCxnSpPr/>
            <p:nvPr/>
          </p:nvCxnSpPr>
          <p:spPr>
            <a:xfrm>
              <a:off x="971600" y="3429000"/>
              <a:ext cx="741682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nice se šipkou 9"/>
            <p:cNvCxnSpPr/>
            <p:nvPr/>
          </p:nvCxnSpPr>
          <p:spPr>
            <a:xfrm rot="16200000">
              <a:off x="1386000" y="3374632"/>
              <a:ext cx="63720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ovéPole 4"/>
            <p:cNvSpPr txBox="1"/>
            <p:nvPr/>
          </p:nvSpPr>
          <p:spPr>
            <a:xfrm>
              <a:off x="8100392" y="3491716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i="1" dirty="0" smtClean="0">
                  <a:latin typeface="Cambria Math" pitchFamily="18" charset="0"/>
                  <a:ea typeface="Cambria Math" pitchFamily="18" charset="0"/>
                </a:rPr>
                <a:t>x</a:t>
              </a:r>
              <a:endParaRPr lang="cs-CZ" sz="2400" i="1" dirty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4067944" y="4709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i="1" dirty="0">
                  <a:latin typeface="Cambria Math" pitchFamily="18" charset="0"/>
                  <a:ea typeface="Cambria Math" pitchFamily="18" charset="0"/>
                </a:rPr>
                <a:t>y</a:t>
              </a:r>
            </a:p>
          </p:txBody>
        </p:sp>
      </p:grpSp>
      <p:sp>
        <p:nvSpPr>
          <p:cNvPr id="8" name="Ovál 7"/>
          <p:cNvSpPr/>
          <p:nvPr/>
        </p:nvSpPr>
        <p:spPr>
          <a:xfrm>
            <a:off x="2087345" y="945103"/>
            <a:ext cx="4968552" cy="4968552"/>
          </a:xfrm>
          <a:prstGeom prst="ellipse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6" name="Přímá spojnice se šipkou 15"/>
          <p:cNvCxnSpPr/>
          <p:nvPr/>
        </p:nvCxnSpPr>
        <p:spPr>
          <a:xfrm flipV="1">
            <a:off x="7056276" y="1989379"/>
            <a:ext cx="0" cy="1440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/>
          <p:nvPr/>
        </p:nvCxnSpPr>
        <p:spPr>
          <a:xfrm rot="18960000" flipH="1" flipV="1">
            <a:off x="5824893" y="429499"/>
            <a:ext cx="0" cy="1440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Přímá spojnice se šipkou 3"/>
          <p:cNvCxnSpPr/>
          <p:nvPr/>
        </p:nvCxnSpPr>
        <p:spPr>
          <a:xfrm flipH="1">
            <a:off x="6876256" y="446314"/>
            <a:ext cx="983230" cy="401284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6516216" y="188640"/>
                <a:ext cx="144016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  <a:ea typeface="Cambria Math"/>
                        </a:rPr>
                        <m:t>𝒗</m:t>
                      </m:r>
                    </m:oMath>
                  </m:oMathPara>
                </a14:m>
                <a:endParaRPr lang="cs-CZ" sz="24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6216" y="188640"/>
                <a:ext cx="1440160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Přímá spojnice se šipkou 19"/>
          <p:cNvCxnSpPr/>
          <p:nvPr/>
        </p:nvCxnSpPr>
        <p:spPr>
          <a:xfrm flipV="1">
            <a:off x="7052930" y="1988840"/>
            <a:ext cx="0" cy="1440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/>
          <p:nvPr/>
        </p:nvCxnSpPr>
        <p:spPr>
          <a:xfrm rot="18960000" flipH="1" flipV="1">
            <a:off x="5824889" y="430225"/>
            <a:ext cx="0" cy="1440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45696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59259E-6 L 0.09063 -0.230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31" y="-11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59259E-6 L 0.17014 0.02801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07" y="1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611560" y="1124744"/>
                <a:ext cx="8064896" cy="16171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Podle definice je zrychlení definováno jako podíl </a:t>
                </a:r>
                <a:r>
                  <a:rPr lang="cs-CZ" b="1" dirty="0" smtClean="0">
                    <a:solidFill>
                      <a:schemeClr val="accent1"/>
                    </a:solidFill>
                  </a:rPr>
                  <a:t>změny rychlosti </a:t>
                </a:r>
                <a:r>
                  <a:rPr lang="cs-CZ" dirty="0" smtClean="0"/>
                  <a:t>a </a:t>
                </a:r>
                <a:r>
                  <a:rPr lang="cs-CZ" b="1" dirty="0" smtClean="0">
                    <a:solidFill>
                      <a:schemeClr val="accent1"/>
                    </a:solidFill>
                  </a:rPr>
                  <a:t>doby</a:t>
                </a:r>
                <a:r>
                  <a:rPr lang="cs-CZ" dirty="0" smtClean="0"/>
                  <a:t>, během níž tato změna nastala.</a:t>
                </a:r>
              </a:p>
              <a:p>
                <a:endParaRPr lang="cs-CZ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𝒂</m:t>
                      </m:r>
                      <m:r>
                        <a:rPr lang="cs-CZ" sz="2400" b="0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  <a:ea typeface="Cambria Math"/>
                            </a:rPr>
                            <m:t>𝒗</m:t>
                          </m:r>
                        </m:num>
                        <m:den>
                          <m:r>
                            <a:rPr lang="cs-CZ" sz="2400" b="0" i="1" smtClean="0">
                              <a:solidFill>
                                <a:schemeClr val="accent1"/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sz="2400" b="0" i="1" smtClean="0">
                              <a:solidFill>
                                <a:schemeClr val="accent1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1124744"/>
                <a:ext cx="8064896" cy="1617174"/>
              </a:xfrm>
              <a:prstGeom prst="rect">
                <a:avLst/>
              </a:prstGeom>
              <a:blipFill rotWithShape="1">
                <a:blip r:embed="rId3"/>
                <a:stretch>
                  <a:fillRect l="-605" t="-188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611560" y="3068960"/>
                <a:ext cx="7848872" cy="13850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Pro velikost zrychlení platí (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cs-CZ" dirty="0" smtClean="0"/>
                  <a:t> - dostředivé)</a:t>
                </a:r>
              </a:p>
              <a:p>
                <a:endParaRPr lang="cs-CZ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𝑑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cs-CZ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cs-CZ" sz="2400" b="0" i="1" smtClean="0">
                              <a:latin typeface="Cambria Math"/>
                            </a:rPr>
                            <m:t>𝑟</m:t>
                          </m:r>
                        </m:den>
                      </m:f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𝜔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3068960"/>
                <a:ext cx="7848872" cy="1385059"/>
              </a:xfrm>
              <a:prstGeom prst="rect">
                <a:avLst/>
              </a:prstGeom>
              <a:blipFill rotWithShape="1">
                <a:blip r:embed="rId4"/>
                <a:stretch>
                  <a:fillRect l="-621" t="-219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763685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Skupina 5"/>
          <p:cNvGrpSpPr/>
          <p:nvPr/>
        </p:nvGrpSpPr>
        <p:grpSpPr>
          <a:xfrm>
            <a:off x="971600" y="47090"/>
            <a:ext cx="8136904" cy="6513542"/>
            <a:chOff x="971600" y="47090"/>
            <a:chExt cx="8136904" cy="6513542"/>
          </a:xfrm>
        </p:grpSpPr>
        <p:cxnSp>
          <p:nvCxnSpPr>
            <p:cNvPr id="3" name="Přímá spojnice se šipkou 2"/>
            <p:cNvCxnSpPr/>
            <p:nvPr/>
          </p:nvCxnSpPr>
          <p:spPr>
            <a:xfrm>
              <a:off x="971600" y="3429000"/>
              <a:ext cx="741682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nice se šipkou 9"/>
            <p:cNvCxnSpPr/>
            <p:nvPr/>
          </p:nvCxnSpPr>
          <p:spPr>
            <a:xfrm rot="16200000">
              <a:off x="1386000" y="3374632"/>
              <a:ext cx="63720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ovéPole 4"/>
            <p:cNvSpPr txBox="1"/>
            <p:nvPr/>
          </p:nvSpPr>
          <p:spPr>
            <a:xfrm>
              <a:off x="8100392" y="3491716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i="1" dirty="0" smtClean="0">
                  <a:latin typeface="Cambria Math" pitchFamily="18" charset="0"/>
                  <a:ea typeface="Cambria Math" pitchFamily="18" charset="0"/>
                </a:rPr>
                <a:t>x</a:t>
              </a:r>
              <a:endParaRPr lang="cs-CZ" sz="2400" i="1" dirty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4067944" y="4709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i="1" dirty="0">
                  <a:latin typeface="Cambria Math" pitchFamily="18" charset="0"/>
                  <a:ea typeface="Cambria Math" pitchFamily="18" charset="0"/>
                </a:rPr>
                <a:t>y</a:t>
              </a:r>
            </a:p>
          </p:txBody>
        </p:sp>
      </p:grpSp>
      <p:sp>
        <p:nvSpPr>
          <p:cNvPr id="8" name="Ovál 7"/>
          <p:cNvSpPr/>
          <p:nvPr/>
        </p:nvSpPr>
        <p:spPr>
          <a:xfrm>
            <a:off x="2087345" y="945103"/>
            <a:ext cx="4968552" cy="4968552"/>
          </a:xfrm>
          <a:prstGeom prst="ellipse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6" name="Přímá spojnice se šipkou 15"/>
          <p:cNvCxnSpPr/>
          <p:nvPr/>
        </p:nvCxnSpPr>
        <p:spPr>
          <a:xfrm flipV="1">
            <a:off x="7056276" y="1989379"/>
            <a:ext cx="0" cy="1440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/>
          <p:nvPr/>
        </p:nvCxnSpPr>
        <p:spPr>
          <a:xfrm rot="18960000" flipH="1" flipV="1">
            <a:off x="5824893" y="429499"/>
            <a:ext cx="0" cy="1440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Přímá spojnice se šipkou 3"/>
          <p:cNvCxnSpPr/>
          <p:nvPr/>
        </p:nvCxnSpPr>
        <p:spPr>
          <a:xfrm flipH="1">
            <a:off x="5967448" y="3432768"/>
            <a:ext cx="1080000" cy="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se šipkou 19"/>
          <p:cNvCxnSpPr/>
          <p:nvPr/>
        </p:nvCxnSpPr>
        <p:spPr>
          <a:xfrm flipV="1">
            <a:off x="7052930" y="1988840"/>
            <a:ext cx="0" cy="1440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>
            <a:off x="755576" y="6311061"/>
            <a:ext cx="806489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Směr dostředivého zrychlení je neustále do středu kružnice.</a:t>
            </a:r>
          </a:p>
          <a:p>
            <a:endParaRPr lang="cs-CZ" dirty="0"/>
          </a:p>
        </p:txBody>
      </p:sp>
      <p:grpSp>
        <p:nvGrpSpPr>
          <p:cNvPr id="15" name="Skupina 14"/>
          <p:cNvGrpSpPr/>
          <p:nvPr/>
        </p:nvGrpSpPr>
        <p:grpSpPr>
          <a:xfrm>
            <a:off x="4572000" y="430225"/>
            <a:ext cx="1756269" cy="2999154"/>
            <a:chOff x="4572000" y="430225"/>
            <a:chExt cx="1756269" cy="2999154"/>
          </a:xfrm>
        </p:grpSpPr>
        <p:cxnSp>
          <p:nvCxnSpPr>
            <p:cNvPr id="21" name="Přímá spojnice se šipkou 20"/>
            <p:cNvCxnSpPr/>
            <p:nvPr/>
          </p:nvCxnSpPr>
          <p:spPr>
            <a:xfrm rot="18960000" flipH="1" flipV="1">
              <a:off x="5824889" y="430225"/>
              <a:ext cx="0" cy="144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Přímá spojnice se šipkou 17"/>
            <p:cNvCxnSpPr/>
            <p:nvPr/>
          </p:nvCxnSpPr>
          <p:spPr>
            <a:xfrm flipH="1">
              <a:off x="5584371" y="1680946"/>
              <a:ext cx="740674" cy="735683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Přímá spojnice 10"/>
            <p:cNvCxnSpPr/>
            <p:nvPr/>
          </p:nvCxnSpPr>
          <p:spPr>
            <a:xfrm flipV="1">
              <a:off x="4572000" y="1672731"/>
              <a:ext cx="1756269" cy="1756648"/>
            </a:xfrm>
            <a:prstGeom prst="line">
              <a:avLst/>
            </a:prstGeom>
            <a:ln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Skupina 21"/>
          <p:cNvGrpSpPr/>
          <p:nvPr/>
        </p:nvGrpSpPr>
        <p:grpSpPr>
          <a:xfrm rot="16200000">
            <a:off x="2194288" y="1051288"/>
            <a:ext cx="1756269" cy="2999154"/>
            <a:chOff x="4572000" y="430225"/>
            <a:chExt cx="1756269" cy="2999154"/>
          </a:xfrm>
        </p:grpSpPr>
        <p:cxnSp>
          <p:nvCxnSpPr>
            <p:cNvPr id="23" name="Přímá spojnice se šipkou 22"/>
            <p:cNvCxnSpPr/>
            <p:nvPr/>
          </p:nvCxnSpPr>
          <p:spPr>
            <a:xfrm rot="18960000" flipH="1" flipV="1">
              <a:off x="5824889" y="430225"/>
              <a:ext cx="0" cy="144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Přímá spojnice se šipkou 23"/>
            <p:cNvCxnSpPr/>
            <p:nvPr/>
          </p:nvCxnSpPr>
          <p:spPr>
            <a:xfrm flipH="1">
              <a:off x="5584371" y="1680946"/>
              <a:ext cx="740674" cy="735683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Přímá spojnice 24"/>
            <p:cNvCxnSpPr/>
            <p:nvPr/>
          </p:nvCxnSpPr>
          <p:spPr>
            <a:xfrm flipV="1">
              <a:off x="4572000" y="1672731"/>
              <a:ext cx="1756269" cy="1756648"/>
            </a:xfrm>
            <a:prstGeom prst="line">
              <a:avLst/>
            </a:prstGeom>
            <a:ln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Skupina 25"/>
          <p:cNvGrpSpPr/>
          <p:nvPr/>
        </p:nvGrpSpPr>
        <p:grpSpPr>
          <a:xfrm rot="10800000">
            <a:off x="2815351" y="3432317"/>
            <a:ext cx="1756269" cy="2999154"/>
            <a:chOff x="4572000" y="430225"/>
            <a:chExt cx="1756269" cy="2999154"/>
          </a:xfrm>
        </p:grpSpPr>
        <p:cxnSp>
          <p:nvCxnSpPr>
            <p:cNvPr id="27" name="Přímá spojnice se šipkou 26"/>
            <p:cNvCxnSpPr/>
            <p:nvPr/>
          </p:nvCxnSpPr>
          <p:spPr>
            <a:xfrm rot="18960000" flipH="1" flipV="1">
              <a:off x="5824889" y="430225"/>
              <a:ext cx="0" cy="144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Přímá spojnice se šipkou 27"/>
            <p:cNvCxnSpPr/>
            <p:nvPr/>
          </p:nvCxnSpPr>
          <p:spPr>
            <a:xfrm flipH="1">
              <a:off x="5584371" y="1680946"/>
              <a:ext cx="740674" cy="735683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Přímá spojnice 28"/>
            <p:cNvCxnSpPr/>
            <p:nvPr/>
          </p:nvCxnSpPr>
          <p:spPr>
            <a:xfrm flipV="1">
              <a:off x="4572000" y="1672731"/>
              <a:ext cx="1756269" cy="1756648"/>
            </a:xfrm>
            <a:prstGeom prst="line">
              <a:avLst/>
            </a:prstGeom>
            <a:ln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Skupina 29"/>
          <p:cNvGrpSpPr/>
          <p:nvPr/>
        </p:nvGrpSpPr>
        <p:grpSpPr>
          <a:xfrm rot="5400000">
            <a:off x="5193442" y="2807558"/>
            <a:ext cx="1756269" cy="2999154"/>
            <a:chOff x="4572000" y="430225"/>
            <a:chExt cx="1756269" cy="2999154"/>
          </a:xfrm>
        </p:grpSpPr>
        <p:cxnSp>
          <p:nvCxnSpPr>
            <p:cNvPr id="31" name="Přímá spojnice se šipkou 30"/>
            <p:cNvCxnSpPr/>
            <p:nvPr/>
          </p:nvCxnSpPr>
          <p:spPr>
            <a:xfrm rot="18960000" flipH="1" flipV="1">
              <a:off x="5824889" y="430225"/>
              <a:ext cx="0" cy="144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Přímá spojnice se šipkou 31"/>
            <p:cNvCxnSpPr/>
            <p:nvPr/>
          </p:nvCxnSpPr>
          <p:spPr>
            <a:xfrm flipH="1">
              <a:off x="5584371" y="1680946"/>
              <a:ext cx="740674" cy="735683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Přímá spojnice 32"/>
            <p:cNvCxnSpPr/>
            <p:nvPr/>
          </p:nvCxnSpPr>
          <p:spPr>
            <a:xfrm flipV="1">
              <a:off x="4572000" y="1672731"/>
              <a:ext cx="1756269" cy="1756648"/>
            </a:xfrm>
            <a:prstGeom prst="line">
              <a:avLst/>
            </a:prstGeom>
            <a:ln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0308223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971600" y="764704"/>
                <a:ext cx="7056784" cy="1614416"/>
              </a:xfrm>
              <a:prstGeom prst="rect">
                <a:avLst/>
              </a:prstGeom>
              <a:noFill/>
              <a:ln w="19050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Při pohybu po kružnici musí na hmotný bod působit síla, která je příčinou dostředivého zrychlení. Tato síla má stejný směr jako zrychlení a nazývá se </a:t>
                </a:r>
                <a:r>
                  <a:rPr lang="cs-CZ" b="1" dirty="0" smtClean="0">
                    <a:solidFill>
                      <a:schemeClr val="accent1"/>
                    </a:solidFill>
                  </a:rPr>
                  <a:t>dostředivá síla:</a:t>
                </a:r>
              </a:p>
              <a:p>
                <a:endParaRPr lang="cs-CZ" dirty="0"/>
              </a:p>
              <a:p>
                <a:pPr algn="ctr"/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cs-CZ" sz="2400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cs-CZ" sz="2400" b="1" i="1">
                                <a:solidFill>
                                  <a:schemeClr val="accent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1" i="1">
                                <a:solidFill>
                                  <a:schemeClr val="accent1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cs-CZ" sz="2400" b="1" i="1">
                                <a:solidFill>
                                  <a:schemeClr val="accent1"/>
                                </a:solidFill>
                                <a:latin typeface="Cambria Math"/>
                              </a:rPr>
                              <m:t>𝒅</m:t>
                            </m:r>
                          </m:sub>
                        </m:sSub>
                      </m:e>
                    </m:acc>
                    <m:r>
                      <a:rPr lang="cs-CZ" sz="2400" b="1" i="1" smtClean="0">
                        <a:solidFill>
                          <a:schemeClr val="accent1"/>
                        </a:solidFill>
                        <a:latin typeface="Cambria Math"/>
                      </a:rPr>
                      <m:t>=</m:t>
                    </m:r>
                    <m:r>
                      <a:rPr lang="cs-CZ" sz="2400" b="1" i="1" smtClean="0">
                        <a:solidFill>
                          <a:schemeClr val="accent1"/>
                        </a:solidFill>
                        <a:latin typeface="Cambria Math"/>
                      </a:rPr>
                      <m:t>𝒎</m:t>
                    </m:r>
                    <m:acc>
                      <m:accPr>
                        <m:chr m:val="⃗"/>
                        <m:ctrlPr>
                          <a:rPr lang="cs-CZ" sz="2400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cs-CZ" sz="2400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𝒂</m:t>
                        </m:r>
                      </m:e>
                    </m:acc>
                  </m:oMath>
                </a14:m>
                <a:r>
                  <a:rPr lang="cs-CZ" sz="2400" b="1" dirty="0" smtClean="0">
                    <a:solidFill>
                      <a:schemeClr val="accent1"/>
                    </a:solidFill>
                  </a:rPr>
                  <a:t> </a:t>
                </a:r>
                <a:endParaRPr lang="cs-CZ" sz="24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764704"/>
                <a:ext cx="7056784" cy="1614416"/>
              </a:xfrm>
              <a:prstGeom prst="rect">
                <a:avLst/>
              </a:prstGeom>
              <a:blipFill rotWithShape="1">
                <a:blip r:embed="rId3"/>
                <a:stretch>
                  <a:fillRect l="-603" t="-1493"/>
                </a:stretch>
              </a:blipFill>
              <a:ln w="19050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971600" y="2708920"/>
                <a:ext cx="7200800" cy="19390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Pro velikost dostředivé síly platí:</a:t>
                </a:r>
              </a:p>
              <a:p>
                <a:endParaRPr lang="cs-CZ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cs-CZ" sz="2400" i="1">
                              <a:latin typeface="Cambria Math"/>
                            </a:rPr>
                            <m:t>𝑑</m:t>
                          </m:r>
                        </m:sub>
                      </m:sSub>
                      <m:r>
                        <a:rPr lang="cs-CZ" sz="2400" i="1">
                          <a:latin typeface="Cambria Math"/>
                        </a:rPr>
                        <m:t>=</m:t>
                      </m:r>
                      <m:r>
                        <a:rPr lang="cs-CZ" sz="2400" b="0" i="1" smtClean="0">
                          <a:latin typeface="Cambria Math"/>
                        </a:rPr>
                        <m:t>𝑚</m:t>
                      </m:r>
                      <m:f>
                        <m:fPr>
                          <m:ctrlPr>
                            <a:rPr lang="cs-CZ" sz="2400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cs-CZ" sz="2400" i="1">
                              <a:latin typeface="Cambria Math"/>
                            </a:rPr>
                            <m:t>𝑟</m:t>
                          </m:r>
                        </m:den>
                      </m:f>
                      <m:r>
                        <a:rPr lang="cs-CZ" sz="24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𝑚</m:t>
                          </m:r>
                          <m:r>
                            <a:rPr lang="cs-CZ" sz="2400" i="1">
                              <a:latin typeface="Cambria Math"/>
                              <a:ea typeface="Cambria Math"/>
                            </a:rPr>
                            <m:t>𝜔</m:t>
                          </m:r>
                        </m:e>
                        <m:sup>
                          <m:r>
                            <a:rPr lang="cs-CZ" sz="24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i="1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cs-CZ" sz="2400" dirty="0"/>
              </a:p>
              <a:p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2708920"/>
                <a:ext cx="7200800" cy="1939057"/>
              </a:xfrm>
              <a:prstGeom prst="rect">
                <a:avLst/>
              </a:prstGeom>
              <a:blipFill rotWithShape="1">
                <a:blip r:embed="rId4"/>
                <a:stretch>
                  <a:fillRect l="-677" t="-157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ovéPole 6"/>
          <p:cNvSpPr txBox="1"/>
          <p:nvPr/>
        </p:nvSpPr>
        <p:spPr>
          <a:xfrm>
            <a:off x="971600" y="4365104"/>
            <a:ext cx="7488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Dostředivá síla má původ ve vzájemném působení těles. Může to být </a:t>
            </a:r>
            <a:r>
              <a:rPr lang="cs-CZ" b="1" dirty="0" smtClean="0">
                <a:solidFill>
                  <a:schemeClr val="accent1"/>
                </a:solidFill>
              </a:rPr>
              <a:t>tahová </a:t>
            </a:r>
            <a:r>
              <a:rPr lang="cs-CZ" dirty="0" smtClean="0"/>
              <a:t>nebo </a:t>
            </a:r>
            <a:r>
              <a:rPr lang="cs-CZ" b="1" dirty="0" smtClean="0">
                <a:solidFill>
                  <a:schemeClr val="accent1"/>
                </a:solidFill>
              </a:rPr>
              <a:t>tlaková</a:t>
            </a:r>
            <a:r>
              <a:rPr lang="cs-CZ" dirty="0" smtClean="0"/>
              <a:t> síla. Dostředivou silou je při obíhání družic kolem Země síla </a:t>
            </a:r>
            <a:r>
              <a:rPr lang="cs-CZ" b="1" dirty="0" smtClean="0">
                <a:solidFill>
                  <a:schemeClr val="accent1"/>
                </a:solidFill>
              </a:rPr>
              <a:t>gravitační.</a:t>
            </a:r>
            <a:endParaRPr lang="cs-CZ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16463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692696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Tahová síla:</a:t>
            </a:r>
            <a:endParaRPr lang="cs-CZ" dirty="0"/>
          </a:p>
        </p:txBody>
      </p:sp>
      <p:grpSp>
        <p:nvGrpSpPr>
          <p:cNvPr id="7" name="Skupina 6"/>
          <p:cNvGrpSpPr/>
          <p:nvPr/>
        </p:nvGrpSpPr>
        <p:grpSpPr>
          <a:xfrm>
            <a:off x="3723011" y="686221"/>
            <a:ext cx="5024017" cy="6018506"/>
            <a:chOff x="1704847" y="-270789"/>
            <a:chExt cx="5187554" cy="6214414"/>
          </a:xfrm>
        </p:grpSpPr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2428" b="98013" l="4000" r="95385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6776" y="1628800"/>
              <a:ext cx="3095625" cy="4314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9" name="Skupina 8"/>
            <p:cNvGrpSpPr/>
            <p:nvPr/>
          </p:nvGrpSpPr>
          <p:grpSpPr>
            <a:xfrm rot="1789354">
              <a:off x="2979228" y="1809263"/>
              <a:ext cx="916688" cy="2416700"/>
              <a:chOff x="1494640" y="1390448"/>
              <a:chExt cx="1364636" cy="2564049"/>
            </a:xfrm>
          </p:grpSpPr>
          <p:pic>
            <p:nvPicPr>
              <p:cNvPr id="25" name="Picture 3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10000" b="90000" l="10000" r="90000"/>
                        </a14:imgEffect>
                        <a14:imgEffect>
                          <a14:saturation sat="4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379505">
                <a:off x="1494640" y="2689427"/>
                <a:ext cx="1364636" cy="12650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6" name="Oblouk 25"/>
              <p:cNvSpPr/>
              <p:nvPr/>
            </p:nvSpPr>
            <p:spPr>
              <a:xfrm>
                <a:off x="1871700" y="1390448"/>
                <a:ext cx="684076" cy="2232248"/>
              </a:xfrm>
              <a:prstGeom prst="arc">
                <a:avLst>
                  <a:gd name="adj1" fmla="val 6650568"/>
                  <a:gd name="adj2" fmla="val 4176422"/>
                </a:avLst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10" name="Skupina 9"/>
            <p:cNvGrpSpPr/>
            <p:nvPr/>
          </p:nvGrpSpPr>
          <p:grpSpPr>
            <a:xfrm rot="5086250">
              <a:off x="2454853" y="893679"/>
              <a:ext cx="916688" cy="2416700"/>
              <a:chOff x="1494640" y="1390448"/>
              <a:chExt cx="1364636" cy="2564049"/>
            </a:xfrm>
          </p:grpSpPr>
          <p:pic>
            <p:nvPicPr>
              <p:cNvPr id="23" name="Picture 3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10000" b="90000" l="10000" r="90000"/>
                        </a14:imgEffect>
                        <a14:imgEffect>
                          <a14:saturation sat="4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379505">
                <a:off x="1494640" y="2689427"/>
                <a:ext cx="1364636" cy="12650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4" name="Oblouk 23"/>
              <p:cNvSpPr/>
              <p:nvPr/>
            </p:nvSpPr>
            <p:spPr>
              <a:xfrm>
                <a:off x="1871700" y="1390448"/>
                <a:ext cx="684076" cy="2232248"/>
              </a:xfrm>
              <a:prstGeom prst="arc">
                <a:avLst>
                  <a:gd name="adj1" fmla="val 6650568"/>
                  <a:gd name="adj2" fmla="val 4176422"/>
                </a:avLst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11" name="Skupina 10"/>
            <p:cNvGrpSpPr/>
            <p:nvPr/>
          </p:nvGrpSpPr>
          <p:grpSpPr>
            <a:xfrm rot="8920168">
              <a:off x="3055377" y="-270789"/>
              <a:ext cx="916688" cy="2416700"/>
              <a:chOff x="1494640" y="1390448"/>
              <a:chExt cx="1364636" cy="2564049"/>
            </a:xfrm>
          </p:grpSpPr>
          <p:pic>
            <p:nvPicPr>
              <p:cNvPr id="21" name="Picture 3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10000" b="90000" l="10000" r="90000"/>
                        </a14:imgEffect>
                        <a14:imgEffect>
                          <a14:saturation sat="4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379505">
                <a:off x="1494640" y="2689427"/>
                <a:ext cx="1364636" cy="12650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2" name="Oblouk 21"/>
              <p:cNvSpPr/>
              <p:nvPr/>
            </p:nvSpPr>
            <p:spPr>
              <a:xfrm>
                <a:off x="1871700" y="1390448"/>
                <a:ext cx="684076" cy="2232248"/>
              </a:xfrm>
              <a:prstGeom prst="arc">
                <a:avLst>
                  <a:gd name="adj1" fmla="val 6650568"/>
                  <a:gd name="adj2" fmla="val 4176422"/>
                </a:avLst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12" name="Skupina 11"/>
            <p:cNvGrpSpPr/>
            <p:nvPr/>
          </p:nvGrpSpPr>
          <p:grpSpPr>
            <a:xfrm rot="12364218">
              <a:off x="4192308" y="-236928"/>
              <a:ext cx="916688" cy="2416700"/>
              <a:chOff x="1494640" y="1390448"/>
              <a:chExt cx="1364636" cy="2564049"/>
            </a:xfrm>
          </p:grpSpPr>
          <p:pic>
            <p:nvPicPr>
              <p:cNvPr id="19" name="Picture 3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10000" b="90000" l="10000" r="90000"/>
                        </a14:imgEffect>
                        <a14:imgEffect>
                          <a14:saturation sat="4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379505">
                <a:off x="1494640" y="2689427"/>
                <a:ext cx="1364636" cy="12650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0" name="Oblouk 19"/>
              <p:cNvSpPr/>
              <p:nvPr/>
            </p:nvSpPr>
            <p:spPr>
              <a:xfrm>
                <a:off x="1871700" y="1390448"/>
                <a:ext cx="684076" cy="2232248"/>
              </a:xfrm>
              <a:prstGeom prst="arc">
                <a:avLst>
                  <a:gd name="adj1" fmla="val 6650568"/>
                  <a:gd name="adj2" fmla="val 4176422"/>
                </a:avLst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13" name="Skupina 12"/>
            <p:cNvGrpSpPr/>
            <p:nvPr/>
          </p:nvGrpSpPr>
          <p:grpSpPr>
            <a:xfrm rot="15283940">
              <a:off x="4770101" y="497254"/>
              <a:ext cx="916688" cy="2416700"/>
              <a:chOff x="1494640" y="1390448"/>
              <a:chExt cx="1364636" cy="2564049"/>
            </a:xfrm>
          </p:grpSpPr>
          <p:pic>
            <p:nvPicPr>
              <p:cNvPr id="17" name="Picture 3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10000" b="90000" l="10000" r="90000"/>
                        </a14:imgEffect>
                        <a14:imgEffect>
                          <a14:saturation sat="4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379505">
                <a:off x="1494640" y="2689427"/>
                <a:ext cx="1364636" cy="12650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8" name="Oblouk 17"/>
              <p:cNvSpPr/>
              <p:nvPr/>
            </p:nvSpPr>
            <p:spPr>
              <a:xfrm>
                <a:off x="1871700" y="1390448"/>
                <a:ext cx="684076" cy="2232248"/>
              </a:xfrm>
              <a:prstGeom prst="arc">
                <a:avLst>
                  <a:gd name="adj1" fmla="val 6650568"/>
                  <a:gd name="adj2" fmla="val 4176422"/>
                </a:avLst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14" name="Skupina 13"/>
            <p:cNvGrpSpPr/>
            <p:nvPr/>
          </p:nvGrpSpPr>
          <p:grpSpPr>
            <a:xfrm rot="20118946">
              <a:off x="4124189" y="1848465"/>
              <a:ext cx="916688" cy="2416700"/>
              <a:chOff x="1494640" y="1390448"/>
              <a:chExt cx="1364636" cy="2564049"/>
            </a:xfrm>
          </p:grpSpPr>
          <p:pic>
            <p:nvPicPr>
              <p:cNvPr id="15" name="Picture 3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10000" b="90000" l="10000" r="90000"/>
                        </a14:imgEffect>
                        <a14:imgEffect>
                          <a14:saturation sat="4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379505">
                <a:off x="1494640" y="2689427"/>
                <a:ext cx="1364636" cy="12650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6" name="Oblouk 15"/>
              <p:cNvSpPr/>
              <p:nvPr/>
            </p:nvSpPr>
            <p:spPr>
              <a:xfrm>
                <a:off x="1871700" y="1390448"/>
                <a:ext cx="684076" cy="2232248"/>
              </a:xfrm>
              <a:prstGeom prst="arc">
                <a:avLst>
                  <a:gd name="adj1" fmla="val 6650568"/>
                  <a:gd name="adj2" fmla="val 4176422"/>
                </a:avLst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  <p:sp>
        <p:nvSpPr>
          <p:cNvPr id="3" name="Ovál 2"/>
          <p:cNvSpPr/>
          <p:nvPr/>
        </p:nvSpPr>
        <p:spPr>
          <a:xfrm>
            <a:off x="4199440" y="1118832"/>
            <a:ext cx="3532745" cy="3532745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2" name="Přímá spojnice se šipkou 31"/>
          <p:cNvCxnSpPr/>
          <p:nvPr/>
        </p:nvCxnSpPr>
        <p:spPr>
          <a:xfrm>
            <a:off x="5076056" y="1392655"/>
            <a:ext cx="981896" cy="1532289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ovéPole 29"/>
          <p:cNvSpPr txBox="1"/>
          <p:nvPr/>
        </p:nvSpPr>
        <p:spPr>
          <a:xfrm>
            <a:off x="5580112" y="1671191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1" dirty="0" err="1" smtClean="0">
                <a:solidFill>
                  <a:srgbClr val="FFFF00"/>
                </a:solidFill>
              </a:rPr>
              <a:t>F</a:t>
            </a:r>
            <a:r>
              <a:rPr lang="cs-CZ" sz="2400" b="1" i="1" baseline="-25000" dirty="0" err="1" smtClean="0">
                <a:solidFill>
                  <a:srgbClr val="FFFF00"/>
                </a:solidFill>
              </a:rPr>
              <a:t>d</a:t>
            </a:r>
            <a:endParaRPr lang="cs-CZ" sz="24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74769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34000">
              <a:srgbClr val="00FF00">
                <a:alpha val="28000"/>
              </a:srgbClr>
            </a:gs>
            <a:gs pos="100000">
              <a:srgbClr val="CC99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692696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Tahová síla:</a:t>
            </a:r>
            <a:endParaRPr lang="cs-CZ" dirty="0"/>
          </a:p>
        </p:txBody>
      </p:sp>
      <p:grpSp>
        <p:nvGrpSpPr>
          <p:cNvPr id="6" name="Skupina 5"/>
          <p:cNvGrpSpPr/>
          <p:nvPr/>
        </p:nvGrpSpPr>
        <p:grpSpPr>
          <a:xfrm>
            <a:off x="3275856" y="1340768"/>
            <a:ext cx="2116759" cy="5207132"/>
            <a:chOff x="3293578" y="1516337"/>
            <a:chExt cx="2116759" cy="5207132"/>
          </a:xfrm>
        </p:grpSpPr>
        <p:pic>
          <p:nvPicPr>
            <p:cNvPr id="3076" name="Picture 4" descr="C:\Documents and Settings\NB02\Local Settings\Temporary Internet Files\Content.IE5\GJDPPF6Z\MC900355307[1].wmf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DDF4F4"/>
                </a:clrFrom>
                <a:clrTo>
                  <a:srgbClr val="DDF4F4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74441">
              <a:off x="3293578" y="4479524"/>
              <a:ext cx="2116759" cy="22439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5" name="Přímá spojnice 4"/>
            <p:cNvCxnSpPr/>
            <p:nvPr/>
          </p:nvCxnSpPr>
          <p:spPr>
            <a:xfrm flipV="1">
              <a:off x="3977093" y="1660353"/>
              <a:ext cx="0" cy="2880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Přímá spojnice 30"/>
            <p:cNvCxnSpPr/>
            <p:nvPr/>
          </p:nvCxnSpPr>
          <p:spPr>
            <a:xfrm flipV="1">
              <a:off x="4851822" y="1516337"/>
              <a:ext cx="0" cy="3096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Skupina 33"/>
          <p:cNvGrpSpPr/>
          <p:nvPr/>
        </p:nvGrpSpPr>
        <p:grpSpPr>
          <a:xfrm rot="2152187">
            <a:off x="1895193" y="645880"/>
            <a:ext cx="2116759" cy="5066528"/>
            <a:chOff x="3293578" y="1656941"/>
            <a:chExt cx="2116759" cy="5066528"/>
          </a:xfrm>
        </p:grpSpPr>
        <p:pic>
          <p:nvPicPr>
            <p:cNvPr id="35" name="Picture 4" descr="C:\Documents and Settings\NB02\Local Settings\Temporary Internet Files\Content.IE5\GJDPPF6Z\MC900355307[1].wmf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DDF4F4"/>
                </a:clrFrom>
                <a:clrTo>
                  <a:srgbClr val="DDF4F4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74441">
              <a:off x="3293578" y="4479524"/>
              <a:ext cx="2116759" cy="22439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36" name="Přímá spojnice 35"/>
            <p:cNvCxnSpPr/>
            <p:nvPr/>
          </p:nvCxnSpPr>
          <p:spPr>
            <a:xfrm flipV="1">
              <a:off x="3977354" y="2459035"/>
              <a:ext cx="0" cy="212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Přímá spojnice 36"/>
            <p:cNvCxnSpPr/>
            <p:nvPr/>
          </p:nvCxnSpPr>
          <p:spPr>
            <a:xfrm flipV="1">
              <a:off x="4840850" y="1656941"/>
              <a:ext cx="0" cy="2952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077" name="Picture 5" descr="C:\Documents and Settings\NB02\Local Settings\Temporary Internet Files\Content.IE5\VOFFKJ6E\MC900437467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110" y="-18188"/>
            <a:ext cx="2804938" cy="2439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Oblouk 26"/>
          <p:cNvSpPr/>
          <p:nvPr/>
        </p:nvSpPr>
        <p:spPr>
          <a:xfrm rot="8512861">
            <a:off x="807409" y="-1384307"/>
            <a:ext cx="7184617" cy="7184617"/>
          </a:xfrm>
          <a:prstGeom prst="arc">
            <a:avLst>
              <a:gd name="adj1" fmla="val 15667772"/>
              <a:gd name="adj2" fmla="val 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Šipka doprava 27"/>
          <p:cNvSpPr/>
          <p:nvPr/>
        </p:nvSpPr>
        <p:spPr>
          <a:xfrm rot="16200000">
            <a:off x="3329862" y="4603235"/>
            <a:ext cx="2088232" cy="252028"/>
          </a:xfrm>
          <a:prstGeom prst="right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TextovéPole 39"/>
          <p:cNvSpPr txBox="1"/>
          <p:nvPr/>
        </p:nvSpPr>
        <p:spPr>
          <a:xfrm>
            <a:off x="4067944" y="3200619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1" dirty="0" err="1" smtClean="0">
                <a:solidFill>
                  <a:srgbClr val="FFFF00"/>
                </a:solidFill>
              </a:rPr>
              <a:t>F</a:t>
            </a:r>
            <a:r>
              <a:rPr lang="cs-CZ" sz="2400" b="1" i="1" baseline="-25000" dirty="0" err="1" smtClean="0">
                <a:solidFill>
                  <a:srgbClr val="FFFF00"/>
                </a:solidFill>
              </a:rPr>
              <a:t>d</a:t>
            </a:r>
            <a:endParaRPr lang="cs-CZ" sz="24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90163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40" grpId="1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1800</TotalTime>
  <Words>311</Words>
  <Application>Microsoft Office PowerPoint</Application>
  <PresentationFormat>Předvádění na obrazovce (4:3)</PresentationFormat>
  <Paragraphs>75</Paragraphs>
  <Slides>17</Slides>
  <Notes>17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sady Office</vt:lpstr>
      <vt:lpstr>Mechanika 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alan</cp:lastModifiedBy>
  <cp:revision>85</cp:revision>
  <dcterms:created xsi:type="dcterms:W3CDTF">2011-12-03T14:12:28Z</dcterms:created>
  <dcterms:modified xsi:type="dcterms:W3CDTF">2013-05-03T08:52:59Z</dcterms:modified>
</cp:coreProperties>
</file>