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88" r:id="rId4"/>
    <p:sldId id="289" r:id="rId5"/>
    <p:sldId id="290" r:id="rId6"/>
    <p:sldId id="292" r:id="rId7"/>
    <p:sldId id="293" r:id="rId8"/>
    <p:sldId id="294" r:id="rId9"/>
    <p:sldId id="291" r:id="rId10"/>
    <p:sldId id="295" r:id="rId11"/>
    <p:sldId id="279" r:id="rId12"/>
    <p:sldId id="267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0" d="100"/>
          <a:sy n="90" d="100"/>
        </p:scale>
        <p:origin x="-60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24.5.2013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9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</a:t>
            </a:r>
            <a:r>
              <a:rPr lang="cs-CZ" dirty="0">
                <a:solidFill>
                  <a:srgbClr val="376092"/>
                </a:solidFill>
              </a:rPr>
              <a:t>I</a:t>
            </a:r>
            <a:r>
              <a:rPr lang="cs-CZ" dirty="0" smtClean="0">
                <a:solidFill>
                  <a:srgbClr val="376092"/>
                </a:solidFill>
              </a:rPr>
              <a:t>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Mechanická práce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VY_32_INOVACE_11-01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3484"/>
            <a:ext cx="7134225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963901" y="76470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Grafické znázornění práce:</a:t>
            </a:r>
          </a:p>
          <a:p>
            <a:r>
              <a:rPr lang="cs-CZ" dirty="0" smtClean="0"/>
              <a:t>F – proměnná síla</a:t>
            </a:r>
            <a:endParaRPr lang="cs-CZ" dirty="0"/>
          </a:p>
        </p:txBody>
      </p:sp>
      <p:sp>
        <p:nvSpPr>
          <p:cNvPr id="74" name="Rectangle 6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cxnSp>
        <p:nvCxnSpPr>
          <p:cNvPr id="78" name="Přímá spojnice 77"/>
          <p:cNvCxnSpPr/>
          <p:nvPr/>
        </p:nvCxnSpPr>
        <p:spPr>
          <a:xfrm>
            <a:off x="899592" y="2348880"/>
            <a:ext cx="4208363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Přímá spojnice 81"/>
          <p:cNvCxnSpPr/>
          <p:nvPr/>
        </p:nvCxnSpPr>
        <p:spPr>
          <a:xfrm>
            <a:off x="5220072" y="2348880"/>
            <a:ext cx="0" cy="324036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ovéPole 80"/>
          <p:cNvSpPr txBox="1"/>
          <p:nvPr/>
        </p:nvSpPr>
        <p:spPr>
          <a:xfrm>
            <a:off x="6876256" y="256490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F = 30 N</a:t>
            </a:r>
          </a:p>
          <a:p>
            <a:r>
              <a:rPr lang="cs-CZ" dirty="0" smtClean="0"/>
              <a:t>s = 8 cm = 0,08 m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ovéPole 82"/>
              <p:cNvSpPr txBox="1"/>
              <p:nvPr/>
            </p:nvSpPr>
            <p:spPr>
              <a:xfrm>
                <a:off x="6660232" y="3548218"/>
                <a:ext cx="1944216" cy="1705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W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 smtClean="0"/>
                  <a:t> · F · s </a:t>
                </a:r>
              </a:p>
              <a:p>
                <a:endParaRPr lang="cs-CZ" dirty="0" smtClean="0"/>
              </a:p>
              <a:p>
                <a:r>
                  <a:rPr lang="cs-CZ" dirty="0" smtClean="0"/>
                  <a:t>W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dirty="0"/>
                  <a:t> </a:t>
                </a:r>
                <a:r>
                  <a:rPr lang="cs-CZ" dirty="0" smtClean="0"/>
                  <a:t>· 30 · 0,08</a:t>
                </a:r>
              </a:p>
              <a:p>
                <a:endParaRPr lang="cs-CZ" dirty="0" smtClean="0"/>
              </a:p>
              <a:p>
                <a:r>
                  <a:rPr lang="cs-CZ" dirty="0" smtClean="0"/>
                  <a:t>W = 1,2 J</a:t>
                </a:r>
                <a:endParaRPr lang="cs-CZ" dirty="0"/>
              </a:p>
            </p:txBody>
          </p:sp>
        </mc:Choice>
        <mc:Fallback xmlns="">
          <p:sp>
            <p:nvSpPr>
              <p:cNvPr id="83" name="TextovéPole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3548218"/>
                <a:ext cx="1944216" cy="1705595"/>
              </a:xfrm>
              <a:prstGeom prst="rect">
                <a:avLst/>
              </a:prstGeom>
              <a:blipFill rotWithShape="1">
                <a:blip r:embed="rId3"/>
                <a:stretch>
                  <a:fillRect l="-2830" b="-5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ravoúhlý trojúhelník 3"/>
          <p:cNvSpPr/>
          <p:nvPr/>
        </p:nvSpPr>
        <p:spPr>
          <a:xfrm flipH="1">
            <a:off x="958183" y="2348880"/>
            <a:ext cx="4251256" cy="3240360"/>
          </a:xfrm>
          <a:prstGeom prst="rtTriangle">
            <a:avLst/>
          </a:prstGeom>
          <a:solidFill>
            <a:srgbClr val="D2DF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5" name="TextovéPole 84"/>
          <p:cNvSpPr txBox="1"/>
          <p:nvPr/>
        </p:nvSpPr>
        <p:spPr>
          <a:xfrm>
            <a:off x="3561105" y="4004837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chemeClr val="accent1"/>
                </a:solidFill>
              </a:rPr>
              <a:t>W</a:t>
            </a:r>
            <a:endParaRPr lang="cs-CZ" sz="28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13322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3" grpId="0"/>
      <p:bldP spid="4" grpId="0" animBg="1"/>
      <p:bldP spid="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Andrea Pieczonková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395536" y="4133924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Mechanická práce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223201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2. Těleso se působením síly pohybuje.</a:t>
            </a:r>
            <a:endParaRPr lang="cs-CZ" dirty="0"/>
          </a:p>
        </p:txBody>
      </p:sp>
      <p:grpSp>
        <p:nvGrpSpPr>
          <p:cNvPr id="7" name="Skupina 6"/>
          <p:cNvGrpSpPr/>
          <p:nvPr/>
        </p:nvGrpSpPr>
        <p:grpSpPr>
          <a:xfrm>
            <a:off x="395536" y="3029024"/>
            <a:ext cx="1806078" cy="1104900"/>
            <a:chOff x="395536" y="2524968"/>
            <a:chExt cx="1806078" cy="1104900"/>
          </a:xfrm>
        </p:grpSpPr>
        <p:pic>
          <p:nvPicPr>
            <p:cNvPr id="5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708920"/>
              <a:ext cx="837590" cy="87416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1014" y="2524968"/>
              <a:ext cx="990600" cy="1104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0" name="TextovéPole 19"/>
          <p:cNvSpPr txBox="1"/>
          <p:nvPr/>
        </p:nvSpPr>
        <p:spPr>
          <a:xfrm>
            <a:off x="535008" y="1268760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Mechanická práce se koná jsou-li splněny dvě podmínky:</a:t>
            </a:r>
          </a:p>
          <a:p>
            <a:endParaRPr lang="cs-CZ" dirty="0" smtClean="0"/>
          </a:p>
          <a:p>
            <a:r>
              <a:rPr lang="cs-CZ" dirty="0" smtClean="0"/>
              <a:t>1. Působíme na těleso silou</a:t>
            </a:r>
            <a:endParaRPr lang="cs-CZ" dirty="0"/>
          </a:p>
        </p:txBody>
      </p:sp>
      <p:sp>
        <p:nvSpPr>
          <p:cNvPr id="8" name="Šipka doprava 7"/>
          <p:cNvSpPr/>
          <p:nvPr/>
        </p:nvSpPr>
        <p:spPr>
          <a:xfrm>
            <a:off x="1216499" y="3401292"/>
            <a:ext cx="1404156" cy="2964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3.40273E-6 L 0.47934 -3.40273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58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043E-7 L 0.47605 1.8043E-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0" grpId="0"/>
      <p:bldP spid="8" grpId="0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395536" y="4133924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Mechanická práce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7" name="Skupina 6"/>
          <p:cNvGrpSpPr/>
          <p:nvPr/>
        </p:nvGrpSpPr>
        <p:grpSpPr>
          <a:xfrm>
            <a:off x="395536" y="3029024"/>
            <a:ext cx="1806078" cy="1104900"/>
            <a:chOff x="395536" y="2524968"/>
            <a:chExt cx="1806078" cy="1104900"/>
          </a:xfrm>
        </p:grpSpPr>
        <p:pic>
          <p:nvPicPr>
            <p:cNvPr id="5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708920"/>
              <a:ext cx="837590" cy="87416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1014" y="2524968"/>
              <a:ext cx="990600" cy="1104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0" name="TextovéPole 19"/>
          <p:cNvSpPr txBox="1"/>
          <p:nvPr/>
        </p:nvSpPr>
        <p:spPr>
          <a:xfrm>
            <a:off x="535008" y="1268760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Mechanická práce závisí: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 smtClean="0"/>
              <a:t>na velikosti síly F, která na těleso působí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 smtClean="0"/>
              <a:t>na dráze s, kterou těleso urazí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</a:t>
            </a:r>
            <a:endParaRPr lang="cs-CZ" dirty="0"/>
          </a:p>
        </p:txBody>
      </p:sp>
      <p:sp>
        <p:nvSpPr>
          <p:cNvPr id="8" name="Šipka doprava 7"/>
          <p:cNvSpPr/>
          <p:nvPr/>
        </p:nvSpPr>
        <p:spPr>
          <a:xfrm>
            <a:off x="1216499" y="3401292"/>
            <a:ext cx="1404156" cy="2964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1" name="Skupina 10"/>
          <p:cNvGrpSpPr/>
          <p:nvPr/>
        </p:nvGrpSpPr>
        <p:grpSpPr>
          <a:xfrm>
            <a:off x="4762896" y="3044180"/>
            <a:ext cx="1806078" cy="1104900"/>
            <a:chOff x="395536" y="2524968"/>
            <a:chExt cx="1806078" cy="1104900"/>
          </a:xfrm>
        </p:grpSpPr>
        <p:pic>
          <p:nvPicPr>
            <p:cNvPr id="12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708920"/>
              <a:ext cx="837590" cy="87416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pic>
          <p:nvPicPr>
            <p:cNvPr id="13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1014" y="2524968"/>
              <a:ext cx="990600" cy="1104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4" name="Šipka doprava 13"/>
          <p:cNvSpPr/>
          <p:nvPr/>
        </p:nvSpPr>
        <p:spPr>
          <a:xfrm>
            <a:off x="5580112" y="3410917"/>
            <a:ext cx="1404156" cy="2964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2195736" y="2924944"/>
            <a:ext cx="1170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chemeClr val="accent1"/>
                </a:solidFill>
              </a:rPr>
              <a:t>F</a:t>
            </a:r>
            <a:endParaRPr lang="cs-CZ" sz="2800" b="1" i="1" dirty="0">
              <a:solidFill>
                <a:schemeClr val="accent1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6642230" y="2924944"/>
            <a:ext cx="1170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chemeClr val="accent1"/>
                </a:solidFill>
              </a:rPr>
              <a:t>F</a:t>
            </a:r>
            <a:endParaRPr lang="cs-CZ" sz="2800" b="1" i="1" dirty="0">
              <a:solidFill>
                <a:schemeClr val="accent1"/>
              </a:solidFill>
            </a:endParaRPr>
          </a:p>
        </p:txBody>
      </p:sp>
      <p:cxnSp>
        <p:nvCxnSpPr>
          <p:cNvPr id="10" name="Přímá spojnice 9"/>
          <p:cNvCxnSpPr/>
          <p:nvPr/>
        </p:nvCxnSpPr>
        <p:spPr>
          <a:xfrm>
            <a:off x="2195736" y="4133924"/>
            <a:ext cx="0" cy="80724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6554716" y="4133924"/>
            <a:ext cx="0" cy="80724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 flipH="1">
            <a:off x="2207408" y="4826027"/>
            <a:ext cx="4337683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4094947" y="4365104"/>
            <a:ext cx="1170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chemeClr val="accent1"/>
                </a:solidFill>
              </a:rPr>
              <a:t>s</a:t>
            </a:r>
            <a:endParaRPr lang="cs-CZ" sz="2800" i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3381211" y="5586202"/>
                <a:ext cx="1534331" cy="461665"/>
              </a:xfrm>
              <a:prstGeom prst="rect">
                <a:avLst/>
              </a:prstGeom>
              <a:noFill/>
              <a:ln w="19050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𝑾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𝑭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𝒔</m:t>
                      </m:r>
                    </m:oMath>
                  </m:oMathPara>
                </a14:m>
                <a:endParaRPr lang="cs-CZ" sz="2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1211" y="5586202"/>
                <a:ext cx="153433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22624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395536" y="4941168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Mechanická práce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7" name="Skupina 6"/>
          <p:cNvGrpSpPr/>
          <p:nvPr/>
        </p:nvGrpSpPr>
        <p:grpSpPr>
          <a:xfrm>
            <a:off x="395536" y="3836268"/>
            <a:ext cx="1806078" cy="1104900"/>
            <a:chOff x="395536" y="2524968"/>
            <a:chExt cx="1806078" cy="1104900"/>
          </a:xfrm>
        </p:grpSpPr>
        <p:pic>
          <p:nvPicPr>
            <p:cNvPr id="5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708920"/>
              <a:ext cx="837590" cy="87416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1014" y="2524968"/>
              <a:ext cx="990600" cy="1104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0" name="TextovéPole 19"/>
          <p:cNvSpPr txBox="1"/>
          <p:nvPr/>
        </p:nvSpPr>
        <p:spPr>
          <a:xfrm>
            <a:off x="535008" y="1268760"/>
            <a:ext cx="81369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Mechanická práce závisí: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 smtClean="0"/>
              <a:t>na velikosti síly F, která na těleso působí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 smtClean="0"/>
              <a:t>na dráze s, kterou těleso urazí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 smtClean="0">
                <a:solidFill>
                  <a:srgbClr val="FF0000"/>
                </a:solidFill>
              </a:rPr>
              <a:t>na úhlu </a:t>
            </a:r>
            <a:r>
              <a:rPr lang="el-GR" dirty="0" smtClean="0">
                <a:solidFill>
                  <a:srgbClr val="FF0000"/>
                </a:solidFill>
              </a:rPr>
              <a:t>α</a:t>
            </a:r>
            <a:r>
              <a:rPr lang="cs-CZ" dirty="0" smtClean="0">
                <a:solidFill>
                  <a:srgbClr val="FF0000"/>
                </a:solidFill>
              </a:rPr>
              <a:t>, který svírá síla s trajektorií tělesa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</a:t>
            </a:r>
            <a:endParaRPr lang="cs-CZ" dirty="0"/>
          </a:p>
        </p:txBody>
      </p:sp>
      <p:sp>
        <p:nvSpPr>
          <p:cNvPr id="8" name="Šipka doprava 7"/>
          <p:cNvSpPr/>
          <p:nvPr/>
        </p:nvSpPr>
        <p:spPr>
          <a:xfrm>
            <a:off x="1216499" y="4208536"/>
            <a:ext cx="1404156" cy="2964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2195736" y="3732188"/>
            <a:ext cx="1170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chemeClr val="accent1"/>
                </a:solidFill>
              </a:rPr>
              <a:t>F</a:t>
            </a:r>
            <a:endParaRPr lang="cs-CZ" sz="2800" b="1" i="1" dirty="0">
              <a:solidFill>
                <a:schemeClr val="accent1"/>
              </a:solidFill>
            </a:endParaRPr>
          </a:p>
        </p:txBody>
      </p:sp>
      <p:grpSp>
        <p:nvGrpSpPr>
          <p:cNvPr id="24" name="Skupina 23"/>
          <p:cNvGrpSpPr/>
          <p:nvPr/>
        </p:nvGrpSpPr>
        <p:grpSpPr>
          <a:xfrm>
            <a:off x="3851919" y="2007424"/>
            <a:ext cx="4914547" cy="3221777"/>
            <a:chOff x="3851919" y="2007424"/>
            <a:chExt cx="4914547" cy="3221777"/>
          </a:xfrm>
        </p:grpSpPr>
        <p:pic>
          <p:nvPicPr>
            <p:cNvPr id="12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372200" y="2007424"/>
              <a:ext cx="1368152" cy="293374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sp>
          <p:nvSpPr>
            <p:cNvPr id="14" name="Šipka doprava 13"/>
            <p:cNvSpPr/>
            <p:nvPr/>
          </p:nvSpPr>
          <p:spPr>
            <a:xfrm rot="19380476">
              <a:off x="6612285" y="3166844"/>
              <a:ext cx="1404156" cy="27006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7596336" y="2329716"/>
              <a:ext cx="1170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800" b="1" i="1" dirty="0" smtClean="0">
                  <a:solidFill>
                    <a:schemeClr val="accent1"/>
                  </a:solidFill>
                </a:rPr>
                <a:t>F</a:t>
              </a:r>
              <a:endParaRPr lang="cs-CZ" sz="2800" b="1" i="1" dirty="0">
                <a:solidFill>
                  <a:schemeClr val="accent1"/>
                </a:solidFill>
              </a:endParaRPr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353" b="92806" l="4641" r="95781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851919" y="3836269"/>
              <a:ext cx="2374999" cy="13929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9" name="Přímá spojnice 8"/>
            <p:cNvCxnSpPr/>
            <p:nvPr/>
          </p:nvCxnSpPr>
          <p:spPr>
            <a:xfrm flipV="1">
              <a:off x="5796136" y="3732188"/>
              <a:ext cx="936104" cy="656530"/>
            </a:xfrm>
            <a:prstGeom prst="line">
              <a:avLst/>
            </a:prstGeom>
            <a:ln w="571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Skupina 22"/>
          <p:cNvGrpSpPr/>
          <p:nvPr/>
        </p:nvGrpSpPr>
        <p:grpSpPr>
          <a:xfrm>
            <a:off x="5090137" y="2348880"/>
            <a:ext cx="3562436" cy="2961456"/>
            <a:chOff x="5023297" y="2387065"/>
            <a:chExt cx="3562436" cy="2961456"/>
          </a:xfrm>
        </p:grpSpPr>
        <p:sp>
          <p:nvSpPr>
            <p:cNvPr id="17" name="Pravoúhlý trojúhelník 16"/>
            <p:cNvSpPr/>
            <p:nvPr/>
          </p:nvSpPr>
          <p:spPr>
            <a:xfrm flipH="1">
              <a:off x="5023297" y="2387065"/>
              <a:ext cx="3562436" cy="2572769"/>
            </a:xfrm>
            <a:prstGeom prst="rtTriangle">
              <a:avLst/>
            </a:prstGeom>
            <a:noFill/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blouk 17"/>
            <p:cNvSpPr/>
            <p:nvPr/>
          </p:nvSpPr>
          <p:spPr>
            <a:xfrm rot="1156801">
              <a:off x="5317627" y="4157085"/>
              <a:ext cx="1191436" cy="1191436"/>
            </a:xfrm>
            <a:prstGeom prst="arc">
              <a:avLst/>
            </a:prstGeom>
            <a:noFill/>
            <a:ln w="571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5" name="Obdélník 24"/>
          <p:cNvSpPr/>
          <p:nvPr/>
        </p:nvSpPr>
        <p:spPr>
          <a:xfrm>
            <a:off x="5997318" y="4255408"/>
            <a:ext cx="9509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α</a:t>
            </a:r>
            <a:endParaRPr lang="cs-CZ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755576" y="5586202"/>
                <a:ext cx="1534331" cy="461665"/>
              </a:xfrm>
              <a:prstGeom prst="rect">
                <a:avLst/>
              </a:prstGeom>
              <a:noFill/>
              <a:ln w="19050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𝑾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𝑭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𝒔</m:t>
                      </m:r>
                    </m:oMath>
                  </m:oMathPara>
                </a14:m>
                <a:endParaRPr lang="cs-CZ" sz="2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586202"/>
                <a:ext cx="1534331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4909877" y="5589240"/>
                <a:ext cx="2442272" cy="461665"/>
              </a:xfrm>
              <a:prstGeom prst="rect">
                <a:avLst/>
              </a:prstGeom>
              <a:noFill/>
              <a:ln w="19050"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𝑾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𝑭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𝒔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cs-CZ" sz="24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cs-CZ" sz="2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9877" y="5589240"/>
                <a:ext cx="244227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18879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Mechanická práce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535008" y="1268760"/>
                <a:ext cx="8136904" cy="2185214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endParaRPr lang="cs-CZ" dirty="0"/>
              </a:p>
              <a:p>
                <a:r>
                  <a:rPr lang="cs-CZ" dirty="0" smtClean="0"/>
                  <a:t>Jestliže těleso urazí působením konstantní síly F dráhu s, je mechanická práce dána vztahem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1">
                          <a:solidFill>
                            <a:schemeClr val="accent1"/>
                          </a:solidFill>
                          <a:latin typeface="Cambria Math"/>
                        </a:rPr>
                        <m:t>𝑾</m:t>
                      </m:r>
                      <m:r>
                        <a:rPr lang="cs-CZ" sz="2800" b="1" i="1">
                          <a:solidFill>
                            <a:schemeClr val="accent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800" b="1" i="1">
                          <a:solidFill>
                            <a:schemeClr val="accent1"/>
                          </a:solidFill>
                          <a:latin typeface="Cambria Math"/>
                        </a:rPr>
                        <m:t>𝑭</m:t>
                      </m:r>
                      <m:r>
                        <a:rPr lang="cs-CZ" sz="2800" b="1" i="1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800" b="1" i="1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𝒔</m:t>
                      </m:r>
                      <m:r>
                        <a:rPr lang="cs-CZ" sz="28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8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cs-CZ" sz="2800" b="1" i="1" smtClean="0">
                          <a:solidFill>
                            <a:schemeClr val="accent1"/>
                          </a:solidFill>
                          <a:latin typeface="Cambria Math"/>
                          <a:ea typeface="Cambria Math"/>
                        </a:rPr>
                        <m:t>𝜶</m:t>
                      </m:r>
                    </m:oMath>
                  </m:oMathPara>
                </a14:m>
                <a:endParaRPr lang="cs-CZ" sz="2800" b="1" dirty="0" smtClean="0">
                  <a:solidFill>
                    <a:schemeClr val="accent1"/>
                  </a:solidFill>
                  <a:ea typeface="Cambria Math"/>
                </a:endParaRPr>
              </a:p>
              <a:p>
                <a:endParaRPr lang="cs-CZ" b="1" dirty="0" smtClean="0">
                  <a:solidFill>
                    <a:schemeClr val="accent1"/>
                  </a:solidFill>
                  <a:ea typeface="Cambria Math"/>
                </a:endParaRPr>
              </a:p>
              <a:p>
                <a:r>
                  <a:rPr lang="cs-CZ" dirty="0" smtClean="0"/>
                  <a:t>,kde </a:t>
                </a:r>
                <a:r>
                  <a:rPr lang="el-GR" dirty="0" smtClean="0"/>
                  <a:t>α</a:t>
                </a:r>
                <a:r>
                  <a:rPr lang="cs-CZ" dirty="0" smtClean="0"/>
                  <a:t> je úhel mezi působící silou a trajektorií.</a:t>
                </a:r>
                <a:endParaRPr lang="cs-CZ" dirty="0"/>
              </a:p>
              <a:p>
                <a:pPr algn="ctr"/>
                <a:r>
                  <a:rPr lang="cs-CZ" dirty="0" smtClean="0"/>
                  <a:t>            </a:t>
                </a:r>
                <a:endParaRPr lang="cs-CZ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008" y="1268760"/>
                <a:ext cx="8136904" cy="2185214"/>
              </a:xfrm>
              <a:prstGeom prst="rect">
                <a:avLst/>
              </a:prstGeom>
              <a:blipFill rotWithShape="1">
                <a:blip r:embed="rId2"/>
                <a:stretch>
                  <a:fillRect l="-522"/>
                </a:stretch>
              </a:blipFill>
              <a:ln w="2857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683568" y="4221088"/>
            <a:ext cx="69847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W – značka práce</a:t>
            </a:r>
          </a:p>
          <a:p>
            <a:endParaRPr lang="cs-CZ" dirty="0" smtClean="0"/>
          </a:p>
          <a:p>
            <a:r>
              <a:rPr lang="cs-CZ" dirty="0" smtClean="0"/>
              <a:t>Jednotka:  [W] = N · m = kg · m</a:t>
            </a:r>
            <a:r>
              <a:rPr lang="cs-CZ" baseline="30000" dirty="0" smtClean="0"/>
              <a:t>2</a:t>
            </a:r>
            <a:r>
              <a:rPr lang="cs-CZ" dirty="0" smtClean="0"/>
              <a:t> · s</a:t>
            </a:r>
            <a:r>
              <a:rPr lang="cs-CZ" baseline="30000" dirty="0" smtClean="0"/>
              <a:t>-2</a:t>
            </a:r>
            <a:r>
              <a:rPr lang="cs-CZ" dirty="0" smtClean="0"/>
              <a:t> = J  (Joule)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539310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4651856" y="2636912"/>
            <a:ext cx="3664560" cy="2785469"/>
          </a:xfrm>
          <a:prstGeom prst="rect">
            <a:avLst/>
          </a:prstGeom>
          <a:pattFill prst="horzBrick">
            <a:fgClr>
              <a:srgbClr val="C00000"/>
            </a:fgClr>
            <a:bgClr>
              <a:schemeClr val="accent6">
                <a:lumMod val="60000"/>
                <a:lumOff val="40000"/>
              </a:schemeClr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95536" y="5430069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Mechanická práce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86267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Těleso se působením síly nepohybuje.</a:t>
            </a:r>
            <a:endParaRPr lang="cs-CZ" dirty="0"/>
          </a:p>
        </p:txBody>
      </p:sp>
      <p:grpSp>
        <p:nvGrpSpPr>
          <p:cNvPr id="7" name="Skupina 6"/>
          <p:cNvGrpSpPr/>
          <p:nvPr/>
        </p:nvGrpSpPr>
        <p:grpSpPr>
          <a:xfrm>
            <a:off x="2837930" y="4325169"/>
            <a:ext cx="1806078" cy="1104900"/>
            <a:chOff x="395536" y="2524968"/>
            <a:chExt cx="1806078" cy="1104900"/>
          </a:xfrm>
        </p:grpSpPr>
        <p:pic>
          <p:nvPicPr>
            <p:cNvPr id="5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708920"/>
              <a:ext cx="837590" cy="874166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1014" y="2524968"/>
              <a:ext cx="990600" cy="1104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0" name="TextovéPole 19"/>
          <p:cNvSpPr txBox="1"/>
          <p:nvPr/>
        </p:nvSpPr>
        <p:spPr>
          <a:xfrm>
            <a:off x="535008" y="126876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Kdy se práce nekoná:</a:t>
            </a:r>
            <a:endParaRPr lang="cs-CZ" dirty="0"/>
          </a:p>
        </p:txBody>
      </p:sp>
      <p:sp>
        <p:nvSpPr>
          <p:cNvPr id="8" name="Šipka doprava 7"/>
          <p:cNvSpPr/>
          <p:nvPr/>
        </p:nvSpPr>
        <p:spPr>
          <a:xfrm>
            <a:off x="3675520" y="4706371"/>
            <a:ext cx="1404156" cy="2964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12995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395536" y="5430068"/>
            <a:ext cx="8568952" cy="3751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Mechanická práce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86267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1. Těleso se působením síly nepohybuje.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126876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Kdy se práce nekoná:</a:t>
            </a:r>
            <a:endParaRPr lang="cs-CZ" dirty="0"/>
          </a:p>
        </p:txBody>
      </p:sp>
      <p:pic>
        <p:nvPicPr>
          <p:cNvPr id="3075" name="Picture 3" descr="C:\Documents and Settings\NB02\Local Settings\Temporary Internet Files\Content.IE5\GJDPPF6Z\MC90007875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352" y="3212482"/>
            <a:ext cx="2696518" cy="2580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Šipka doprava 7"/>
          <p:cNvSpPr/>
          <p:nvPr/>
        </p:nvSpPr>
        <p:spPr>
          <a:xfrm rot="16200000">
            <a:off x="3625004" y="4549896"/>
            <a:ext cx="702078" cy="2964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61557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395536" y="5574085"/>
            <a:ext cx="8568952" cy="3751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3131840" y="836712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Mechanická práce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539552" y="186267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2. Síla je kolmá na směr pohybu.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535008" y="126876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Kdy se práce nekoná:</a:t>
            </a:r>
            <a:endParaRPr lang="cs-CZ" dirty="0"/>
          </a:p>
        </p:txBody>
      </p:sp>
      <p:grpSp>
        <p:nvGrpSpPr>
          <p:cNvPr id="3" name="Skupina 2"/>
          <p:cNvGrpSpPr/>
          <p:nvPr/>
        </p:nvGrpSpPr>
        <p:grpSpPr>
          <a:xfrm>
            <a:off x="395536" y="2305322"/>
            <a:ext cx="2232248" cy="3571950"/>
            <a:chOff x="3431896" y="2102275"/>
            <a:chExt cx="2232248" cy="3571950"/>
          </a:xfrm>
        </p:grpSpPr>
        <p:pic>
          <p:nvPicPr>
            <p:cNvPr id="4098" name="Picture 2" descr="C:\Documents and Settings\NB02\Local Settings\Temporary Internet Files\Content.IE5\XTNOTQQL\MC900337834[1]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431896" y="2102275"/>
              <a:ext cx="2232248" cy="35719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Šipka doprava 7"/>
            <p:cNvSpPr/>
            <p:nvPr/>
          </p:nvSpPr>
          <p:spPr>
            <a:xfrm rot="16200000">
              <a:off x="3537009" y="3581053"/>
              <a:ext cx="702078" cy="29649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Šipka doprava 9"/>
            <p:cNvSpPr/>
            <p:nvPr/>
          </p:nvSpPr>
          <p:spPr>
            <a:xfrm rot="16200000">
              <a:off x="4635972" y="3535256"/>
              <a:ext cx="702078" cy="29649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973753" y="3581306"/>
                <a:ext cx="35048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𝑐𝑜𝑠</m:t>
                      </m:r>
                      <m:r>
                        <a:rPr lang="cs-CZ" sz="2400" b="0" i="1" smtClean="0">
                          <a:latin typeface="Cambria Math"/>
                        </a:rPr>
                        <m:t>90°=0  →  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𝑊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=0 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𝐽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753" y="3581306"/>
                <a:ext cx="3504806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44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71051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0.63403 2.22222E-6 " pathEditMode="relative" rAng="0" ptsTypes="AA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963901" y="76470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Grafické znázornění práce:</a:t>
            </a:r>
          </a:p>
          <a:p>
            <a:r>
              <a:rPr lang="cs-CZ" dirty="0" smtClean="0"/>
              <a:t>F – konstantní síla</a:t>
            </a:r>
            <a:endParaRPr lang="cs-CZ" dirty="0"/>
          </a:p>
        </p:txBody>
      </p:sp>
      <p:sp>
        <p:nvSpPr>
          <p:cNvPr id="74" name="Rectangle 6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5193" name="Picture 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28890"/>
            <a:ext cx="6973116" cy="450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8" name="Přímá spojnice 77"/>
          <p:cNvCxnSpPr/>
          <p:nvPr/>
        </p:nvCxnSpPr>
        <p:spPr>
          <a:xfrm>
            <a:off x="1227733" y="3263718"/>
            <a:ext cx="576064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Přímá spojnice 79"/>
          <p:cNvCxnSpPr/>
          <p:nvPr/>
        </p:nvCxnSpPr>
        <p:spPr>
          <a:xfrm>
            <a:off x="1801666" y="3274351"/>
            <a:ext cx="0" cy="222079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Přímá spojnice 81"/>
          <p:cNvCxnSpPr/>
          <p:nvPr/>
        </p:nvCxnSpPr>
        <p:spPr>
          <a:xfrm>
            <a:off x="5662753" y="3260764"/>
            <a:ext cx="0" cy="2220798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ovéPole 80"/>
          <p:cNvSpPr txBox="1"/>
          <p:nvPr/>
        </p:nvSpPr>
        <p:spPr>
          <a:xfrm>
            <a:off x="7020272" y="2564904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F = 4 N</a:t>
            </a:r>
          </a:p>
          <a:p>
            <a:r>
              <a:rPr lang="cs-CZ" dirty="0" smtClean="0"/>
              <a:t>s = 7 m</a:t>
            </a:r>
            <a:endParaRPr lang="cs-CZ" dirty="0"/>
          </a:p>
        </p:txBody>
      </p:sp>
      <p:sp>
        <p:nvSpPr>
          <p:cNvPr id="84" name="Obdélník 83"/>
          <p:cNvSpPr/>
          <p:nvPr/>
        </p:nvSpPr>
        <p:spPr>
          <a:xfrm>
            <a:off x="1822932" y="3274351"/>
            <a:ext cx="3816000" cy="2196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ovéPole 82"/>
          <p:cNvSpPr txBox="1"/>
          <p:nvPr/>
        </p:nvSpPr>
        <p:spPr>
          <a:xfrm>
            <a:off x="7020272" y="3681672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W = F · s </a:t>
            </a:r>
          </a:p>
          <a:p>
            <a:r>
              <a:rPr lang="cs-CZ" dirty="0" smtClean="0"/>
              <a:t>W = 4 · 7 = 28 J</a:t>
            </a:r>
            <a:endParaRPr lang="cs-CZ" dirty="0"/>
          </a:p>
        </p:txBody>
      </p:sp>
      <p:sp>
        <p:nvSpPr>
          <p:cNvPr id="85" name="TextovéPole 84"/>
          <p:cNvSpPr txBox="1"/>
          <p:nvPr/>
        </p:nvSpPr>
        <p:spPr>
          <a:xfrm>
            <a:off x="3203848" y="4123140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i="1" dirty="0" smtClean="0">
                <a:solidFill>
                  <a:schemeClr val="accent1"/>
                </a:solidFill>
              </a:rPr>
              <a:t>W</a:t>
            </a:r>
            <a:endParaRPr lang="cs-CZ" sz="2800" b="1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34894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4" grpId="0" animBg="1"/>
      <p:bldP spid="83" grpId="0"/>
      <p:bldP spid="85" grpId="0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</TotalTime>
  <Words>322</Words>
  <Application>Microsoft Office PowerPoint</Application>
  <PresentationFormat>Předvádění na obrazovce (4:3)</PresentationFormat>
  <Paragraphs>69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Mechanika II.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Administrator</cp:lastModifiedBy>
  <cp:revision>64</cp:revision>
  <dcterms:created xsi:type="dcterms:W3CDTF">2011-12-03T14:12:28Z</dcterms:created>
  <dcterms:modified xsi:type="dcterms:W3CDTF">2013-05-24T09:11:18Z</dcterms:modified>
</cp:coreProperties>
</file>