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97" r:id="rId4"/>
    <p:sldId id="306" r:id="rId5"/>
    <p:sldId id="307" r:id="rId6"/>
    <p:sldId id="288" r:id="rId7"/>
    <p:sldId id="309" r:id="rId8"/>
    <p:sldId id="308" r:id="rId9"/>
    <p:sldId id="298" r:id="rId10"/>
    <p:sldId id="310" r:id="rId11"/>
    <p:sldId id="311" r:id="rId12"/>
    <p:sldId id="299" r:id="rId13"/>
    <p:sldId id="279" r:id="rId14"/>
    <p:sldId id="267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4F9FC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F46F5-BAE3-4AA8-B818-EB7845E2CA1D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ED436-9DDF-49EE-9139-462104EA7F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662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ED436-9DDF-49EE-9139-462104EA7F7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8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Potenciální energie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VY_32_INOVACE_11-03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41436" y="69269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Zákon zachování mechanická energie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90992" y="1363121"/>
                <a:ext cx="8285464" cy="1325748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Při mechanických dějích se může měnit potenciální energie v kinetickou</a:t>
                </a:r>
              </a:p>
              <a:p>
                <a:r>
                  <a:rPr lang="cs-CZ" dirty="0" smtClean="0"/>
                  <a:t>a naopak. Celková mechanická energie soustavy těles je konstantní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𝒑</m:t>
                          </m:r>
                        </m:sub>
                      </m:sSub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𝒌𝒐𝒏𝒔𝒕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92" y="1363121"/>
                <a:ext cx="8285464" cy="1325748"/>
              </a:xfrm>
              <a:prstGeom prst="rect">
                <a:avLst/>
              </a:prstGeom>
              <a:blipFill rotWithShape="1">
                <a:blip r:embed="rId2"/>
                <a:stretch>
                  <a:fillRect l="-440" t="-1351" b="-90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390992" y="4293096"/>
            <a:ext cx="6989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Zákon platí pouze v ideálním případě bez tření a odporové síly.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V praxi nemůžeme tření a odporové síly zanedbat!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5274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  <a:alpha val="69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-180528" y="6741368"/>
            <a:ext cx="9433048" cy="3600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467544" y="980728"/>
            <a:ext cx="709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Idealizovaný stav                                       Realita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21" name="Ovál 20"/>
          <p:cNvSpPr/>
          <p:nvPr/>
        </p:nvSpPr>
        <p:spPr>
          <a:xfrm>
            <a:off x="827584" y="1995439"/>
            <a:ext cx="481024" cy="481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5099088" y="2011872"/>
            <a:ext cx="481024" cy="481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69149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2183E-6 L -1.11111E-6 0.62951 " pathEditMode="relative" rAng="0" ptsTypes="AA">
                                      <p:cBhvr>
                                        <p:cTn id="6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0"/>
                            </p:stCondLst>
                            <p:childTnLst>
                              <p:par>
                                <p:cTn id="8" presetID="64" presetClass="path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62939 L 3.33333E-6 -0.0044 " pathEditMode="relative" rAng="0" ptsTypes="AA">
                                      <p:cBhvr>
                                        <p:cTn id="9" dur="1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2183E-6 L -1.11111E-6 0.62951 " pathEditMode="relative" rAng="0" ptsTypes="AA">
                                      <p:cBhvr>
                                        <p:cTn id="13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64" presetClass="path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62951 L -1.11111E-6 0.18271 " pathEditMode="relative" rAng="0" ptsTypes="AA">
                                      <p:cBhvr>
                                        <p:cTn id="1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8" presetID="42" presetClass="path" presetSubtype="0" ac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18271 L -1.11111E-6 0.62951 " pathEditMode="relative" rAng="0" ptsTypes="AA">
                                      <p:cBhvr>
                                        <p:cTn id="19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64" presetClass="path" presetSubtype="0" decel="10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62951 L 4.44444E-6 0.37951 " pathEditMode="relative" rAng="0" ptsTypes="AA">
                                      <p:cBhvr>
                                        <p:cTn id="22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250"/>
                            </p:stCondLst>
                            <p:childTnLst>
                              <p:par>
                                <p:cTn id="24" presetID="42" presetClass="path" presetSubtype="0" ac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37951 L 4.44444E-6 0.62951 " pathEditMode="relative" rAng="0" ptsTypes="AA">
                                      <p:cBhvr>
                                        <p:cTn id="25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15" grpId="0" animBg="1"/>
      <p:bldP spid="15" grpId="1" animBg="1"/>
      <p:bldP spid="15" grpId="2" animBg="1"/>
      <p:bldP spid="15" grpId="3" animBg="1"/>
      <p:bldP spid="15" grpId="4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5"/>
          <p:cNvGrpSpPr/>
          <p:nvPr/>
        </p:nvGrpSpPr>
        <p:grpSpPr>
          <a:xfrm rot="-2700000">
            <a:off x="2087724" y="-1827584"/>
            <a:ext cx="504056" cy="5400056"/>
            <a:chOff x="2087724" y="1196752"/>
            <a:chExt cx="504056" cy="5400056"/>
          </a:xfrm>
        </p:grpSpPr>
        <p:cxnSp>
          <p:nvCxnSpPr>
            <p:cNvPr id="3" name="Přímá spojnice 2"/>
            <p:cNvCxnSpPr/>
            <p:nvPr/>
          </p:nvCxnSpPr>
          <p:spPr>
            <a:xfrm>
              <a:off x="2339752" y="1196752"/>
              <a:ext cx="0" cy="48960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ál 3"/>
            <p:cNvSpPr/>
            <p:nvPr/>
          </p:nvSpPr>
          <p:spPr>
            <a:xfrm>
              <a:off x="2087724" y="6092752"/>
              <a:ext cx="504056" cy="50405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 rot="-2700000">
            <a:off x="6409017" y="-1822394"/>
            <a:ext cx="504056" cy="5400056"/>
            <a:chOff x="2087724" y="1196752"/>
            <a:chExt cx="504056" cy="5400056"/>
          </a:xfrm>
        </p:grpSpPr>
        <p:cxnSp>
          <p:nvCxnSpPr>
            <p:cNvPr id="13" name="Přímá spojnice 12"/>
            <p:cNvCxnSpPr/>
            <p:nvPr/>
          </p:nvCxnSpPr>
          <p:spPr>
            <a:xfrm>
              <a:off x="2339752" y="1196752"/>
              <a:ext cx="0" cy="48960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ál 13"/>
            <p:cNvSpPr/>
            <p:nvPr/>
          </p:nvSpPr>
          <p:spPr>
            <a:xfrm>
              <a:off x="2087724" y="6092752"/>
              <a:ext cx="504056" cy="50405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7" name="Obdélník 6"/>
          <p:cNvSpPr/>
          <p:nvPr/>
        </p:nvSpPr>
        <p:spPr>
          <a:xfrm>
            <a:off x="395536" y="-2187624"/>
            <a:ext cx="8461937" cy="3096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1115616" y="404664"/>
            <a:ext cx="6624736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1509344" y="3861048"/>
            <a:ext cx="709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Idealizovaný stav                                       Realita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760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5400000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800000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200000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200000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00000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Potenciální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Potenciální (polohovou) energii mají tělesa v </a:t>
            </a:r>
            <a:r>
              <a:rPr lang="cs-CZ" b="1" dirty="0" smtClean="0">
                <a:solidFill>
                  <a:schemeClr val="accent1"/>
                </a:solidFill>
              </a:rPr>
              <a:t>silových polích </a:t>
            </a:r>
            <a:r>
              <a:rPr lang="cs-CZ" dirty="0" smtClean="0"/>
              <a:t>(tíhové, elektrické, magnetické) a </a:t>
            </a:r>
            <a:r>
              <a:rPr lang="cs-CZ" b="1" dirty="0" smtClean="0">
                <a:solidFill>
                  <a:schemeClr val="accent1"/>
                </a:solidFill>
              </a:rPr>
              <a:t>pružně deformovaná </a:t>
            </a:r>
            <a:r>
              <a:rPr lang="cs-CZ" dirty="0" smtClean="0"/>
              <a:t>tělesa.</a:t>
            </a:r>
            <a:endParaRPr lang="cs-CZ" b="1" dirty="0">
              <a:solidFill>
                <a:schemeClr val="accent1"/>
              </a:solidFill>
            </a:endParaRPr>
          </a:p>
        </p:txBody>
      </p:sp>
      <p:pic>
        <p:nvPicPr>
          <p:cNvPr id="1027" name="Picture 3" descr="C:\Documents and Settings\NB02\Local Settings\Temporary Internet Files\Content.IE5\XTNOTQQL\MC90043691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894">
            <a:off x="2927128" y="2504209"/>
            <a:ext cx="1538733" cy="153873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NB02\Local Settings\Temporary Internet Files\Content.IE5\VOFFKJ6E\MC9002905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620" y="4342287"/>
            <a:ext cx="871747" cy="90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Skupina 5"/>
          <p:cNvGrpSpPr/>
          <p:nvPr/>
        </p:nvGrpSpPr>
        <p:grpSpPr>
          <a:xfrm>
            <a:off x="395536" y="2204864"/>
            <a:ext cx="2378791" cy="3240360"/>
            <a:chOff x="395536" y="2204864"/>
            <a:chExt cx="2378791" cy="3240360"/>
          </a:xfrm>
        </p:grpSpPr>
        <p:sp>
          <p:nvSpPr>
            <p:cNvPr id="4" name="Obdélník 3"/>
            <p:cNvSpPr/>
            <p:nvPr/>
          </p:nvSpPr>
          <p:spPr>
            <a:xfrm>
              <a:off x="395536" y="2204864"/>
              <a:ext cx="2378791" cy="1921162"/>
            </a:xfrm>
            <a:prstGeom prst="rect">
              <a:avLst/>
            </a:prstGeom>
            <a:gradFill flip="none" rotWithShape="1">
              <a:gsLst>
                <a:gs pos="0">
                  <a:srgbClr val="00FFFF">
                    <a:shade val="30000"/>
                    <a:satMod val="115000"/>
                  </a:srgbClr>
                </a:gs>
                <a:gs pos="50000">
                  <a:srgbClr val="00FFFF">
                    <a:shade val="67500"/>
                    <a:satMod val="115000"/>
                  </a:srgbClr>
                </a:gs>
                <a:gs pos="100000">
                  <a:srgbClr val="00B0F0">
                    <a:alpha val="36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3924239"/>
              <a:ext cx="2378791" cy="1520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2" name="Picture 8" descr="C:\Documents and Settings\NB02\Local Settings\Temporary Internet Files\Content.IE5\GJDPPF6Z\MC900344081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6134" y="2368218"/>
              <a:ext cx="697593" cy="1080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Skupina 16"/>
          <p:cNvGrpSpPr/>
          <p:nvPr/>
        </p:nvGrpSpPr>
        <p:grpSpPr>
          <a:xfrm>
            <a:off x="4679515" y="2348486"/>
            <a:ext cx="2076521" cy="2834601"/>
            <a:chOff x="5245950" y="2368218"/>
            <a:chExt cx="1990346" cy="2716966"/>
          </a:xfrm>
        </p:grpSpPr>
        <p:sp>
          <p:nvSpPr>
            <p:cNvPr id="7" name="Zaoblený obdélník 6"/>
            <p:cNvSpPr/>
            <p:nvPr/>
          </p:nvSpPr>
          <p:spPr>
            <a:xfrm>
              <a:off x="5292080" y="2780928"/>
              <a:ext cx="288032" cy="2304256"/>
            </a:xfrm>
            <a:prstGeom prst="roundRect">
              <a:avLst>
                <a:gd name="adj" fmla="val 28646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Zaoblený obdélník 20"/>
            <p:cNvSpPr/>
            <p:nvPr/>
          </p:nvSpPr>
          <p:spPr>
            <a:xfrm>
              <a:off x="6948264" y="2780928"/>
              <a:ext cx="288032" cy="2304256"/>
            </a:xfrm>
            <a:prstGeom prst="roundRect">
              <a:avLst>
                <a:gd name="adj" fmla="val 2864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10" name="Skupina 9"/>
            <p:cNvGrpSpPr/>
            <p:nvPr/>
          </p:nvGrpSpPr>
          <p:grpSpPr>
            <a:xfrm>
              <a:off x="5580112" y="3068960"/>
              <a:ext cx="1368152" cy="288032"/>
              <a:chOff x="5580112" y="3068960"/>
              <a:chExt cx="1368152" cy="288032"/>
            </a:xfrm>
          </p:grpSpPr>
          <p:cxnSp>
            <p:nvCxnSpPr>
              <p:cNvPr id="9" name="Přímá spojnice se šipkou 8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nice se šipkou 23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Přímá spojnice se šipkou 24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Skupina 26"/>
            <p:cNvGrpSpPr/>
            <p:nvPr/>
          </p:nvGrpSpPr>
          <p:grpSpPr>
            <a:xfrm>
              <a:off x="5580112" y="3351366"/>
              <a:ext cx="1368152" cy="288032"/>
              <a:chOff x="5580112" y="3068960"/>
              <a:chExt cx="1368152" cy="288032"/>
            </a:xfrm>
          </p:grpSpPr>
          <p:cxnSp>
            <p:nvCxnSpPr>
              <p:cNvPr id="28" name="Přímá spojnice se šipkou 27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Přímá spojnice se šipkou 28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nice se šipkou 29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Skupina 30"/>
            <p:cNvGrpSpPr/>
            <p:nvPr/>
          </p:nvGrpSpPr>
          <p:grpSpPr>
            <a:xfrm>
              <a:off x="5580112" y="3642398"/>
              <a:ext cx="1368152" cy="288032"/>
              <a:chOff x="5580112" y="3068960"/>
              <a:chExt cx="1368152" cy="288032"/>
            </a:xfrm>
          </p:grpSpPr>
          <p:cxnSp>
            <p:nvCxnSpPr>
              <p:cNvPr id="32" name="Přímá spojnice se šipkou 31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nice se šipkou 32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nice se šipkou 33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Skupina 34"/>
            <p:cNvGrpSpPr/>
            <p:nvPr/>
          </p:nvGrpSpPr>
          <p:grpSpPr>
            <a:xfrm>
              <a:off x="5580112" y="3933056"/>
              <a:ext cx="1368152" cy="288032"/>
              <a:chOff x="5580112" y="3068960"/>
              <a:chExt cx="1368152" cy="288032"/>
            </a:xfrm>
          </p:grpSpPr>
          <p:cxnSp>
            <p:nvCxnSpPr>
              <p:cNvPr id="36" name="Přímá spojnice se šipkou 35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Přímá spojnice se šipkou 36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Přímá spojnice se šipkou 37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Skupina 38"/>
            <p:cNvGrpSpPr/>
            <p:nvPr/>
          </p:nvGrpSpPr>
          <p:grpSpPr>
            <a:xfrm>
              <a:off x="5580112" y="4221088"/>
              <a:ext cx="1368152" cy="288032"/>
              <a:chOff x="5580112" y="3068960"/>
              <a:chExt cx="1368152" cy="288032"/>
            </a:xfrm>
          </p:grpSpPr>
          <p:cxnSp>
            <p:nvCxnSpPr>
              <p:cNvPr id="40" name="Přímá spojnice se šipkou 39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římá spojnice se šipkou 40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nice se šipkou 41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Skupina 42"/>
            <p:cNvGrpSpPr/>
            <p:nvPr/>
          </p:nvGrpSpPr>
          <p:grpSpPr>
            <a:xfrm>
              <a:off x="5580112" y="4509120"/>
              <a:ext cx="1368152" cy="288032"/>
              <a:chOff x="5580112" y="3068960"/>
              <a:chExt cx="1368152" cy="288032"/>
            </a:xfrm>
          </p:grpSpPr>
          <p:cxnSp>
            <p:nvCxnSpPr>
              <p:cNvPr id="44" name="Přímá spojnice se šipkou 43"/>
              <p:cNvCxnSpPr/>
              <p:nvPr/>
            </p:nvCxnSpPr>
            <p:spPr>
              <a:xfrm>
                <a:off x="5580112" y="30689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se šipkou 44"/>
              <p:cNvCxnSpPr/>
              <p:nvPr/>
            </p:nvCxnSpPr>
            <p:spPr>
              <a:xfrm>
                <a:off x="5580112" y="3221360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nice se šipkou 45"/>
              <p:cNvCxnSpPr/>
              <p:nvPr/>
            </p:nvCxnSpPr>
            <p:spPr>
              <a:xfrm>
                <a:off x="5580112" y="3356992"/>
                <a:ext cx="136815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Kříž 13"/>
            <p:cNvSpPr/>
            <p:nvPr/>
          </p:nvSpPr>
          <p:spPr>
            <a:xfrm>
              <a:off x="5245950" y="2368218"/>
              <a:ext cx="288032" cy="288032"/>
            </a:xfrm>
            <a:prstGeom prst="plus">
              <a:avLst>
                <a:gd name="adj" fmla="val 380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6969603" y="2477295"/>
              <a:ext cx="223197" cy="698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Vývojový diagram: nebo 15"/>
            <p:cNvSpPr/>
            <p:nvPr/>
          </p:nvSpPr>
          <p:spPr>
            <a:xfrm>
              <a:off x="6152383" y="3794798"/>
              <a:ext cx="223609" cy="223609"/>
            </a:xfrm>
            <a:prstGeom prst="flowChar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35" name="Picture 11" descr="C:\Documents and Settings\NB02\Local Settings\Temporary Internet Files\Content.IE5\45J4GY56\MC90033264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8304" y="2204864"/>
            <a:ext cx="1735531" cy="18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Documents and Settings\NB02\Local Settings\Temporary Internet Files\Content.IE5\45J4GY56\MC900287169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027" y="4407301"/>
            <a:ext cx="1782691" cy="181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01117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Tíhová potenciální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Zvedneme těleso hmotnosti m do výšky h – vykonáme </a:t>
            </a:r>
            <a:r>
              <a:rPr lang="cs-CZ" b="1" dirty="0" smtClean="0">
                <a:solidFill>
                  <a:schemeClr val="accent1"/>
                </a:solidFill>
              </a:rPr>
              <a:t>práci W</a:t>
            </a:r>
            <a:r>
              <a:rPr lang="cs-CZ" dirty="0" smtClean="0"/>
              <a:t>.</a:t>
            </a:r>
          </a:p>
          <a:p>
            <a:r>
              <a:rPr lang="cs-CZ" dirty="0" smtClean="0"/>
              <a:t>Těleso získá potenciální (polohovou) </a:t>
            </a:r>
            <a:r>
              <a:rPr lang="cs-CZ" b="1" dirty="0" smtClean="0">
                <a:solidFill>
                  <a:schemeClr val="accent1"/>
                </a:solidFill>
              </a:rPr>
              <a:t>energii </a:t>
            </a:r>
            <a:r>
              <a:rPr lang="cs-CZ" b="1" dirty="0" err="1" smtClean="0">
                <a:solidFill>
                  <a:schemeClr val="accent1"/>
                </a:solidFill>
              </a:rPr>
              <a:t>E</a:t>
            </a:r>
            <a:r>
              <a:rPr lang="cs-CZ" b="1" baseline="-25000" dirty="0" err="1" smtClean="0">
                <a:solidFill>
                  <a:schemeClr val="accent1"/>
                </a:solidFill>
              </a:rPr>
              <a:t>p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3850976" y="4902791"/>
            <a:ext cx="1369096" cy="1247900"/>
            <a:chOff x="1028235" y="4902791"/>
            <a:chExt cx="1369096" cy="1247900"/>
          </a:xfrm>
        </p:grpSpPr>
        <p:pic>
          <p:nvPicPr>
            <p:cNvPr id="2051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261131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3.61111E-6 -0.41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kupina 12"/>
          <p:cNvGrpSpPr/>
          <p:nvPr/>
        </p:nvGrpSpPr>
        <p:grpSpPr>
          <a:xfrm>
            <a:off x="1022342" y="4890426"/>
            <a:ext cx="1369096" cy="1247900"/>
            <a:chOff x="1028235" y="4902791"/>
            <a:chExt cx="1369096" cy="1247900"/>
          </a:xfrm>
        </p:grpSpPr>
        <p:pic>
          <p:nvPicPr>
            <p:cNvPr id="14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ovéPole 1"/>
          <p:cNvSpPr txBox="1"/>
          <p:nvPr/>
        </p:nvSpPr>
        <p:spPr>
          <a:xfrm>
            <a:off x="201117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Tíhová potenciální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Zvedneme těleso hmotnosti m do výšky h – vykonáme </a:t>
            </a:r>
            <a:r>
              <a:rPr lang="cs-CZ" b="1" dirty="0" smtClean="0">
                <a:solidFill>
                  <a:schemeClr val="accent1"/>
                </a:solidFill>
              </a:rPr>
              <a:t>práci W</a:t>
            </a:r>
            <a:r>
              <a:rPr lang="cs-CZ" dirty="0" smtClean="0"/>
              <a:t>.</a:t>
            </a:r>
          </a:p>
          <a:p>
            <a:r>
              <a:rPr lang="cs-CZ" dirty="0" smtClean="0"/>
              <a:t>Těleso získá potenciální (polohovou) </a:t>
            </a:r>
            <a:r>
              <a:rPr lang="cs-CZ" b="1" dirty="0" smtClean="0">
                <a:solidFill>
                  <a:schemeClr val="accent1"/>
                </a:solidFill>
              </a:rPr>
              <a:t>energii </a:t>
            </a:r>
            <a:r>
              <a:rPr lang="cs-CZ" b="1" dirty="0" err="1" smtClean="0">
                <a:solidFill>
                  <a:schemeClr val="accent1"/>
                </a:solidFill>
              </a:rPr>
              <a:t>E</a:t>
            </a:r>
            <a:r>
              <a:rPr lang="cs-CZ" b="1" baseline="-25000" dirty="0" err="1" smtClean="0">
                <a:solidFill>
                  <a:schemeClr val="accent1"/>
                </a:solidFill>
              </a:rPr>
              <a:t>p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1028235" y="4902791"/>
            <a:ext cx="1369096" cy="1247900"/>
            <a:chOff x="1028235" y="4902791"/>
            <a:chExt cx="1369096" cy="1247900"/>
          </a:xfrm>
        </p:grpSpPr>
        <p:pic>
          <p:nvPicPr>
            <p:cNvPr id="2051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Šipka doprava 2"/>
          <p:cNvSpPr/>
          <p:nvPr/>
        </p:nvSpPr>
        <p:spPr>
          <a:xfrm rot="16200000">
            <a:off x="1045435" y="5157192"/>
            <a:ext cx="10801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 rot="16200000">
            <a:off x="1400905" y="3062439"/>
            <a:ext cx="2895770" cy="1718235"/>
            <a:chOff x="2195736" y="4133924"/>
            <a:chExt cx="4358980" cy="807244"/>
          </a:xfrm>
        </p:grpSpPr>
        <p:cxnSp>
          <p:nvCxnSpPr>
            <p:cNvPr id="9" name="Přímá spojnice 8"/>
            <p:cNvCxnSpPr/>
            <p:nvPr/>
          </p:nvCxnSpPr>
          <p:spPr>
            <a:xfrm>
              <a:off x="219573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>
              <a:off x="655471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 flipH="1">
              <a:off x="2207408" y="4826027"/>
              <a:ext cx="433768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ovéPole 5"/>
          <p:cNvSpPr txBox="1"/>
          <p:nvPr/>
        </p:nvSpPr>
        <p:spPr>
          <a:xfrm>
            <a:off x="3491880" y="371703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866289" y="4086364"/>
                <a:ext cx="507252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Vykonaná práce je rovna potenciální energii.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𝑊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𝐹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𝑚𝑔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h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𝑚𝑔h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289" y="4086364"/>
                <a:ext cx="5072528" cy="1015663"/>
              </a:xfrm>
              <a:prstGeom prst="rect">
                <a:avLst/>
              </a:prstGeom>
              <a:blipFill rotWithShape="1">
                <a:blip r:embed="rId4"/>
                <a:stretch>
                  <a:fillRect l="-962" t="-2994" b="-83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98609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3.61111E-6 -0.41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3.61111E-6 -0.4108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rychle 1"/>
          <p:cNvSpPr/>
          <p:nvPr/>
        </p:nvSpPr>
        <p:spPr>
          <a:xfrm>
            <a:off x="-864604" y="7424868"/>
            <a:ext cx="4968552" cy="2016224"/>
          </a:xfrm>
          <a:prstGeom prst="cube">
            <a:avLst>
              <a:gd name="adj" fmla="val 4463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/>
          <p:cNvGrpSpPr/>
          <p:nvPr/>
        </p:nvGrpSpPr>
        <p:grpSpPr>
          <a:xfrm>
            <a:off x="323528" y="5445224"/>
            <a:ext cx="3849420" cy="2663144"/>
            <a:chOff x="323528" y="5445224"/>
            <a:chExt cx="3849420" cy="2663144"/>
          </a:xfrm>
        </p:grpSpPr>
        <p:pic>
          <p:nvPicPr>
            <p:cNvPr id="7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7301" y="5445224"/>
              <a:ext cx="416279" cy="4138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C:\Documents and Settings\NB02\Local Settings\Temporary Internet Files\Content.IE5\VOFFKJ6E\MC900193690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6741368"/>
              <a:ext cx="2623826" cy="136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" name="Skupina 9"/>
            <p:cNvGrpSpPr/>
            <p:nvPr/>
          </p:nvGrpSpPr>
          <p:grpSpPr>
            <a:xfrm rot="16200000">
              <a:off x="2008460" y="5453870"/>
              <a:ext cx="940660" cy="1718235"/>
              <a:chOff x="2195736" y="4133924"/>
              <a:chExt cx="4358980" cy="807244"/>
            </a:xfrm>
          </p:grpSpPr>
          <p:cxnSp>
            <p:nvCxnSpPr>
              <p:cNvPr id="11" name="Přímá spojnice 10"/>
              <p:cNvCxnSpPr/>
              <p:nvPr/>
            </p:nvCxnSpPr>
            <p:spPr>
              <a:xfrm>
                <a:off x="219573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11"/>
              <p:cNvCxnSpPr/>
              <p:nvPr/>
            </p:nvCxnSpPr>
            <p:spPr>
              <a:xfrm>
                <a:off x="655471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Přímá spojnice 12"/>
              <p:cNvCxnSpPr/>
              <p:nvPr/>
            </p:nvCxnSpPr>
            <p:spPr>
              <a:xfrm flipH="1">
                <a:off x="2207408" y="4826027"/>
                <a:ext cx="433768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ovéPole 7"/>
            <p:cNvSpPr txBox="1"/>
            <p:nvPr/>
          </p:nvSpPr>
          <p:spPr>
            <a:xfrm>
              <a:off x="3092828" y="6128100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h</a:t>
              </a:r>
              <a:r>
                <a:rPr lang="cs-CZ" baseline="-25000" dirty="0" smtClean="0"/>
                <a:t>1</a:t>
              </a:r>
              <a:endParaRPr lang="cs-CZ" dirty="0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2957623" y="5842657"/>
            <a:ext cx="2553276" cy="2102660"/>
            <a:chOff x="2957623" y="5842657"/>
            <a:chExt cx="2553276" cy="2102660"/>
          </a:xfrm>
        </p:grpSpPr>
        <p:grpSp>
          <p:nvGrpSpPr>
            <p:cNvPr id="16" name="Skupina 15"/>
            <p:cNvGrpSpPr/>
            <p:nvPr/>
          </p:nvGrpSpPr>
          <p:grpSpPr>
            <a:xfrm rot="16200000">
              <a:off x="2765411" y="6034869"/>
              <a:ext cx="2102660" cy="1718235"/>
              <a:chOff x="2195736" y="4133924"/>
              <a:chExt cx="4358980" cy="807244"/>
            </a:xfrm>
          </p:grpSpPr>
          <p:cxnSp>
            <p:nvCxnSpPr>
              <p:cNvPr id="17" name="Přímá spojnice 16"/>
              <p:cNvCxnSpPr/>
              <p:nvPr/>
            </p:nvCxnSpPr>
            <p:spPr>
              <a:xfrm>
                <a:off x="219573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/>
              <p:nvPr/>
            </p:nvCxnSpPr>
            <p:spPr>
              <a:xfrm>
                <a:off x="655471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/>
              <p:nvPr/>
            </p:nvCxnSpPr>
            <p:spPr>
              <a:xfrm flipH="1">
                <a:off x="2207408" y="4826027"/>
                <a:ext cx="433768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ovéPole 13"/>
            <p:cNvSpPr txBox="1"/>
            <p:nvPr/>
          </p:nvSpPr>
          <p:spPr>
            <a:xfrm>
              <a:off x="4430779" y="6453336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h</a:t>
              </a:r>
              <a:r>
                <a:rPr lang="cs-CZ" baseline="-25000" dirty="0" smtClean="0"/>
                <a:t>2</a:t>
              </a:r>
              <a:endParaRPr lang="cs-CZ" dirty="0"/>
            </a:p>
          </p:txBody>
        </p:sp>
      </p:grpSp>
      <p:grpSp>
        <p:nvGrpSpPr>
          <p:cNvPr id="4" name="Skupina 3"/>
          <p:cNvGrpSpPr/>
          <p:nvPr/>
        </p:nvGrpSpPr>
        <p:grpSpPr>
          <a:xfrm>
            <a:off x="3957582" y="2878229"/>
            <a:ext cx="3153299" cy="2903782"/>
            <a:chOff x="4427984" y="2868704"/>
            <a:chExt cx="3153299" cy="2903782"/>
          </a:xfrm>
        </p:grpSpPr>
        <p:grpSp>
          <p:nvGrpSpPr>
            <p:cNvPr id="20" name="Skupina 19"/>
            <p:cNvGrpSpPr/>
            <p:nvPr/>
          </p:nvGrpSpPr>
          <p:grpSpPr>
            <a:xfrm rot="16200000">
              <a:off x="3835211" y="3461477"/>
              <a:ext cx="2903782" cy="1718235"/>
              <a:chOff x="2183675" y="4133924"/>
              <a:chExt cx="4371041" cy="807244"/>
            </a:xfrm>
          </p:grpSpPr>
          <p:cxnSp>
            <p:nvCxnSpPr>
              <p:cNvPr id="21" name="Přímá spojnice 20"/>
              <p:cNvCxnSpPr/>
              <p:nvPr/>
            </p:nvCxnSpPr>
            <p:spPr>
              <a:xfrm>
                <a:off x="219573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Přímá spojnice 21"/>
              <p:cNvCxnSpPr/>
              <p:nvPr/>
            </p:nvCxnSpPr>
            <p:spPr>
              <a:xfrm>
                <a:off x="6554716" y="4133924"/>
                <a:ext cx="0" cy="80724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Přímá spojnice 22"/>
              <p:cNvCxnSpPr/>
              <p:nvPr/>
            </p:nvCxnSpPr>
            <p:spPr>
              <a:xfrm flipH="1">
                <a:off x="2183675" y="4742865"/>
                <a:ext cx="433768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TextovéPole 2"/>
            <p:cNvSpPr txBox="1"/>
            <p:nvPr/>
          </p:nvSpPr>
          <p:spPr>
            <a:xfrm>
              <a:off x="5915143" y="4131241"/>
              <a:ext cx="16661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h</a:t>
              </a:r>
              <a:r>
                <a:rPr lang="cs-CZ" baseline="-25000" dirty="0" smtClean="0"/>
                <a:t>3</a:t>
              </a:r>
              <a:endParaRPr lang="cs-CZ" dirty="0"/>
            </a:p>
          </p:txBody>
        </p:sp>
      </p:grpSp>
      <p:sp>
        <p:nvSpPr>
          <p:cNvPr id="5" name="TextovéPole 4"/>
          <p:cNvSpPr txBox="1"/>
          <p:nvPr/>
        </p:nvSpPr>
        <p:spPr>
          <a:xfrm>
            <a:off x="755576" y="76470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jednoznačné určení hodnoty tíhové potenciální energie je nutné zvolit </a:t>
            </a:r>
            <a:r>
              <a:rPr lang="cs-CZ" b="1" dirty="0" smtClean="0">
                <a:solidFill>
                  <a:schemeClr val="accent1"/>
                </a:solidFill>
              </a:rPr>
              <a:t>nulovou hladinu potenciální energie.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754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-0.183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1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-0.183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-0.1837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8379 L -3.33333E-6 -0.4337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8379 L -3.33333E-6 -0.4337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18379 L -8.33333E-7 -0.4337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2" y="1001613"/>
            <a:ext cx="8277225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520502" y="889670"/>
            <a:ext cx="837197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/>
          <p:nvPr/>
        </p:nvCxnSpPr>
        <p:spPr>
          <a:xfrm>
            <a:off x="539552" y="5661248"/>
            <a:ext cx="820891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6" name="Skupina 5"/>
          <p:cNvGrpSpPr/>
          <p:nvPr/>
        </p:nvGrpSpPr>
        <p:grpSpPr>
          <a:xfrm>
            <a:off x="611560" y="4650638"/>
            <a:ext cx="1369096" cy="1247900"/>
            <a:chOff x="1028235" y="4902791"/>
            <a:chExt cx="1369096" cy="1247900"/>
          </a:xfrm>
        </p:grpSpPr>
        <p:pic>
          <p:nvPicPr>
            <p:cNvPr id="7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Skupina 8"/>
          <p:cNvGrpSpPr/>
          <p:nvPr/>
        </p:nvGrpSpPr>
        <p:grpSpPr>
          <a:xfrm>
            <a:off x="2411760" y="4655647"/>
            <a:ext cx="1369096" cy="1247900"/>
            <a:chOff x="1028235" y="4902791"/>
            <a:chExt cx="1369096" cy="1247900"/>
          </a:xfrm>
        </p:grpSpPr>
        <p:pic>
          <p:nvPicPr>
            <p:cNvPr id="10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Skupina 20"/>
          <p:cNvGrpSpPr/>
          <p:nvPr/>
        </p:nvGrpSpPr>
        <p:grpSpPr>
          <a:xfrm>
            <a:off x="5651176" y="4655647"/>
            <a:ext cx="1369096" cy="1247900"/>
            <a:chOff x="1028235" y="4902791"/>
            <a:chExt cx="1369096" cy="1247900"/>
          </a:xfrm>
        </p:grpSpPr>
        <p:pic>
          <p:nvPicPr>
            <p:cNvPr id="22" name="Picture 3" descr="C:\Documents and Settings\NB02\Local Settings\Temporary Internet Files\Content.IE5\45J4GY56\MC900019767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5921">
              <a:off x="1090579" y="5386088"/>
              <a:ext cx="1306752" cy="764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" descr="C:\Documents and Settings\NB02\Local Settings\Temporary Internet Files\Content.IE5\XTNOTQQL\MC900198828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8235" y="4902791"/>
              <a:ext cx="1039572" cy="1033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5" name="Přímá spojnice 24"/>
          <p:cNvCxnSpPr/>
          <p:nvPr/>
        </p:nvCxnSpPr>
        <p:spPr>
          <a:xfrm>
            <a:off x="539552" y="1340768"/>
            <a:ext cx="820891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23528" y="602128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Potenciální energie </a:t>
            </a:r>
            <a:r>
              <a:rPr lang="cs-CZ" b="1" dirty="0" smtClean="0">
                <a:solidFill>
                  <a:schemeClr val="accent1"/>
                </a:solidFill>
              </a:rPr>
              <a:t>závisí</a:t>
            </a:r>
            <a:r>
              <a:rPr lang="cs-CZ" dirty="0" smtClean="0"/>
              <a:t> pouze na </a:t>
            </a:r>
            <a:r>
              <a:rPr lang="cs-CZ" b="1" dirty="0" smtClean="0">
                <a:solidFill>
                  <a:schemeClr val="accent1"/>
                </a:solidFill>
              </a:rPr>
              <a:t>počáteční a koncové výšce,</a:t>
            </a:r>
          </a:p>
          <a:p>
            <a:r>
              <a:rPr lang="cs-CZ" b="1" dirty="0" smtClean="0">
                <a:solidFill>
                  <a:schemeClr val="accent1"/>
                </a:solidFill>
              </a:rPr>
              <a:t>nezávisí na trajektorii.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3.33333E-6 -0.6261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0.22448 -0.62685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15" y="-3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C -0.08299 -0.07153 -0.16597 -0.14282 -0.13264 -0.18148 C -0.0993 -0.22014 0.17639 -0.19259 0.2 -0.23264 C 0.22361 -0.27268 0.00556 -0.35579 0.0092 -0.42176 C 0.01285 -0.48773 0.11736 -0.55787 0.22205 -0.62801 " pathEditMode="relative" ptsTypes="aaaaA">
                                      <p:cBhvr>
                                        <p:cTn id="12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Potenciální energie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393184"/>
                <a:ext cx="8285464" cy="1619611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Potenciální energie hmotného bodu o hmotnosti m</a:t>
                </a:r>
                <a:r>
                  <a:rPr lang="cs-CZ" dirty="0"/>
                  <a:t> </a:t>
                </a:r>
                <a:r>
                  <a:rPr lang="cs-CZ" dirty="0" smtClean="0"/>
                  <a:t>ve výšce h nad zvolenou hladinou potenciální energie je dána vztahem: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𝒑</m:t>
                          </m:r>
                        </m:sub>
                      </m:sSub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cs-CZ" sz="2400" b="1" dirty="0" smtClean="0">
                  <a:solidFill>
                    <a:schemeClr val="accent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393184"/>
                <a:ext cx="8285464" cy="1619611"/>
              </a:xfrm>
              <a:prstGeom prst="rect">
                <a:avLst/>
              </a:prstGeom>
              <a:blipFill rotWithShape="1">
                <a:blip r:embed="rId2"/>
                <a:stretch>
                  <a:fillRect l="-513" t="-111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ovéPole 22"/>
          <p:cNvSpPr txBox="1"/>
          <p:nvPr/>
        </p:nvSpPr>
        <p:spPr>
          <a:xfrm>
            <a:off x="683568" y="422108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E</a:t>
            </a:r>
            <a:r>
              <a:rPr lang="cs-CZ" baseline="-25000" dirty="0" err="1" smtClean="0"/>
              <a:t>p</a:t>
            </a:r>
            <a:r>
              <a:rPr lang="cs-CZ" dirty="0" smtClean="0"/>
              <a:t> – značka potenciální energie</a:t>
            </a:r>
          </a:p>
          <a:p>
            <a:endParaRPr lang="cs-CZ" dirty="0" smtClean="0"/>
          </a:p>
          <a:p>
            <a:r>
              <a:rPr lang="cs-CZ" dirty="0" smtClean="0"/>
              <a:t>Jednotka:  [</a:t>
            </a:r>
            <a:r>
              <a:rPr lang="cs-CZ" dirty="0" err="1" smtClean="0"/>
              <a:t>E</a:t>
            </a:r>
            <a:r>
              <a:rPr lang="cs-CZ" baseline="-25000" dirty="0" err="1" smtClean="0"/>
              <a:t>p</a:t>
            </a:r>
            <a:r>
              <a:rPr lang="cs-CZ" dirty="0" smtClean="0"/>
              <a:t>] =  kg · m</a:t>
            </a:r>
            <a:r>
              <a:rPr lang="cs-CZ" baseline="30000" dirty="0" smtClean="0"/>
              <a:t>2</a:t>
            </a:r>
            <a:r>
              <a:rPr lang="cs-CZ" dirty="0" smtClean="0"/>
              <a:t> · s</a:t>
            </a:r>
            <a:r>
              <a:rPr lang="cs-CZ" baseline="30000" dirty="0" smtClean="0"/>
              <a:t>-2</a:t>
            </a:r>
            <a:r>
              <a:rPr lang="cs-CZ" dirty="0" smtClean="0"/>
              <a:t> = J  (Joule)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826723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41436" y="69269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Mechanická energie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90992" y="1363121"/>
                <a:ext cx="8285464" cy="1923668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Součet kinetické a potenciální energie hmotného bodu určuje celkovou mechanickou energii E: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𝒑</m:t>
                          </m:r>
                        </m:sub>
                      </m:sSub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cs-CZ" sz="2400" b="1" dirty="0" smtClean="0">
                  <a:solidFill>
                    <a:schemeClr val="accent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92" y="1363121"/>
                <a:ext cx="8285464" cy="1923668"/>
              </a:xfrm>
              <a:prstGeom prst="rect">
                <a:avLst/>
              </a:prstGeom>
              <a:blipFill rotWithShape="1">
                <a:blip r:embed="rId2"/>
                <a:stretch>
                  <a:fillRect l="-440" t="-938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8080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Documents and Settings\NB02\Local Settings\Temporary Internet Files\Content.IE5\XTNOTQQL\MC9001988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87" y="1015342"/>
            <a:ext cx="416279" cy="41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Skupina 10"/>
          <p:cNvGrpSpPr/>
          <p:nvPr/>
        </p:nvGrpSpPr>
        <p:grpSpPr>
          <a:xfrm rot="16200000">
            <a:off x="803214" y="1165726"/>
            <a:ext cx="1224138" cy="1718235"/>
            <a:chOff x="2195736" y="4133924"/>
            <a:chExt cx="4358980" cy="807244"/>
          </a:xfrm>
        </p:grpSpPr>
        <p:cxnSp>
          <p:nvCxnSpPr>
            <p:cNvPr id="13" name="Přímá spojnice 12"/>
            <p:cNvCxnSpPr/>
            <p:nvPr/>
          </p:nvCxnSpPr>
          <p:spPr>
            <a:xfrm>
              <a:off x="219573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>
              <a:off x="655471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nice 14"/>
            <p:cNvCxnSpPr/>
            <p:nvPr/>
          </p:nvCxnSpPr>
          <p:spPr>
            <a:xfrm flipH="1">
              <a:off x="2207408" y="4826027"/>
              <a:ext cx="433768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3010257" y="313462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endParaRPr lang="cs-CZ" dirty="0"/>
          </a:p>
        </p:txBody>
      </p:sp>
      <p:grpSp>
        <p:nvGrpSpPr>
          <p:cNvPr id="17" name="Skupina 16"/>
          <p:cNvGrpSpPr/>
          <p:nvPr/>
        </p:nvGrpSpPr>
        <p:grpSpPr>
          <a:xfrm rot="16200000">
            <a:off x="139307" y="3229686"/>
            <a:ext cx="2903782" cy="1718235"/>
            <a:chOff x="2183675" y="4133924"/>
            <a:chExt cx="4371041" cy="807244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219573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/>
            <p:nvPr/>
          </p:nvCxnSpPr>
          <p:spPr>
            <a:xfrm>
              <a:off x="655471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 flipH="1">
              <a:off x="2183675" y="4742865"/>
              <a:ext cx="433768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ovéPole 17"/>
          <p:cNvSpPr txBox="1"/>
          <p:nvPr/>
        </p:nvSpPr>
        <p:spPr>
          <a:xfrm>
            <a:off x="1979712" y="3730552"/>
            <a:ext cx="1666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grpSp>
        <p:nvGrpSpPr>
          <p:cNvPr id="22" name="Skupina 21"/>
          <p:cNvGrpSpPr/>
          <p:nvPr/>
        </p:nvGrpSpPr>
        <p:grpSpPr>
          <a:xfrm rot="16200000">
            <a:off x="564632" y="2616290"/>
            <a:ext cx="4128309" cy="1718235"/>
            <a:chOff x="2183675" y="4133924"/>
            <a:chExt cx="4371041" cy="807244"/>
          </a:xfrm>
        </p:grpSpPr>
        <p:cxnSp>
          <p:nvCxnSpPr>
            <p:cNvPr id="23" name="Přímá spojnice 22"/>
            <p:cNvCxnSpPr/>
            <p:nvPr/>
          </p:nvCxnSpPr>
          <p:spPr>
            <a:xfrm>
              <a:off x="219573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>
              <a:off x="6554716" y="4133924"/>
              <a:ext cx="0" cy="8072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 flipH="1">
              <a:off x="2183675" y="4742865"/>
              <a:ext cx="433768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Picture 2" descr="C:\Documents and Settings\NB02\Local Settings\Temporary Internet Files\Content.IE5\XTNOTQQL\MC9001988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25" y="1007145"/>
            <a:ext cx="416279" cy="41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Documents and Settings\NB02\Local Settings\Temporary Internet Files\Content.IE5\XTNOTQQL\MC9001988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41060"/>
            <a:ext cx="416279" cy="41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627446" y="600435"/>
                <a:ext cx="4824536" cy="1243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Těleso padá volným pádem:</a:t>
                </a:r>
              </a:p>
              <a:p>
                <a:endParaRPr lang="cs-CZ" dirty="0" smtClean="0"/>
              </a:p>
              <a:p>
                <a:r>
                  <a:rPr lang="cs-CZ" dirty="0" smtClean="0"/>
                  <a:t>čas 0 s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=0      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r>
                      <a:rPr lang="cs-CZ" b="0" i="1">
                        <a:solidFill>
                          <a:schemeClr val="accent1"/>
                        </a:solidFill>
                        <a:latin typeface="Cambria Math"/>
                      </a:rPr>
                      <m:t>𝑚𝑔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cs-CZ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𝐸</m:t>
                      </m:r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𝑚𝑔</m:t>
                      </m:r>
                      <m:sSub>
                        <m:sSub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446" y="600435"/>
                <a:ext cx="4824536" cy="1243161"/>
              </a:xfrm>
              <a:prstGeom prst="rect">
                <a:avLst/>
              </a:prstGeom>
              <a:blipFill rotWithShape="1">
                <a:blip r:embed="rId4"/>
                <a:stretch>
                  <a:fillRect l="-1011" t="-24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627446" y="2024556"/>
                <a:ext cx="5516554" cy="2224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cs-CZ" dirty="0" smtClean="0"/>
              </a:p>
              <a:p>
                <a:r>
                  <a:rPr lang="cs-CZ" dirty="0" smtClean="0"/>
                  <a:t>čas </a:t>
                </a:r>
                <a:r>
                  <a:rPr lang="cs-CZ" i="1" dirty="0" smtClean="0"/>
                  <a:t>t</a:t>
                </a:r>
                <a:r>
                  <a:rPr lang="cs-CZ" dirty="0" smtClean="0"/>
                  <a:t> s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𝑔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   </m:t>
                    </m:r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𝑔𝑡</m:t>
                    </m:r>
                  </m:oMath>
                </a14:m>
                <a:endParaRPr lang="cs-CZ" dirty="0" smtClean="0"/>
              </a:p>
              <a:p>
                <a:endParaRPr lang="cs-CZ" dirty="0"/>
              </a:p>
              <a:p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>
                        <a:solidFill>
                          <a:schemeClr val="accent1"/>
                        </a:solidFill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    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r>
                      <a:rPr lang="cs-CZ" b="0" i="1">
                        <a:solidFill>
                          <a:schemeClr val="accent1"/>
                        </a:solidFill>
                        <a:latin typeface="Cambria Math"/>
                      </a:rPr>
                      <m:t>𝑚𝑔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𝑠</m:t>
                    </m:r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)=</m:t>
                    </m:r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𝑚𝑔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solidFill>
                          <a:schemeClr val="accent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solidFill>
                          <a:schemeClr val="accent1"/>
                        </a:solidFill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cs-CZ" i="1">
                            <a:solidFill>
                              <a:schemeClr val="accent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solidFill>
                          <a:schemeClr val="accent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dirty="0">
                  <a:solidFill>
                    <a:schemeClr val="accent1"/>
                  </a:solidFill>
                </a:endParaRPr>
              </a:p>
              <a:p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𝐸</m:t>
                      </m:r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+</m:t>
                      </m:r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𝑚𝑔</m:t>
                      </m:r>
                      <m:sSub>
                        <m:sSub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solidFill>
                            <a:schemeClr val="accent1"/>
                          </a:solidFill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𝑚𝑔</m:t>
                      </m:r>
                      <m:sSub>
                        <m:sSub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446" y="2024556"/>
                <a:ext cx="5516554" cy="2224199"/>
              </a:xfrm>
              <a:prstGeom prst="rect">
                <a:avLst/>
              </a:prstGeom>
              <a:blipFill rotWithShape="1">
                <a:blip r:embed="rId5"/>
                <a:stretch>
                  <a:fillRect l="-8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ovéPole 29"/>
          <p:cNvSpPr txBox="1"/>
          <p:nvPr/>
        </p:nvSpPr>
        <p:spPr>
          <a:xfrm>
            <a:off x="1979712" y="1911964"/>
            <a:ext cx="1666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23928" y="501317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Celková energie se </a:t>
            </a:r>
            <a:r>
              <a:rPr lang="cs-CZ" b="1" dirty="0" smtClean="0">
                <a:solidFill>
                  <a:srgbClr val="FF0000"/>
                </a:solidFill>
              </a:rPr>
              <a:t>nemění.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61234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-1.38889E-6 0.5990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95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</TotalTime>
  <Words>476</Words>
  <Application>Microsoft Office PowerPoint</Application>
  <PresentationFormat>Předvádění na obrazovce (4:3)</PresentationFormat>
  <Paragraphs>60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69</cp:revision>
  <dcterms:created xsi:type="dcterms:W3CDTF">2011-12-03T14:12:28Z</dcterms:created>
  <dcterms:modified xsi:type="dcterms:W3CDTF">2013-05-24T09:11:52Z</dcterms:modified>
</cp:coreProperties>
</file>