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9ED0D-53A1-42BC-A24C-E767CD46E13D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E46B62-4E4E-4921-A36B-AD89DB5EC0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625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027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272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7218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903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903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903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89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46B62-4E4E-4921-A36B-AD89DB5EC078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975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0084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11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86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52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610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474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75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53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104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617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19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AD123-4FF5-41DA-8344-B178CD124F68}" type="datetimeFigureOut">
              <a:rPr lang="cs-CZ" smtClean="0"/>
              <a:t>3.1.2013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D67A1-B0C2-4834-9665-6D7DF7244C55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 l="38271" t="16800" r="46136" b="55481"/>
          <a:stretch>
            <a:fillRect/>
          </a:stretch>
        </p:blipFill>
        <p:spPr bwMode="auto">
          <a:xfrm>
            <a:off x="179512" y="169069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7" descr="linka.pn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49387" y="777081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8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7999" y="462756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370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/>
        </p:nvSpPr>
        <p:spPr bwMode="auto">
          <a:xfrm>
            <a:off x="685800" y="2492896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II.</a:t>
            </a:r>
          </a:p>
        </p:txBody>
      </p:sp>
      <p:sp>
        <p:nvSpPr>
          <p:cNvPr id="8" name="Podnadpis 2"/>
          <p:cNvSpPr>
            <a:spLocks noGrp="1"/>
          </p:cNvSpPr>
          <p:nvPr/>
        </p:nvSpPr>
        <p:spPr bwMode="auto">
          <a:xfrm>
            <a:off x="1371600" y="383664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Pohyby v homogenním tíhovém poli</a:t>
            </a:r>
          </a:p>
        </p:txBody>
      </p:sp>
      <p:sp>
        <p:nvSpPr>
          <p:cNvPr id="9" name="TextovéPole 1"/>
          <p:cNvSpPr txBox="1"/>
          <p:nvPr/>
        </p:nvSpPr>
        <p:spPr>
          <a:xfrm>
            <a:off x="6948264" y="188640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VY_32_INOVACE_11-08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53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4"/>
          <p:cNvSpPr txBox="1"/>
          <p:nvPr/>
        </p:nvSpPr>
        <p:spPr>
          <a:xfrm>
            <a:off x="647564" y="2231852"/>
            <a:ext cx="7848872" cy="3330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342900" indent="-342900">
              <a:lnSpc>
                <a:spcPct val="200000"/>
              </a:lnSpc>
              <a:buAutoNum type="arabicPeriod"/>
            </a:pPr>
            <a:r>
              <a:rPr lang="cs-CZ" dirty="0" smtClean="0"/>
              <a:t>Trajektorie pohybů jsou vzhledem k rozměrům Země velmi malé.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cs-CZ" dirty="0" smtClean="0"/>
              <a:t>V homogenním poli je konstantní tíhové zrychlení.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cs-CZ" dirty="0" smtClean="0"/>
              <a:t>Na tělesa působí pouze tíhová síla. Ostatní síly zanedbáváme.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cs-CZ" dirty="0" smtClean="0"/>
              <a:t>Vrhy jsou složené pohyby. Skládají se z volného pádu a rovnoměrného přímočarého pohybu.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endParaRPr lang="cs-CZ" dirty="0"/>
          </a:p>
        </p:txBody>
      </p:sp>
      <p:sp>
        <p:nvSpPr>
          <p:cNvPr id="5" name="Nadpis 4"/>
          <p:cNvSpPr txBox="1">
            <a:spLocks/>
          </p:cNvSpPr>
          <p:nvPr/>
        </p:nvSpPr>
        <p:spPr>
          <a:xfrm>
            <a:off x="719572" y="1295748"/>
            <a:ext cx="3960440" cy="720080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Předpoklady</a:t>
            </a:r>
          </a:p>
        </p:txBody>
      </p:sp>
    </p:spTree>
    <p:extLst>
      <p:ext uri="{BB962C8B-B14F-4D97-AF65-F5344CB8AC3E}">
        <p14:creationId xmlns:p14="http://schemas.microsoft.com/office/powerpoint/2010/main" val="124629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4"/>
          <p:cNvSpPr txBox="1">
            <a:spLocks/>
          </p:cNvSpPr>
          <p:nvPr/>
        </p:nvSpPr>
        <p:spPr>
          <a:xfrm>
            <a:off x="611560" y="764704"/>
            <a:ext cx="3960440" cy="720080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Volný pád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Ovál 18"/>
          <p:cNvSpPr/>
          <p:nvPr/>
        </p:nvSpPr>
        <p:spPr>
          <a:xfrm>
            <a:off x="1691680" y="1484784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Nadpis 4"/>
          <p:cNvSpPr txBox="1">
            <a:spLocks/>
          </p:cNvSpPr>
          <p:nvPr/>
        </p:nvSpPr>
        <p:spPr>
          <a:xfrm>
            <a:off x="4427984" y="764704"/>
            <a:ext cx="4608512" cy="720080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Rovnoměrný přímočarý pohyb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Ovál 20"/>
          <p:cNvSpPr/>
          <p:nvPr/>
        </p:nvSpPr>
        <p:spPr>
          <a:xfrm>
            <a:off x="3707904" y="1484784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3707904" y="5877272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/>
          <p:cNvSpPr/>
          <p:nvPr/>
        </p:nvSpPr>
        <p:spPr>
          <a:xfrm>
            <a:off x="4247964" y="5877272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5" name="Přímá spojnice se šipkou 24"/>
          <p:cNvCxnSpPr/>
          <p:nvPr/>
        </p:nvCxnSpPr>
        <p:spPr>
          <a:xfrm flipV="1">
            <a:off x="4435739" y="5363737"/>
            <a:ext cx="671520" cy="69355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>
            <a:off x="3867326" y="1662182"/>
            <a:ext cx="93610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 rot="16200000">
            <a:off x="3419872" y="5589240"/>
            <a:ext cx="936104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29"/>
          <p:cNvCxnSpPr/>
          <p:nvPr/>
        </p:nvCxnSpPr>
        <p:spPr>
          <a:xfrm>
            <a:off x="2915816" y="620688"/>
            <a:ext cx="0" cy="64087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26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2.5E-6 0.8349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63403 -2.59259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0.00174 -0.9203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4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0.58281 -0.7925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32" y="-3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 txBox="1">
            <a:spLocks/>
          </p:cNvSpPr>
          <p:nvPr/>
        </p:nvSpPr>
        <p:spPr>
          <a:xfrm>
            <a:off x="719572" y="608673"/>
            <a:ext cx="3960440" cy="720080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Svislý vrh</a:t>
            </a: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ovéPole 4"/>
          <p:cNvSpPr txBox="1"/>
          <p:nvPr/>
        </p:nvSpPr>
        <p:spPr>
          <a:xfrm>
            <a:off x="539552" y="1196752"/>
            <a:ext cx="7848872" cy="560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lnSpc>
                <a:spcPct val="200000"/>
              </a:lnSpc>
            </a:pPr>
            <a:r>
              <a:rPr lang="cs-CZ" dirty="0" smtClean="0"/>
              <a:t>Počáteční rychlost v</a:t>
            </a:r>
            <a:r>
              <a:rPr lang="cs-CZ" baseline="-25000" dirty="0" smtClean="0"/>
              <a:t>o</a:t>
            </a:r>
            <a:r>
              <a:rPr lang="cs-CZ" dirty="0" smtClean="0"/>
              <a:t> vrženého tělesa má směr svisle vzhůru.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683568" y="1876182"/>
            <a:ext cx="8712968" cy="4689812"/>
            <a:chOff x="683568" y="1876182"/>
            <a:chExt cx="8712968" cy="4689812"/>
          </a:xfrm>
        </p:grpSpPr>
        <p:cxnSp>
          <p:nvCxnSpPr>
            <p:cNvPr id="9" name="Přímá spojnice se šipkou 8"/>
            <p:cNvCxnSpPr/>
            <p:nvPr/>
          </p:nvCxnSpPr>
          <p:spPr>
            <a:xfrm flipV="1">
              <a:off x="971600" y="2060848"/>
              <a:ext cx="0" cy="43204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>
              <a:off x="827584" y="6237312"/>
              <a:ext cx="74168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ovéPole 11"/>
            <p:cNvSpPr txBox="1"/>
            <p:nvPr/>
          </p:nvSpPr>
          <p:spPr>
            <a:xfrm>
              <a:off x="683568" y="187618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y</a:t>
              </a:r>
              <a:endParaRPr lang="cs-CZ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8100392" y="619666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x</a:t>
              </a:r>
              <a:endParaRPr lang="cs-CZ" dirty="0"/>
            </a:p>
          </p:txBody>
        </p:sp>
      </p:grpSp>
      <p:sp>
        <p:nvSpPr>
          <p:cNvPr id="4" name="Ovál 3"/>
          <p:cNvSpPr/>
          <p:nvPr/>
        </p:nvSpPr>
        <p:spPr>
          <a:xfrm>
            <a:off x="791681" y="6060638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6" name="Skupina 15"/>
          <p:cNvGrpSpPr/>
          <p:nvPr/>
        </p:nvGrpSpPr>
        <p:grpSpPr>
          <a:xfrm>
            <a:off x="967071" y="5293216"/>
            <a:ext cx="1329410" cy="936104"/>
            <a:chOff x="6156176" y="3437384"/>
            <a:chExt cx="1329410" cy="936104"/>
          </a:xfrm>
        </p:grpSpPr>
        <p:cxnSp>
          <p:nvCxnSpPr>
            <p:cNvPr id="5" name="Přímá spojnice se šipkou 4"/>
            <p:cNvCxnSpPr/>
            <p:nvPr/>
          </p:nvCxnSpPr>
          <p:spPr>
            <a:xfrm rot="16200000">
              <a:off x="5688124" y="3905436"/>
              <a:ext cx="9361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ovéPole 14"/>
            <p:cNvSpPr txBox="1"/>
            <p:nvPr/>
          </p:nvSpPr>
          <p:spPr>
            <a:xfrm>
              <a:off x="6189442" y="3720769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smtClean="0"/>
                <a:t>v</a:t>
              </a:r>
              <a:r>
                <a:rPr lang="cs-CZ" b="1" baseline="-25000" dirty="0" smtClean="0"/>
                <a:t>o</a:t>
              </a:r>
              <a:endParaRPr lang="cs-CZ" b="1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ovéPole 16"/>
              <p:cNvSpPr txBox="1"/>
              <p:nvPr/>
            </p:nvSpPr>
            <p:spPr>
              <a:xfrm>
                <a:off x="4239984" y="2492897"/>
                <a:ext cx="2492256" cy="523220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𝑣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−</m:t>
                      </m:r>
                      <m:r>
                        <a:rPr lang="cs-CZ" sz="2800" b="0" i="1" smtClean="0">
                          <a:latin typeface="Cambria Math"/>
                        </a:rPr>
                        <m:t>𝑔𝑡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984" y="2492897"/>
                <a:ext cx="2492256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ovéPole 17"/>
              <p:cNvSpPr txBox="1"/>
              <p:nvPr/>
            </p:nvSpPr>
            <p:spPr>
              <a:xfrm>
                <a:off x="4239985" y="3789040"/>
                <a:ext cx="2689262" cy="89896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𝑦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800" b="0" i="1" smtClean="0">
                          <a:latin typeface="Cambria Math"/>
                        </a:rPr>
                        <m:t>𝑡</m:t>
                      </m:r>
                      <m:r>
                        <a:rPr lang="cs-CZ" sz="28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𝑔</m:t>
                      </m:r>
                      <m:sSup>
                        <m:sSupPr>
                          <m:ctrlPr>
                            <a:rPr lang="cs-CZ" sz="28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800" dirty="0"/>
              </a:p>
            </p:txBody>
          </p:sp>
        </mc:Choice>
        <mc:Fallback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985" y="3789040"/>
                <a:ext cx="2689262" cy="898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18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3.7037E-6 L 1.38778E-17 -0.5358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42" presetClass="path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0.53588 L 1.38778E-17 -3.7037E-6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 txBox="1">
            <a:spLocks/>
          </p:cNvSpPr>
          <p:nvPr/>
        </p:nvSpPr>
        <p:spPr>
          <a:xfrm>
            <a:off x="719572" y="608673"/>
            <a:ext cx="3960440" cy="720080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Vodorovný vrh</a:t>
            </a: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ovéPole 4"/>
          <p:cNvSpPr txBox="1"/>
          <p:nvPr/>
        </p:nvSpPr>
        <p:spPr>
          <a:xfrm>
            <a:off x="539552" y="1196752"/>
            <a:ext cx="7848872" cy="560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lnSpc>
                <a:spcPct val="200000"/>
              </a:lnSpc>
            </a:pPr>
            <a:r>
              <a:rPr lang="cs-CZ" dirty="0" smtClean="0"/>
              <a:t>Počáteční rychlost v</a:t>
            </a:r>
            <a:r>
              <a:rPr lang="cs-CZ" baseline="-25000" dirty="0" smtClean="0"/>
              <a:t>o</a:t>
            </a:r>
            <a:r>
              <a:rPr lang="cs-CZ" dirty="0" smtClean="0"/>
              <a:t> vrženého tělesa má vodorovný směr.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683568" y="1876182"/>
            <a:ext cx="8712968" cy="4689812"/>
            <a:chOff x="683568" y="1876182"/>
            <a:chExt cx="8712968" cy="4689812"/>
          </a:xfrm>
        </p:grpSpPr>
        <p:cxnSp>
          <p:nvCxnSpPr>
            <p:cNvPr id="9" name="Přímá spojnice se šipkou 8"/>
            <p:cNvCxnSpPr/>
            <p:nvPr/>
          </p:nvCxnSpPr>
          <p:spPr>
            <a:xfrm flipV="1">
              <a:off x="971600" y="2060848"/>
              <a:ext cx="0" cy="43204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>
              <a:off x="827584" y="6237312"/>
              <a:ext cx="74168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ovéPole 11"/>
            <p:cNvSpPr txBox="1"/>
            <p:nvPr/>
          </p:nvSpPr>
          <p:spPr>
            <a:xfrm>
              <a:off x="683568" y="187618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y</a:t>
              </a:r>
              <a:endParaRPr lang="cs-CZ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8100392" y="619666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x</a:t>
              </a:r>
              <a:endParaRPr lang="cs-CZ" dirty="0"/>
            </a:p>
          </p:txBody>
        </p:sp>
      </p:grpSp>
      <p:sp>
        <p:nvSpPr>
          <p:cNvPr id="4" name="Ovál 3"/>
          <p:cNvSpPr/>
          <p:nvPr/>
        </p:nvSpPr>
        <p:spPr>
          <a:xfrm>
            <a:off x="793778" y="2564904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6" name="Skupina 5"/>
          <p:cNvGrpSpPr/>
          <p:nvPr/>
        </p:nvGrpSpPr>
        <p:grpSpPr>
          <a:xfrm>
            <a:off x="973798" y="2729022"/>
            <a:ext cx="1536070" cy="369332"/>
            <a:chOff x="2493132" y="4504473"/>
            <a:chExt cx="1536070" cy="369332"/>
          </a:xfrm>
        </p:grpSpPr>
        <p:cxnSp>
          <p:nvCxnSpPr>
            <p:cNvPr id="5" name="Přímá spojnice se šipkou 4"/>
            <p:cNvCxnSpPr/>
            <p:nvPr/>
          </p:nvCxnSpPr>
          <p:spPr>
            <a:xfrm>
              <a:off x="2493132" y="4523642"/>
              <a:ext cx="93610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ovéPole 14"/>
            <p:cNvSpPr txBox="1"/>
            <p:nvPr/>
          </p:nvSpPr>
          <p:spPr>
            <a:xfrm>
              <a:off x="2733058" y="4504473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smtClean="0"/>
                <a:t>v</a:t>
              </a:r>
              <a:r>
                <a:rPr lang="cs-CZ" b="1" baseline="-25000" dirty="0" smtClean="0"/>
                <a:t>o</a:t>
              </a:r>
              <a:endParaRPr lang="cs-CZ" b="1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ovéPole 6"/>
              <p:cNvSpPr txBox="1"/>
              <p:nvPr/>
            </p:nvSpPr>
            <p:spPr>
              <a:xfrm>
                <a:off x="1595964" y="3645024"/>
                <a:ext cx="2857770" cy="61093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</a:rPr>
                        <m:t>x</m:t>
                      </m:r>
                      <m:r>
                        <a:rPr lang="cs-CZ" b="0" i="0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          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h</m:t>
                      </m:r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𝑔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964" y="3645024"/>
                <a:ext cx="2857770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ovéPole 7"/>
              <p:cNvSpPr txBox="1"/>
              <p:nvPr/>
            </p:nvSpPr>
            <p:spPr>
              <a:xfrm>
                <a:off x="1594260" y="4509120"/>
                <a:ext cx="2278957" cy="39126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         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𝑔𝑡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4260" y="4509120"/>
                <a:ext cx="2278957" cy="391261"/>
              </a:xfrm>
              <a:prstGeom prst="rect">
                <a:avLst/>
              </a:prstGeom>
              <a:blipFill rotWithShape="1">
                <a:blip r:embed="rId4"/>
                <a:stretch>
                  <a:fillRect b="-29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8072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2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3583E-6 L 0.0698 -0.00023 C 0.14948 0.00301 0.19757 0.00324 0.21181 0.00787 C 0.24896 0.01411 0.2632 0.01435 0.29011 0.02406 C 0.32136 0.03493 0.36684 0.05274 0.39966 0.07287 C 0.4323 0.09299 0.45903 0.11636 0.4875 0.14458 C 0.5158 0.1728 0.54427 0.20912 0.56927 0.24197 C 0.59393 0.27481 0.61997 0.31506 0.63611 0.34166 L 0.6658 0.40181 L 0.6849 0.45501 L 0.69827 0.50868 " pathEditMode="relative" rAng="0" ptsTypes="FffaaaaFAAF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13" y="25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 txBox="1">
            <a:spLocks/>
          </p:cNvSpPr>
          <p:nvPr/>
        </p:nvSpPr>
        <p:spPr>
          <a:xfrm>
            <a:off x="719572" y="608673"/>
            <a:ext cx="3960440" cy="720080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Šikmý vrh</a:t>
            </a: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ovéPole 4"/>
          <p:cNvSpPr txBox="1"/>
          <p:nvPr/>
        </p:nvSpPr>
        <p:spPr>
          <a:xfrm>
            <a:off x="539552" y="119675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cs-CZ" dirty="0" smtClean="0"/>
              <a:t>Počáteční rychlost v</a:t>
            </a:r>
            <a:r>
              <a:rPr lang="cs-CZ" baseline="-25000" dirty="0" smtClean="0"/>
              <a:t>o</a:t>
            </a:r>
            <a:r>
              <a:rPr lang="cs-CZ" dirty="0" smtClean="0"/>
              <a:t> vrženého tělesa svírá s vodorovným směrem úhel </a:t>
            </a:r>
            <a:r>
              <a:rPr lang="el-GR" dirty="0" smtClean="0"/>
              <a:t>α</a:t>
            </a:r>
            <a:r>
              <a:rPr lang="cs-CZ" dirty="0" smtClean="0"/>
              <a:t> (elevační úhel).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683568" y="1876182"/>
            <a:ext cx="8712968" cy="4689812"/>
            <a:chOff x="683568" y="1876182"/>
            <a:chExt cx="8712968" cy="4689812"/>
          </a:xfrm>
        </p:grpSpPr>
        <p:cxnSp>
          <p:nvCxnSpPr>
            <p:cNvPr id="9" name="Přímá spojnice se šipkou 8"/>
            <p:cNvCxnSpPr/>
            <p:nvPr/>
          </p:nvCxnSpPr>
          <p:spPr>
            <a:xfrm flipV="1">
              <a:off x="971600" y="2060848"/>
              <a:ext cx="0" cy="43204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se šipkou 9"/>
            <p:cNvCxnSpPr/>
            <p:nvPr/>
          </p:nvCxnSpPr>
          <p:spPr>
            <a:xfrm>
              <a:off x="827584" y="6237312"/>
              <a:ext cx="741682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ovéPole 11"/>
            <p:cNvSpPr txBox="1"/>
            <p:nvPr/>
          </p:nvSpPr>
          <p:spPr>
            <a:xfrm>
              <a:off x="683568" y="187618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y</a:t>
              </a:r>
              <a:endParaRPr lang="cs-CZ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8100392" y="6196662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x</a:t>
              </a:r>
              <a:endParaRPr lang="cs-CZ" dirty="0"/>
            </a:p>
          </p:txBody>
        </p:sp>
      </p:grpSp>
      <p:sp>
        <p:nvSpPr>
          <p:cNvPr id="4" name="Ovál 3"/>
          <p:cNvSpPr/>
          <p:nvPr/>
        </p:nvSpPr>
        <p:spPr>
          <a:xfrm>
            <a:off x="793778" y="6016642"/>
            <a:ext cx="360040" cy="36004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973798" y="5373216"/>
            <a:ext cx="468052" cy="85534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927162" y="538857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v</a:t>
            </a:r>
            <a:r>
              <a:rPr lang="cs-CZ" b="1" baseline="-25000" dirty="0" smtClean="0"/>
              <a:t>o</a:t>
            </a:r>
            <a:endParaRPr lang="cs-CZ" b="1" dirty="0"/>
          </a:p>
        </p:txBody>
      </p:sp>
      <p:sp>
        <p:nvSpPr>
          <p:cNvPr id="16" name="Oblouk 15"/>
          <p:cNvSpPr/>
          <p:nvPr/>
        </p:nvSpPr>
        <p:spPr>
          <a:xfrm rot="1046400">
            <a:off x="731887" y="5680632"/>
            <a:ext cx="864096" cy="864096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extovéPole 16"/>
          <p:cNvSpPr txBox="1"/>
          <p:nvPr/>
        </p:nvSpPr>
        <p:spPr>
          <a:xfrm>
            <a:off x="1176991" y="577421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α</a:t>
            </a:r>
            <a:endParaRPr lang="cs-CZ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ovéPole 18"/>
              <p:cNvSpPr txBox="1"/>
              <p:nvPr/>
            </p:nvSpPr>
            <p:spPr>
              <a:xfrm>
                <a:off x="3275856" y="2259436"/>
                <a:ext cx="3958328" cy="61093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b="0" i="0" smtClean="0">
                          <a:latin typeface="Cambria Math"/>
                        </a:rPr>
                        <m:t>x</m:t>
                      </m:r>
                      <m:r>
                        <a:rPr lang="cs-CZ" b="0" i="0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α</m:t>
                      </m:r>
                      <m:r>
                        <a:rPr lang="cs-CZ" b="0" i="1" smtClean="0">
                          <a:latin typeface="Cambria Math"/>
                        </a:rPr>
                        <m:t>          </m:t>
                      </m:r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α</m:t>
                      </m:r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𝑔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259436"/>
                <a:ext cx="3958328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ovéPole 19"/>
              <p:cNvSpPr txBox="1"/>
              <p:nvPr/>
            </p:nvSpPr>
            <p:spPr>
              <a:xfrm>
                <a:off x="3275856" y="3212976"/>
                <a:ext cx="3775457" cy="39126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α</m:t>
                      </m:r>
                      <m:r>
                        <a:rPr lang="cs-CZ" b="0" i="1" smtClean="0">
                          <a:latin typeface="Cambria Math"/>
                        </a:rPr>
                        <m:t>         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𝑦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/>
                        </a:rPr>
                        <m:t>α</m:t>
                      </m:r>
                      <m:r>
                        <a:rPr lang="cs-CZ" b="0" i="1" smtClean="0">
                          <a:latin typeface="Cambria Math"/>
                        </a:rPr>
                        <m:t> </m:t>
                      </m:r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r>
                        <a:rPr lang="cs-CZ" b="0" i="1" smtClean="0">
                          <a:latin typeface="Cambria Math"/>
                        </a:rPr>
                        <m:t>𝑔𝑡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3212976"/>
                <a:ext cx="3775457" cy="391261"/>
              </a:xfrm>
              <a:prstGeom prst="rect">
                <a:avLst/>
              </a:prstGeom>
              <a:blipFill rotWithShape="1">
                <a:blip r:embed="rId4"/>
                <a:stretch>
                  <a:fillRect b="-29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624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0.03542 -0.0787 L 0.07032 -0.14213 L 0.12032 -0.22129 L 0.15868 -0.26944 L 0.19584 -0.30509 C 0.21511 -0.31736 0.25087 -0.33703 0.27726 -0.34537 C 0.30278 -0.35393 0.32309 -0.35648 0.34931 -0.35625 C 0.38872 -0.3618 0.40955 -0.35139 0.43421 -0.34375 C 0.45886 -0.33611 0.47257 -0.32986 0.49705 -0.31111 C 0.52153 -0.29236 0.56007 -0.25347 0.58073 -0.23055 L 0.62153 -0.17315 L 0.67379 -0.08032 L 0.7165 -2.22222E-6 " pathEditMode="relative" rAng="0" ptsTypes="FAAAAfafaaFAAF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16" y="-1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03748" y="2967335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4326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4"/>
          <p:cNvSpPr>
            <a:spLocks noGrp="1"/>
          </p:cNvSpPr>
          <p:nvPr/>
        </p:nvSpPr>
        <p:spPr bwMode="auto">
          <a:xfrm>
            <a:off x="685800" y="167481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3" name="Podnadpis 5"/>
          <p:cNvSpPr>
            <a:spLocks noGrp="1"/>
          </p:cNvSpPr>
          <p:nvPr/>
        </p:nvSpPr>
        <p:spPr bwMode="auto">
          <a:xfrm>
            <a:off x="1371600" y="3430588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</a:t>
            </a:r>
            <a:r>
              <a:rPr lang="cs-CZ" dirty="0" smtClean="0"/>
              <a:t>Andrea </a:t>
            </a:r>
            <a:r>
              <a:rPr lang="cs-CZ" dirty="0" err="1" smtClean="0"/>
              <a:t>Pieczonková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00589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254</Words>
  <Application>Microsoft Office PowerPoint</Application>
  <PresentationFormat>Předvádění na obrazovce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alan</dc:creator>
  <cp:lastModifiedBy>alan</cp:lastModifiedBy>
  <cp:revision>8</cp:revision>
  <dcterms:created xsi:type="dcterms:W3CDTF">2013-01-03T17:07:48Z</dcterms:created>
  <dcterms:modified xsi:type="dcterms:W3CDTF">2013-01-03T18:26:50Z</dcterms:modified>
</cp:coreProperties>
</file>