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1" r:id="rId3"/>
    <p:sldId id="280" r:id="rId4"/>
    <p:sldId id="282" r:id="rId5"/>
    <p:sldId id="283" r:id="rId6"/>
    <p:sldId id="284" r:id="rId7"/>
    <p:sldId id="285" r:id="rId8"/>
    <p:sldId id="286" r:id="rId9"/>
    <p:sldId id="287" r:id="rId10"/>
    <p:sldId id="279" r:id="rId11"/>
    <p:sldId id="267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8" autoAdjust="0"/>
  </p:normalViewPr>
  <p:slideViewPr>
    <p:cSldViewPr>
      <p:cViewPr>
        <p:scale>
          <a:sx n="80" d="100"/>
          <a:sy n="80" d="100"/>
        </p:scale>
        <p:origin x="-870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F2E905-70D3-4EC0-A2B4-A46E96780764}" type="datetimeFigureOut">
              <a:rPr lang="cs-CZ" smtClean="0"/>
              <a:t>24.5.2013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A390F-A437-48CF-BC5F-794E6CC67B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5197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C8BAF-BD71-41E0-9706-C13305595855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4207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2924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80687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41183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3168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29244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3168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936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</a:t>
            </a:r>
            <a:r>
              <a:rPr lang="cs-CZ" dirty="0">
                <a:solidFill>
                  <a:srgbClr val="376092"/>
                </a:solidFill>
              </a:rPr>
              <a:t>I</a:t>
            </a:r>
            <a:r>
              <a:rPr lang="cs-CZ" dirty="0" smtClean="0">
                <a:solidFill>
                  <a:srgbClr val="376092"/>
                </a:solidFill>
              </a:rPr>
              <a:t>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Pohyby v centrálním gravitačním poli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75450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VY_32_INOVACE_11-09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Zdroj klipartů: MS Office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Andrea Pieczonková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ovéPole 298"/>
          <p:cNvSpPr txBox="1"/>
          <p:nvPr/>
        </p:nvSpPr>
        <p:spPr>
          <a:xfrm>
            <a:off x="4025822" y="5232898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5" name="TextovéPole 154"/>
          <p:cNvSpPr txBox="1"/>
          <p:nvPr/>
        </p:nvSpPr>
        <p:spPr>
          <a:xfrm>
            <a:off x="683568" y="548680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  <a:latin typeface="+mn-lt"/>
              </a:rPr>
              <a:t>Centrální gravitační pole</a:t>
            </a:r>
            <a:endParaRPr lang="cs-CZ" b="1" dirty="0">
              <a:solidFill>
                <a:schemeClr val="accent1"/>
              </a:solidFill>
              <a:latin typeface="+mn-lt"/>
            </a:endParaRPr>
          </a:p>
        </p:txBody>
      </p:sp>
      <p:grpSp>
        <p:nvGrpSpPr>
          <p:cNvPr id="6" name="Skupina 5"/>
          <p:cNvGrpSpPr/>
          <p:nvPr/>
        </p:nvGrpSpPr>
        <p:grpSpPr>
          <a:xfrm>
            <a:off x="3583141" y="2754354"/>
            <a:ext cx="1880592" cy="1880592"/>
            <a:chOff x="3583141" y="2754354"/>
            <a:chExt cx="1880592" cy="1880592"/>
          </a:xfrm>
        </p:grpSpPr>
        <p:grpSp>
          <p:nvGrpSpPr>
            <p:cNvPr id="5" name="Skupina 4"/>
            <p:cNvGrpSpPr/>
            <p:nvPr/>
          </p:nvGrpSpPr>
          <p:grpSpPr>
            <a:xfrm>
              <a:off x="3583141" y="3586638"/>
              <a:ext cx="1880592" cy="216024"/>
              <a:chOff x="3583141" y="3607904"/>
              <a:chExt cx="1880592" cy="216024"/>
            </a:xfrm>
          </p:grpSpPr>
          <p:sp>
            <p:nvSpPr>
              <p:cNvPr id="3" name="Šipka doprava 2"/>
              <p:cNvSpPr/>
              <p:nvPr/>
            </p:nvSpPr>
            <p:spPr>
              <a:xfrm>
                <a:off x="3583141" y="3607904"/>
                <a:ext cx="864096" cy="216024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8" name="Šipka doprava 17"/>
              <p:cNvSpPr/>
              <p:nvPr/>
            </p:nvSpPr>
            <p:spPr>
              <a:xfrm flipH="1">
                <a:off x="4599637" y="3607904"/>
                <a:ext cx="864096" cy="216024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19" name="Skupina 18"/>
            <p:cNvGrpSpPr/>
            <p:nvPr/>
          </p:nvGrpSpPr>
          <p:grpSpPr>
            <a:xfrm rot="5400000">
              <a:off x="3585258" y="3586638"/>
              <a:ext cx="1880592" cy="216024"/>
              <a:chOff x="3583141" y="3607904"/>
              <a:chExt cx="1880592" cy="216024"/>
            </a:xfrm>
          </p:grpSpPr>
          <p:sp>
            <p:nvSpPr>
              <p:cNvPr id="20" name="Šipka doprava 19"/>
              <p:cNvSpPr/>
              <p:nvPr/>
            </p:nvSpPr>
            <p:spPr>
              <a:xfrm>
                <a:off x="3583141" y="3607904"/>
                <a:ext cx="864096" cy="216024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1" name="Šipka doprava 20"/>
              <p:cNvSpPr/>
              <p:nvPr/>
            </p:nvSpPr>
            <p:spPr>
              <a:xfrm flipH="1">
                <a:off x="4599637" y="3607904"/>
                <a:ext cx="864096" cy="216024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  <p:sp>
        <p:nvSpPr>
          <p:cNvPr id="7" name="Ovál 6"/>
          <p:cNvSpPr/>
          <p:nvPr/>
        </p:nvSpPr>
        <p:spPr>
          <a:xfrm>
            <a:off x="2185294" y="1354390"/>
            <a:ext cx="4680520" cy="4680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9" name="Skupina 8"/>
          <p:cNvGrpSpPr/>
          <p:nvPr/>
        </p:nvGrpSpPr>
        <p:grpSpPr>
          <a:xfrm>
            <a:off x="2784008" y="1906200"/>
            <a:ext cx="3466048" cy="3466048"/>
            <a:chOff x="2784008" y="1906200"/>
            <a:chExt cx="3466048" cy="3466048"/>
          </a:xfrm>
        </p:grpSpPr>
        <p:grpSp>
          <p:nvGrpSpPr>
            <p:cNvPr id="8" name="Skupina 7"/>
            <p:cNvGrpSpPr/>
            <p:nvPr/>
          </p:nvGrpSpPr>
          <p:grpSpPr>
            <a:xfrm>
              <a:off x="2784008" y="2153666"/>
              <a:ext cx="3466048" cy="3039847"/>
              <a:chOff x="2784008" y="2153666"/>
              <a:chExt cx="3466048" cy="3039847"/>
            </a:xfrm>
          </p:grpSpPr>
          <p:sp>
            <p:nvSpPr>
              <p:cNvPr id="29" name="Šipka doprava 28"/>
              <p:cNvSpPr/>
              <p:nvPr/>
            </p:nvSpPr>
            <p:spPr>
              <a:xfrm rot="18900000" flipH="1">
                <a:off x="5660670" y="2153666"/>
                <a:ext cx="589386" cy="152191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6" name="Šipka doprava 25"/>
              <p:cNvSpPr/>
              <p:nvPr/>
            </p:nvSpPr>
            <p:spPr>
              <a:xfrm rot="8100000" flipH="1">
                <a:off x="2784008" y="5041322"/>
                <a:ext cx="589386" cy="152191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30" name="Skupina 29"/>
            <p:cNvGrpSpPr/>
            <p:nvPr/>
          </p:nvGrpSpPr>
          <p:grpSpPr>
            <a:xfrm rot="5400000">
              <a:off x="2846732" y="2119300"/>
              <a:ext cx="3466048" cy="3039847"/>
              <a:chOff x="2784008" y="2153666"/>
              <a:chExt cx="3466048" cy="3039847"/>
            </a:xfrm>
          </p:grpSpPr>
          <p:sp>
            <p:nvSpPr>
              <p:cNvPr id="31" name="Šipka doprava 30"/>
              <p:cNvSpPr/>
              <p:nvPr/>
            </p:nvSpPr>
            <p:spPr>
              <a:xfrm rot="18900000" flipH="1">
                <a:off x="5660670" y="2153666"/>
                <a:ext cx="589386" cy="152191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32" name="Šipka doprava 31"/>
              <p:cNvSpPr/>
              <p:nvPr/>
            </p:nvSpPr>
            <p:spPr>
              <a:xfrm rot="8100000" flipH="1">
                <a:off x="2784008" y="5041322"/>
                <a:ext cx="589386" cy="152191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  <p:grpSp>
        <p:nvGrpSpPr>
          <p:cNvPr id="34" name="Skupina 33"/>
          <p:cNvGrpSpPr/>
          <p:nvPr/>
        </p:nvGrpSpPr>
        <p:grpSpPr>
          <a:xfrm rot="2700000">
            <a:off x="2817188" y="1914595"/>
            <a:ext cx="3466048" cy="3466048"/>
            <a:chOff x="2784008" y="1906200"/>
            <a:chExt cx="3466048" cy="3466048"/>
          </a:xfrm>
        </p:grpSpPr>
        <p:grpSp>
          <p:nvGrpSpPr>
            <p:cNvPr id="35" name="Skupina 34"/>
            <p:cNvGrpSpPr/>
            <p:nvPr/>
          </p:nvGrpSpPr>
          <p:grpSpPr>
            <a:xfrm>
              <a:off x="2784008" y="2153666"/>
              <a:ext cx="3466048" cy="3039847"/>
              <a:chOff x="2784008" y="2153666"/>
              <a:chExt cx="3466048" cy="3039847"/>
            </a:xfrm>
          </p:grpSpPr>
          <p:sp>
            <p:nvSpPr>
              <p:cNvPr id="39" name="Šipka doprava 38"/>
              <p:cNvSpPr/>
              <p:nvPr/>
            </p:nvSpPr>
            <p:spPr>
              <a:xfrm rot="18900000" flipH="1">
                <a:off x="5660670" y="2153666"/>
                <a:ext cx="589386" cy="152191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0" name="Šipka doprava 39"/>
              <p:cNvSpPr/>
              <p:nvPr/>
            </p:nvSpPr>
            <p:spPr>
              <a:xfrm rot="8100000" flipH="1">
                <a:off x="2784008" y="5041322"/>
                <a:ext cx="589386" cy="152191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36" name="Skupina 35"/>
            <p:cNvGrpSpPr/>
            <p:nvPr/>
          </p:nvGrpSpPr>
          <p:grpSpPr>
            <a:xfrm rot="5400000">
              <a:off x="2846732" y="2119300"/>
              <a:ext cx="3466048" cy="3039847"/>
              <a:chOff x="2784008" y="2153666"/>
              <a:chExt cx="3466048" cy="3039847"/>
            </a:xfrm>
          </p:grpSpPr>
          <p:sp>
            <p:nvSpPr>
              <p:cNvPr id="37" name="Šipka doprava 36"/>
              <p:cNvSpPr/>
              <p:nvPr/>
            </p:nvSpPr>
            <p:spPr>
              <a:xfrm rot="18900000" flipH="1">
                <a:off x="5660670" y="2153666"/>
                <a:ext cx="589386" cy="152191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38" name="Šipka doprava 37"/>
              <p:cNvSpPr/>
              <p:nvPr/>
            </p:nvSpPr>
            <p:spPr>
              <a:xfrm rot="8100000" flipH="1">
                <a:off x="2784008" y="5041322"/>
                <a:ext cx="589386" cy="152191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  <p:sp>
        <p:nvSpPr>
          <p:cNvPr id="27" name="Ovál 26"/>
          <p:cNvSpPr/>
          <p:nvPr/>
        </p:nvSpPr>
        <p:spPr>
          <a:xfrm>
            <a:off x="3563888" y="2743721"/>
            <a:ext cx="1908000" cy="1908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276846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Přímá spojnice se šipkou 18"/>
          <p:cNvCxnSpPr/>
          <p:nvPr/>
        </p:nvCxnSpPr>
        <p:spPr>
          <a:xfrm>
            <a:off x="4428112" y="1343191"/>
            <a:ext cx="12240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se šipkou 19"/>
          <p:cNvCxnSpPr/>
          <p:nvPr/>
        </p:nvCxnSpPr>
        <p:spPr>
          <a:xfrm>
            <a:off x="4424609" y="1337121"/>
            <a:ext cx="9000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nadpis 2"/>
          <p:cNvSpPr txBox="1">
            <a:spLocks/>
          </p:cNvSpPr>
          <p:nvPr/>
        </p:nvSpPr>
        <p:spPr>
          <a:xfrm>
            <a:off x="611560" y="476672"/>
            <a:ext cx="8352928" cy="1752600"/>
          </a:xfrm>
          <a:prstGeom prst="rect">
            <a:avLst/>
          </a:prstGeom>
        </p:spPr>
        <p:txBody>
          <a:bodyPr rtlCol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Pohyby v centrálním gravitačním poli Země</a:t>
            </a:r>
          </a:p>
        </p:txBody>
      </p:sp>
      <p:sp>
        <p:nvSpPr>
          <p:cNvPr id="5" name="Ovál 4"/>
          <p:cNvSpPr/>
          <p:nvPr/>
        </p:nvSpPr>
        <p:spPr>
          <a:xfrm>
            <a:off x="2234893" y="1352972"/>
            <a:ext cx="4320480" cy="43204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2918969" y="1352972"/>
            <a:ext cx="2952328" cy="343579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3602140" y="1364633"/>
            <a:ext cx="1585986" cy="25844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0" name="Přímá spojnice se šipkou 9"/>
          <p:cNvCxnSpPr/>
          <p:nvPr/>
        </p:nvCxnSpPr>
        <p:spPr>
          <a:xfrm>
            <a:off x="4395133" y="1340834"/>
            <a:ext cx="6120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 rot="5400000">
            <a:off x="4002399" y="1772740"/>
            <a:ext cx="8280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>
            <a:off x="4424609" y="1514080"/>
            <a:ext cx="147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latin typeface="Cambria Math" pitchFamily="18" charset="0"/>
                <a:ea typeface="Cambria Math" pitchFamily="18" charset="0"/>
              </a:rPr>
              <a:t>F</a:t>
            </a:r>
            <a:r>
              <a:rPr lang="cs-CZ" b="1" baseline="-25000" dirty="0" smtClean="0">
                <a:latin typeface="Cambria Math" pitchFamily="18" charset="0"/>
                <a:ea typeface="Cambria Math" pitchFamily="18" charset="0"/>
              </a:rPr>
              <a:t>g</a:t>
            </a:r>
            <a:endParaRPr lang="cs-CZ" b="1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4644008" y="83671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latin typeface="Cambria Math" pitchFamily="18" charset="0"/>
                <a:ea typeface="Cambria Math" pitchFamily="18" charset="0"/>
              </a:rPr>
              <a:t>v</a:t>
            </a:r>
            <a:r>
              <a:rPr lang="cs-CZ" b="1" baseline="-25000" dirty="0" smtClean="0">
                <a:latin typeface="Cambria Math" pitchFamily="18" charset="0"/>
                <a:ea typeface="Cambria Math" pitchFamily="18" charset="0"/>
              </a:rPr>
              <a:t>0</a:t>
            </a:r>
            <a:endParaRPr lang="cs-CZ" b="1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8" name="Ovál 17"/>
          <p:cNvSpPr/>
          <p:nvPr/>
        </p:nvSpPr>
        <p:spPr>
          <a:xfrm>
            <a:off x="4337437" y="1268760"/>
            <a:ext cx="174344" cy="1743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3531133" y="2649212"/>
            <a:ext cx="1728000" cy="1728000"/>
          </a:xfrm>
          <a:prstGeom prst="ellipse">
            <a:avLst/>
          </a:prstGeom>
          <a:blipFill dpi="0" rotWithShape="1">
            <a:blip r:embed="rId3">
              <a:alphaModFix amt="46000"/>
            </a:blip>
            <a:srcRect/>
            <a:tile tx="0" ty="0" sx="100000" sy="100000" flip="none" algn="tl"/>
          </a:blip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994155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64 4.81481E-6 C 0.00296 0.00601 0.03247 -0.00556 0.04636 0.03703 C 0.05903 0.05416 0.06615 0.07847 0.0724 0.10231 C 0.07865 0.12615 0.08264 0.15462 0.08386 0.18009 C 0.08507 0.20555 0.08056 0.23958 0.07969 0.25509 " pathEditMode="relative" rAng="0" ptsTypes="faaaf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27" y="12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path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4.81481E-6 C 0.08629 4.81481E-6 0.15868 0.11226 0.15868 0.25092 C 0.15868 0.38935 0.08629 0.50185 -0.00243 0.50185 C -0.09114 0.50185 -0.16267 0.38935 -0.16267 0.25092 C -0.16267 0.11226 -0.09114 4.81481E-6 -0.00243 4.81481E-6 Z " pathEditMode="relative" rAng="0" ptsTypes="fffff">
                                      <p:cBhvr>
                                        <p:cTn id="1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25093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9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3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path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64 -2.59259E-6 C 0.12639 -2.59259E-6 0.23316 0.14097 0.23316 0.31459 C 0.23316 0.48797 0.12639 0.62917 -0.00364 0.62917 C -0.13472 0.62917 -0.23993 0.48797 -0.23993 0.31459 C -0.23993 0.14097 -0.13472 -2.59259E-6 -0.00364 -2.59259E-6 Z " pathEditMode="relative" rAng="0" ptsTypes="fffff">
                                      <p:cBhvr>
                                        <p:cTn id="26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31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8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611560" y="572487"/>
            <a:ext cx="835292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dirty="0" smtClean="0"/>
              <a:t>Při určité hodnotě počáteční rychlosti v</a:t>
            </a:r>
            <a:r>
              <a:rPr lang="cs-CZ" baseline="-25000" dirty="0" smtClean="0"/>
              <a:t>0</a:t>
            </a:r>
            <a:r>
              <a:rPr lang="cs-CZ" dirty="0" smtClean="0"/>
              <a:t> se těleso pohybuje po kružnici. Tuto rychlost nazýváme </a:t>
            </a:r>
            <a:r>
              <a:rPr lang="cs-CZ" b="1" dirty="0" smtClean="0">
                <a:solidFill>
                  <a:schemeClr val="accent1"/>
                </a:solidFill>
              </a:rPr>
              <a:t>kruhovou rychlostí v</a:t>
            </a:r>
            <a:r>
              <a:rPr lang="cs-CZ" b="1" baseline="-25000" dirty="0" smtClean="0">
                <a:solidFill>
                  <a:schemeClr val="accent1"/>
                </a:solidFill>
              </a:rPr>
              <a:t>k</a:t>
            </a:r>
            <a:r>
              <a:rPr lang="cs-CZ" b="1" dirty="0" smtClean="0">
                <a:solidFill>
                  <a:schemeClr val="accent1"/>
                </a:solidFill>
              </a:rPr>
              <a:t>.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5" name="Ovál 4"/>
          <p:cNvSpPr/>
          <p:nvPr/>
        </p:nvSpPr>
        <p:spPr>
          <a:xfrm>
            <a:off x="2234893" y="1700808"/>
            <a:ext cx="4320480" cy="43204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3531133" y="2997048"/>
            <a:ext cx="1728000" cy="1728000"/>
          </a:xfrm>
          <a:prstGeom prst="ellipse">
            <a:avLst/>
          </a:prstGeom>
          <a:blipFill dpi="0" rotWithShape="1">
            <a:blip r:embed="rId3">
              <a:alphaModFix amt="48000"/>
            </a:blip>
            <a:srcRect/>
            <a:tile tx="0" ty="0" sx="100000" sy="100000" flip="none" algn="tl"/>
          </a:blip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5" name="Skupina 14"/>
          <p:cNvGrpSpPr/>
          <p:nvPr/>
        </p:nvGrpSpPr>
        <p:grpSpPr>
          <a:xfrm>
            <a:off x="4395133" y="1268760"/>
            <a:ext cx="1505132" cy="1265816"/>
            <a:chOff x="4395133" y="1268760"/>
            <a:chExt cx="1505132" cy="1265816"/>
          </a:xfrm>
        </p:grpSpPr>
        <p:cxnSp>
          <p:nvCxnSpPr>
            <p:cNvPr id="9" name="Přímá spojnice se šipkou 8"/>
            <p:cNvCxnSpPr/>
            <p:nvPr/>
          </p:nvCxnSpPr>
          <p:spPr>
            <a:xfrm>
              <a:off x="4395133" y="1688670"/>
              <a:ext cx="1224136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Skupina 9"/>
            <p:cNvGrpSpPr/>
            <p:nvPr/>
          </p:nvGrpSpPr>
          <p:grpSpPr>
            <a:xfrm>
              <a:off x="4416399" y="1706576"/>
              <a:ext cx="1483866" cy="828000"/>
              <a:chOff x="8028384" y="1846734"/>
              <a:chExt cx="1483866" cy="828000"/>
            </a:xfrm>
          </p:grpSpPr>
          <p:cxnSp>
            <p:nvCxnSpPr>
              <p:cNvPr id="11" name="Přímá spojnice se šipkou 10"/>
              <p:cNvCxnSpPr/>
              <p:nvPr/>
            </p:nvCxnSpPr>
            <p:spPr>
              <a:xfrm rot="5400000">
                <a:off x="7614384" y="2260734"/>
                <a:ext cx="828000" cy="0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ovéPole 11"/>
              <p:cNvSpPr txBox="1"/>
              <p:nvPr/>
            </p:nvSpPr>
            <p:spPr>
              <a:xfrm>
                <a:off x="8036594" y="2002074"/>
                <a:ext cx="147565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b="1" dirty="0" smtClean="0">
                    <a:latin typeface="Cambria Math" pitchFamily="18" charset="0"/>
                    <a:ea typeface="Cambria Math" pitchFamily="18" charset="0"/>
                  </a:rPr>
                  <a:t>F</a:t>
                </a:r>
                <a:r>
                  <a:rPr lang="cs-CZ" b="1" baseline="-25000" dirty="0" smtClean="0">
                    <a:latin typeface="Cambria Math" pitchFamily="18" charset="0"/>
                    <a:ea typeface="Cambria Math" pitchFamily="18" charset="0"/>
                  </a:rPr>
                  <a:t>g </a:t>
                </a:r>
                <a:r>
                  <a:rPr lang="cs-CZ" b="1" dirty="0" smtClean="0">
                    <a:latin typeface="Cambria Math" pitchFamily="18" charset="0"/>
                    <a:ea typeface="Cambria Math" pitchFamily="18" charset="0"/>
                  </a:rPr>
                  <a:t>= F</a:t>
                </a:r>
                <a:r>
                  <a:rPr lang="cs-CZ" b="1" baseline="-25000" dirty="0" smtClean="0">
                    <a:latin typeface="Cambria Math" pitchFamily="18" charset="0"/>
                    <a:ea typeface="Cambria Math" pitchFamily="18" charset="0"/>
                  </a:rPr>
                  <a:t>d</a:t>
                </a:r>
                <a:endParaRPr lang="cs-CZ" b="1" dirty="0">
                  <a:latin typeface="Cambria Math" pitchFamily="18" charset="0"/>
                  <a:ea typeface="Cambria Math" pitchFamily="18" charset="0"/>
                </a:endParaRPr>
              </a:p>
            </p:txBody>
          </p:sp>
        </p:grpSp>
        <p:sp>
          <p:nvSpPr>
            <p:cNvPr id="13" name="TextovéPole 12"/>
            <p:cNvSpPr txBox="1"/>
            <p:nvPr/>
          </p:nvSpPr>
          <p:spPr>
            <a:xfrm>
              <a:off x="4788024" y="1268760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b="1" dirty="0" smtClean="0">
                  <a:latin typeface="Cambria Math" pitchFamily="18" charset="0"/>
                  <a:ea typeface="Cambria Math" pitchFamily="18" charset="0"/>
                </a:rPr>
                <a:t>v</a:t>
              </a:r>
              <a:r>
                <a:rPr lang="cs-CZ" b="1" baseline="-25000" dirty="0">
                  <a:latin typeface="Cambria Math" pitchFamily="18" charset="0"/>
                  <a:ea typeface="Cambria Math" pitchFamily="18" charset="0"/>
                </a:rPr>
                <a:t>k</a:t>
              </a:r>
              <a:endParaRPr lang="cs-CZ" b="1" dirty="0">
                <a:latin typeface="Cambria Math" pitchFamily="18" charset="0"/>
                <a:ea typeface="Cambria Math" pitchFamily="18" charset="0"/>
              </a:endParaRPr>
            </a:p>
          </p:txBody>
        </p:sp>
      </p:grpSp>
      <p:sp>
        <p:nvSpPr>
          <p:cNvPr id="14" name="Ovál 13"/>
          <p:cNvSpPr/>
          <p:nvPr/>
        </p:nvSpPr>
        <p:spPr>
          <a:xfrm>
            <a:off x="4337437" y="1619404"/>
            <a:ext cx="174344" cy="1743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" name="Přímá spojnice se šipkou 2"/>
          <p:cNvCxnSpPr>
            <a:stCxn id="6" idx="2"/>
            <a:endCxn id="5" idx="2"/>
          </p:cNvCxnSpPr>
          <p:nvPr/>
        </p:nvCxnSpPr>
        <p:spPr>
          <a:xfrm flipH="1">
            <a:off x="2234893" y="3861048"/>
            <a:ext cx="1296240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 flipH="1">
            <a:off x="3521484" y="3861048"/>
            <a:ext cx="900000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3746965" y="3502750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cs-CZ" baseline="-25000" dirty="0" smtClean="0">
                <a:latin typeface="Cambria Math" pitchFamily="18" charset="0"/>
                <a:ea typeface="Cambria Math" pitchFamily="18" charset="0"/>
              </a:rPr>
              <a:t>Z</a:t>
            </a:r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2699792" y="3510559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ambria Math" pitchFamily="18" charset="0"/>
                <a:ea typeface="Cambria Math" pitchFamily="18" charset="0"/>
              </a:rPr>
              <a:t>h</a:t>
            </a:r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68880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64 -2.59259E-6 C 0.12639 -2.59259E-6 0.23316 0.14097 0.23316 0.31459 C 0.23316 0.48797 0.12639 0.62917 -0.00364 0.62917 C -0.13472 0.62917 -0.23993 0.48797 -0.23993 0.31459 C -0.23993 0.14097 -0.13472 -2.59259E-6 -0.00364 -2.59259E-6 Z " pathEditMode="relative" rAng="0" ptsTypes="fffff">
                                      <p:cBhvr>
                                        <p:cTn id="6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31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ovéPole 20"/>
          <p:cNvSpPr txBox="1"/>
          <p:nvPr/>
        </p:nvSpPr>
        <p:spPr>
          <a:xfrm>
            <a:off x="611560" y="572487"/>
            <a:ext cx="835292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dirty="0" smtClean="0"/>
              <a:t>Při určité hodnotě počáteční rychlosti v</a:t>
            </a:r>
            <a:r>
              <a:rPr lang="cs-CZ" baseline="-25000" dirty="0" smtClean="0"/>
              <a:t>0</a:t>
            </a:r>
            <a:r>
              <a:rPr lang="cs-CZ" dirty="0" smtClean="0"/>
              <a:t> se těleso pohybuje po kružnici. Tuto rychlost nazýváme </a:t>
            </a:r>
            <a:r>
              <a:rPr lang="cs-CZ" b="1" dirty="0" smtClean="0">
                <a:solidFill>
                  <a:schemeClr val="accent1"/>
                </a:solidFill>
              </a:rPr>
              <a:t>kruhovou rychlostí v</a:t>
            </a:r>
            <a:r>
              <a:rPr lang="cs-CZ" b="1" baseline="-25000" dirty="0" smtClean="0">
                <a:solidFill>
                  <a:schemeClr val="accent1"/>
                </a:solidFill>
              </a:rPr>
              <a:t>k</a:t>
            </a:r>
            <a:r>
              <a:rPr lang="cs-CZ" b="1" dirty="0" smtClean="0">
                <a:solidFill>
                  <a:schemeClr val="accent1"/>
                </a:solidFill>
              </a:rPr>
              <a:t>.</a:t>
            </a:r>
            <a:endParaRPr lang="cs-CZ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611560" y="1844824"/>
                <a:ext cx="3712363" cy="6606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>
                    <a:latin typeface="+mn-lt"/>
                  </a:rPr>
                  <a:t>Gravitační síla: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</a:rPr>
                          <m:t>𝑔</m:t>
                        </m:r>
                      </m:sub>
                    </m:sSub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400" b="0" i="1" smtClean="0">
                        <a:latin typeface="Cambria Math"/>
                      </a:rPr>
                      <m:t>κ</m:t>
                    </m:r>
                    <m:f>
                      <m:fPr>
                        <m:ctrlPr>
                          <a:rPr lang="el-GR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𝑚</m:t>
                        </m:r>
                        <m:sSub>
                          <m:sSubPr>
                            <m:ctrlPr>
                              <a:rPr lang="cs-CZ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𝑀</m:t>
                            </m:r>
                          </m:e>
                          <m:sub>
                            <m:r>
                              <a:rPr lang="cs-CZ" sz="2400" b="0" i="1" smtClean="0">
                                <a:latin typeface="Cambria Math"/>
                              </a:rPr>
                              <m:t>𝑍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l-GR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l-GR" sz="2400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l-GR" sz="2400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cs-CZ" sz="2400" b="0" i="1" smtClean="0">
                                        <a:latin typeface="Cambria Math"/>
                                      </a:rPr>
                                      <m:t>𝑍</m:t>
                                    </m:r>
                                  </m:sub>
                                </m:sSub>
                                <m:r>
                                  <a:rPr lang="cs-CZ" sz="24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cs-CZ" sz="2400" b="0" i="1" smtClean="0">
                                    <a:latin typeface="Cambria Math"/>
                                  </a:rPr>
                                  <m:t>h</m:t>
                                </m:r>
                              </m:e>
                            </m:d>
                          </m:e>
                          <m:sup>
                            <m:r>
                              <a:rPr lang="cs-CZ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1844824"/>
                <a:ext cx="3712363" cy="660630"/>
              </a:xfrm>
              <a:prstGeom prst="rect">
                <a:avLst/>
              </a:prstGeom>
              <a:blipFill rotWithShape="1">
                <a:blip r:embed="rId3"/>
                <a:stretch>
                  <a:fillRect l="-131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/>
              <p:cNvSpPr txBox="1"/>
              <p:nvPr/>
            </p:nvSpPr>
            <p:spPr>
              <a:xfrm>
                <a:off x="611560" y="2696362"/>
                <a:ext cx="3295774" cy="743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>
                    <a:latin typeface="+mn-lt"/>
                  </a:rPr>
                  <a:t>Dostředivá síla: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</a:rPr>
                          <m:t>𝑑</m:t>
                        </m:r>
                      </m:sub>
                    </m:sSub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𝑚</m:t>
                        </m:r>
                        <m:sSubSup>
                          <m:sSubSupPr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cs-CZ" sz="24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cs-CZ" sz="2400" i="1">
                                <a:latin typeface="Cambria Math"/>
                              </a:rPr>
                              <m:t>𝑘</m:t>
                            </m:r>
                          </m:sub>
                          <m:sup>
                            <m:r>
                              <a:rPr lang="cs-CZ" sz="2400" i="1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  <m:r>
                          <m:rPr>
                            <m:nor/>
                          </m:rPr>
                          <a:rPr lang="cs-CZ" sz="2400"/>
                          <m:t> </m:t>
                        </m:r>
                      </m:num>
                      <m:den>
                        <m:sSub>
                          <m:sSubPr>
                            <m:ctrlPr>
                              <a:rPr lang="el-GR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cs-CZ" sz="2400" i="1">
                                <a:latin typeface="Cambria Math"/>
                              </a:rPr>
                              <m:t>𝑍</m:t>
                            </m:r>
                          </m:sub>
                        </m:sSub>
                        <m:r>
                          <a:rPr lang="cs-CZ" sz="2400" i="1">
                            <a:latin typeface="Cambria Math"/>
                          </a:rPr>
                          <m:t>+</m:t>
                        </m:r>
                        <m:r>
                          <a:rPr lang="cs-CZ" sz="2400" i="1">
                            <a:latin typeface="Cambria Math"/>
                          </a:rPr>
                          <m:t>h</m:t>
                        </m:r>
                      </m:den>
                    </m:f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22" name="TextovéPol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2696362"/>
                <a:ext cx="3295774" cy="743665"/>
              </a:xfrm>
              <a:prstGeom prst="rect">
                <a:avLst/>
              </a:prstGeom>
              <a:blipFill rotWithShape="1">
                <a:blip r:embed="rId4"/>
                <a:stretch>
                  <a:fillRect l="-147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ovéPole 22"/>
          <p:cNvSpPr txBox="1"/>
          <p:nvPr/>
        </p:nvSpPr>
        <p:spPr>
          <a:xfrm>
            <a:off x="683568" y="4077072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dk1"/>
                </a:solidFill>
                <a:latin typeface="+mn-lt"/>
                <a:cs typeface="+mn-cs"/>
              </a:rPr>
              <a:t>Z rovnosti F</a:t>
            </a:r>
            <a:r>
              <a:rPr lang="cs-CZ" baseline="-25000" dirty="0">
                <a:solidFill>
                  <a:schemeClr val="dk1"/>
                </a:solidFill>
                <a:latin typeface="+mn-lt"/>
                <a:cs typeface="+mn-cs"/>
              </a:rPr>
              <a:t>g</a:t>
            </a:r>
            <a:r>
              <a:rPr lang="cs-CZ" dirty="0">
                <a:solidFill>
                  <a:schemeClr val="dk1"/>
                </a:solidFill>
                <a:latin typeface="+mn-lt"/>
                <a:cs typeface="+mn-cs"/>
              </a:rPr>
              <a:t> = </a:t>
            </a:r>
            <a:r>
              <a:rPr lang="cs-CZ" dirty="0" smtClean="0">
                <a:solidFill>
                  <a:schemeClr val="dk1"/>
                </a:solidFill>
                <a:latin typeface="+mn-lt"/>
                <a:cs typeface="+mn-cs"/>
              </a:rPr>
              <a:t>F</a:t>
            </a:r>
            <a:r>
              <a:rPr lang="cs-CZ" baseline="-25000" dirty="0" smtClean="0">
                <a:solidFill>
                  <a:schemeClr val="dk1"/>
                </a:solidFill>
                <a:latin typeface="+mn-lt"/>
                <a:cs typeface="+mn-cs"/>
              </a:rPr>
              <a:t>d </a:t>
            </a:r>
            <a:r>
              <a:rPr lang="cs-CZ" dirty="0" smtClean="0">
                <a:solidFill>
                  <a:schemeClr val="dk1"/>
                </a:solidFill>
                <a:latin typeface="+mn-lt"/>
                <a:cs typeface="+mn-cs"/>
              </a:rPr>
              <a:t> vyjádříme kruhovou rychlost:</a:t>
            </a:r>
            <a:endParaRPr lang="cs-CZ" dirty="0">
              <a:solidFill>
                <a:schemeClr val="dk1"/>
              </a:solidFill>
              <a:latin typeface="+mn-lt"/>
              <a:cs typeface="+mn-cs"/>
            </a:endParaRPr>
          </a:p>
          <a:p>
            <a:r>
              <a:rPr lang="cs-CZ" dirty="0" smtClean="0"/>
              <a:t> 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ovéPole 23"/>
              <p:cNvSpPr txBox="1"/>
              <p:nvPr/>
            </p:nvSpPr>
            <p:spPr>
              <a:xfrm>
                <a:off x="3059832" y="5085184"/>
                <a:ext cx="2736304" cy="1365374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𝑘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sz="28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l-GR" sz="2800" b="0" i="1" smtClean="0">
                                  <a:latin typeface="Cambria Math"/>
                                </a:rPr>
                                <m:t>κ</m:t>
                              </m:r>
                              <m:sSub>
                                <m:sSubPr>
                                  <m:ctrlPr>
                                    <a:rPr lang="el-GR" sz="28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2800" b="0" i="1" smtClean="0">
                                      <a:latin typeface="Cambria Math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cs-CZ" sz="2800" b="0" i="1" smtClean="0">
                                      <a:latin typeface="Cambria Math"/>
                                    </a:rPr>
                                    <m:t>𝑍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l-GR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2800" i="1">
                                      <a:latin typeface="Cambria Math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cs-CZ" sz="2800" i="1">
                                      <a:latin typeface="Cambria Math"/>
                                    </a:rPr>
                                    <m:t>𝑍</m:t>
                                  </m:r>
                                </m:sub>
                              </m:sSub>
                              <m:r>
                                <a:rPr lang="cs-CZ" sz="28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sz="2800" i="1">
                                  <a:latin typeface="Cambria Math"/>
                                </a:rPr>
                                <m:t>h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24" name="TextovéPol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2" y="5085184"/>
                <a:ext cx="2736304" cy="136537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77969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2" grpId="0"/>
      <p:bldP spid="23" grpId="0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2051720" y="1268760"/>
                <a:ext cx="4248472" cy="1365374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𝑘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sz="28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l-GR" sz="2800" b="0" i="1" smtClean="0">
                                  <a:latin typeface="Cambria Math"/>
                                </a:rPr>
                                <m:t>κ</m:t>
                              </m:r>
                              <m:sSub>
                                <m:sSubPr>
                                  <m:ctrlPr>
                                    <a:rPr lang="el-GR" sz="28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2800" b="0" i="1" smtClean="0">
                                      <a:latin typeface="Cambria Math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cs-CZ" sz="2800" b="0" i="1" smtClean="0">
                                      <a:latin typeface="Cambria Math"/>
                                    </a:rPr>
                                    <m:t>𝑍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l-GR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2800" i="1">
                                      <a:latin typeface="Cambria Math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cs-CZ" sz="2800" i="1">
                                      <a:latin typeface="Cambria Math"/>
                                    </a:rPr>
                                    <m:t>𝑍</m:t>
                                  </m:r>
                                </m:sub>
                              </m:sSub>
                            </m:den>
                          </m:f>
                        </m:e>
                      </m:rad>
                      <m:r>
                        <a:rPr lang="cs-CZ" sz="2800" b="0" i="1" smtClean="0">
                          <a:latin typeface="Cambria Math"/>
                        </a:rPr>
                        <m:t>=7,9 </m:t>
                      </m:r>
                      <m:r>
                        <a:rPr lang="cs-CZ" sz="2800" b="0" i="1" smtClean="0">
                          <a:latin typeface="Cambria Math"/>
                        </a:rPr>
                        <m:t>𝑘𝑚</m:t>
                      </m:r>
                      <m:r>
                        <a:rPr lang="cs-CZ" sz="2800" b="0" i="1" smtClean="0">
                          <a:latin typeface="Cambria Math"/>
                        </a:rPr>
                        <m:t>∙</m:t>
                      </m:r>
                      <m:sSup>
                        <m:sSup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𝑠</m:t>
                          </m:r>
                        </m:e>
                        <m:sup>
                          <m:r>
                            <a:rPr lang="cs-CZ" sz="28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720" y="1268760"/>
                <a:ext cx="4248472" cy="136537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ovéPole 2"/>
          <p:cNvSpPr txBox="1"/>
          <p:nvPr/>
        </p:nvSpPr>
        <p:spPr>
          <a:xfrm>
            <a:off x="611560" y="552001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dk1"/>
                </a:solidFill>
                <a:latin typeface="+mn-lt"/>
                <a:cs typeface="+mn-cs"/>
              </a:rPr>
              <a:t>Pro kruhovou rychlost v blízkosti povrchu Země platí:</a:t>
            </a:r>
            <a:endParaRPr lang="cs-CZ" dirty="0">
              <a:solidFill>
                <a:schemeClr val="dk1"/>
              </a:solidFill>
              <a:latin typeface="+mn-lt"/>
              <a:cs typeface="+mn-cs"/>
            </a:endParaRPr>
          </a:p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11560" y="2998693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dk1"/>
                </a:solidFill>
                <a:latin typeface="+mn-lt"/>
                <a:cs typeface="+mn-cs"/>
              </a:rPr>
              <a:t>Tato hodnota se nazývá </a:t>
            </a:r>
            <a:r>
              <a:rPr lang="cs-CZ" b="1" dirty="0" smtClean="0">
                <a:solidFill>
                  <a:schemeClr val="accent1"/>
                </a:solidFill>
                <a:latin typeface="+mn-lt"/>
                <a:cs typeface="+mn-cs"/>
              </a:rPr>
              <a:t>první kosmická rychlost.  </a:t>
            </a:r>
          </a:p>
          <a:p>
            <a:r>
              <a:rPr lang="cs-CZ" dirty="0" smtClean="0">
                <a:latin typeface="+mn-lt"/>
                <a:cs typeface="+mn-cs"/>
              </a:rPr>
              <a:t>Oběžná doba družice při první kosmické rychlosti je 84,4 min.</a:t>
            </a:r>
            <a:endParaRPr lang="cs-CZ" b="1" dirty="0">
              <a:solidFill>
                <a:schemeClr val="accent1"/>
              </a:solidFill>
              <a:latin typeface="+mn-lt"/>
              <a:cs typeface="+mn-cs"/>
            </a:endParaRPr>
          </a:p>
          <a:p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601651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Volný tvar 16"/>
          <p:cNvSpPr/>
          <p:nvPr/>
        </p:nvSpPr>
        <p:spPr>
          <a:xfrm>
            <a:off x="4391296" y="1143286"/>
            <a:ext cx="4979010" cy="5228178"/>
          </a:xfrm>
          <a:custGeom>
            <a:avLst/>
            <a:gdLst>
              <a:gd name="connsiteX0" fmla="*/ 0 w 4833257"/>
              <a:gd name="connsiteY0" fmla="*/ 6851 h 5208243"/>
              <a:gd name="connsiteX1" fmla="*/ 415636 w 4833257"/>
              <a:gd name="connsiteY1" fmla="*/ 6851 h 5208243"/>
              <a:gd name="connsiteX2" fmla="*/ 783771 w 4833257"/>
              <a:gd name="connsiteY2" fmla="*/ 30602 h 5208243"/>
              <a:gd name="connsiteX3" fmla="*/ 1484415 w 4833257"/>
              <a:gd name="connsiteY3" fmla="*/ 327485 h 5208243"/>
              <a:gd name="connsiteX4" fmla="*/ 2814452 w 4833257"/>
              <a:gd name="connsiteY4" fmla="*/ 1431890 h 5208243"/>
              <a:gd name="connsiteX5" fmla="*/ 3906982 w 4833257"/>
              <a:gd name="connsiteY5" fmla="*/ 3153812 h 5208243"/>
              <a:gd name="connsiteX6" fmla="*/ 4833257 w 4833257"/>
              <a:gd name="connsiteY6" fmla="*/ 5208243 h 5208243"/>
              <a:gd name="connsiteX0" fmla="*/ 0 w 4833257"/>
              <a:gd name="connsiteY0" fmla="*/ 6851 h 5208243"/>
              <a:gd name="connsiteX1" fmla="*/ 332509 w 4833257"/>
              <a:gd name="connsiteY1" fmla="*/ 6851 h 5208243"/>
              <a:gd name="connsiteX2" fmla="*/ 783771 w 4833257"/>
              <a:gd name="connsiteY2" fmla="*/ 30602 h 5208243"/>
              <a:gd name="connsiteX3" fmla="*/ 1484415 w 4833257"/>
              <a:gd name="connsiteY3" fmla="*/ 327485 h 5208243"/>
              <a:gd name="connsiteX4" fmla="*/ 2814452 w 4833257"/>
              <a:gd name="connsiteY4" fmla="*/ 1431890 h 5208243"/>
              <a:gd name="connsiteX5" fmla="*/ 3906982 w 4833257"/>
              <a:gd name="connsiteY5" fmla="*/ 3153812 h 5208243"/>
              <a:gd name="connsiteX6" fmla="*/ 4833257 w 4833257"/>
              <a:gd name="connsiteY6" fmla="*/ 5208243 h 5208243"/>
              <a:gd name="connsiteX0" fmla="*/ 0 w 4833257"/>
              <a:gd name="connsiteY0" fmla="*/ 3720 h 5205112"/>
              <a:gd name="connsiteX1" fmla="*/ 332509 w 4833257"/>
              <a:gd name="connsiteY1" fmla="*/ 3720 h 5205112"/>
              <a:gd name="connsiteX2" fmla="*/ 783771 w 4833257"/>
              <a:gd name="connsiteY2" fmla="*/ 27471 h 5205112"/>
              <a:gd name="connsiteX3" fmla="*/ 1531916 w 4833257"/>
              <a:gd name="connsiteY3" fmla="*/ 276852 h 5205112"/>
              <a:gd name="connsiteX4" fmla="*/ 2814452 w 4833257"/>
              <a:gd name="connsiteY4" fmla="*/ 1428759 h 5205112"/>
              <a:gd name="connsiteX5" fmla="*/ 3906982 w 4833257"/>
              <a:gd name="connsiteY5" fmla="*/ 3150681 h 5205112"/>
              <a:gd name="connsiteX6" fmla="*/ 4833257 w 4833257"/>
              <a:gd name="connsiteY6" fmla="*/ 5205112 h 5205112"/>
              <a:gd name="connsiteX0" fmla="*/ 0 w 4833257"/>
              <a:gd name="connsiteY0" fmla="*/ 3720 h 5205112"/>
              <a:gd name="connsiteX1" fmla="*/ 332509 w 4833257"/>
              <a:gd name="connsiteY1" fmla="*/ 3720 h 5205112"/>
              <a:gd name="connsiteX2" fmla="*/ 783771 w 4833257"/>
              <a:gd name="connsiteY2" fmla="*/ 27471 h 5205112"/>
              <a:gd name="connsiteX3" fmla="*/ 1531916 w 4833257"/>
              <a:gd name="connsiteY3" fmla="*/ 276852 h 5205112"/>
              <a:gd name="connsiteX4" fmla="*/ 2897579 w 4833257"/>
              <a:gd name="connsiteY4" fmla="*/ 1416883 h 5205112"/>
              <a:gd name="connsiteX5" fmla="*/ 3906982 w 4833257"/>
              <a:gd name="connsiteY5" fmla="*/ 3150681 h 5205112"/>
              <a:gd name="connsiteX6" fmla="*/ 4833257 w 4833257"/>
              <a:gd name="connsiteY6" fmla="*/ 5205112 h 5205112"/>
              <a:gd name="connsiteX0" fmla="*/ 0 w 4833257"/>
              <a:gd name="connsiteY0" fmla="*/ 3720 h 5205112"/>
              <a:gd name="connsiteX1" fmla="*/ 332509 w 4833257"/>
              <a:gd name="connsiteY1" fmla="*/ 3720 h 5205112"/>
              <a:gd name="connsiteX2" fmla="*/ 783771 w 4833257"/>
              <a:gd name="connsiteY2" fmla="*/ 27471 h 5205112"/>
              <a:gd name="connsiteX3" fmla="*/ 1531916 w 4833257"/>
              <a:gd name="connsiteY3" fmla="*/ 276852 h 5205112"/>
              <a:gd name="connsiteX4" fmla="*/ 2897579 w 4833257"/>
              <a:gd name="connsiteY4" fmla="*/ 1416883 h 5205112"/>
              <a:gd name="connsiteX5" fmla="*/ 4061361 w 4833257"/>
              <a:gd name="connsiteY5" fmla="*/ 3103179 h 5205112"/>
              <a:gd name="connsiteX6" fmla="*/ 4833257 w 4833257"/>
              <a:gd name="connsiteY6" fmla="*/ 5205112 h 5205112"/>
              <a:gd name="connsiteX0" fmla="*/ 0 w 4987636"/>
              <a:gd name="connsiteY0" fmla="*/ 3720 h 5193237"/>
              <a:gd name="connsiteX1" fmla="*/ 332509 w 4987636"/>
              <a:gd name="connsiteY1" fmla="*/ 3720 h 5193237"/>
              <a:gd name="connsiteX2" fmla="*/ 783771 w 4987636"/>
              <a:gd name="connsiteY2" fmla="*/ 27471 h 5193237"/>
              <a:gd name="connsiteX3" fmla="*/ 1531916 w 4987636"/>
              <a:gd name="connsiteY3" fmla="*/ 276852 h 5193237"/>
              <a:gd name="connsiteX4" fmla="*/ 2897579 w 4987636"/>
              <a:gd name="connsiteY4" fmla="*/ 1416883 h 5193237"/>
              <a:gd name="connsiteX5" fmla="*/ 4061361 w 4987636"/>
              <a:gd name="connsiteY5" fmla="*/ 3103179 h 5193237"/>
              <a:gd name="connsiteX6" fmla="*/ 4987636 w 4987636"/>
              <a:gd name="connsiteY6" fmla="*/ 5193237 h 5193237"/>
              <a:gd name="connsiteX0" fmla="*/ 0 w 4987636"/>
              <a:gd name="connsiteY0" fmla="*/ 3720 h 5193237"/>
              <a:gd name="connsiteX1" fmla="*/ 332509 w 4987636"/>
              <a:gd name="connsiteY1" fmla="*/ 3720 h 5193237"/>
              <a:gd name="connsiteX2" fmla="*/ 783771 w 4987636"/>
              <a:gd name="connsiteY2" fmla="*/ 27471 h 5193237"/>
              <a:gd name="connsiteX3" fmla="*/ 1531916 w 4987636"/>
              <a:gd name="connsiteY3" fmla="*/ 276852 h 5193237"/>
              <a:gd name="connsiteX4" fmla="*/ 2205728 w 4987636"/>
              <a:gd name="connsiteY4" fmla="*/ 742931 h 5193237"/>
              <a:gd name="connsiteX5" fmla="*/ 2897579 w 4987636"/>
              <a:gd name="connsiteY5" fmla="*/ 1416883 h 5193237"/>
              <a:gd name="connsiteX6" fmla="*/ 4061361 w 4987636"/>
              <a:gd name="connsiteY6" fmla="*/ 3103179 h 5193237"/>
              <a:gd name="connsiteX7" fmla="*/ 4987636 w 4987636"/>
              <a:gd name="connsiteY7" fmla="*/ 5193237 h 5193237"/>
              <a:gd name="connsiteX0" fmla="*/ 0 w 4987636"/>
              <a:gd name="connsiteY0" fmla="*/ 3720 h 5193237"/>
              <a:gd name="connsiteX1" fmla="*/ 332509 w 4987636"/>
              <a:gd name="connsiteY1" fmla="*/ 3720 h 5193237"/>
              <a:gd name="connsiteX2" fmla="*/ 783771 w 4987636"/>
              <a:gd name="connsiteY2" fmla="*/ 27471 h 5193237"/>
              <a:gd name="connsiteX3" fmla="*/ 1531916 w 4987636"/>
              <a:gd name="connsiteY3" fmla="*/ 276852 h 5193237"/>
              <a:gd name="connsiteX4" fmla="*/ 2205728 w 4987636"/>
              <a:gd name="connsiteY4" fmla="*/ 742931 h 5193237"/>
              <a:gd name="connsiteX5" fmla="*/ 2897579 w 4987636"/>
              <a:gd name="connsiteY5" fmla="*/ 1416883 h 5193237"/>
              <a:gd name="connsiteX6" fmla="*/ 3387547 w 4987636"/>
              <a:gd name="connsiteY6" fmla="*/ 2045520 h 5193237"/>
              <a:gd name="connsiteX7" fmla="*/ 4061361 w 4987636"/>
              <a:gd name="connsiteY7" fmla="*/ 3103179 h 5193237"/>
              <a:gd name="connsiteX8" fmla="*/ 4987636 w 4987636"/>
              <a:gd name="connsiteY8" fmla="*/ 5193237 h 5193237"/>
              <a:gd name="connsiteX0" fmla="*/ 0 w 4987636"/>
              <a:gd name="connsiteY0" fmla="*/ 9161 h 5198678"/>
              <a:gd name="connsiteX1" fmla="*/ 332509 w 4987636"/>
              <a:gd name="connsiteY1" fmla="*/ 9161 h 5198678"/>
              <a:gd name="connsiteX2" fmla="*/ 835530 w 4987636"/>
              <a:gd name="connsiteY2" fmla="*/ 24285 h 5198678"/>
              <a:gd name="connsiteX3" fmla="*/ 1531916 w 4987636"/>
              <a:gd name="connsiteY3" fmla="*/ 282293 h 5198678"/>
              <a:gd name="connsiteX4" fmla="*/ 2205728 w 4987636"/>
              <a:gd name="connsiteY4" fmla="*/ 748372 h 5198678"/>
              <a:gd name="connsiteX5" fmla="*/ 2897579 w 4987636"/>
              <a:gd name="connsiteY5" fmla="*/ 1422324 h 5198678"/>
              <a:gd name="connsiteX6" fmla="*/ 3387547 w 4987636"/>
              <a:gd name="connsiteY6" fmla="*/ 2050961 h 5198678"/>
              <a:gd name="connsiteX7" fmla="*/ 4061361 w 4987636"/>
              <a:gd name="connsiteY7" fmla="*/ 3108620 h 5198678"/>
              <a:gd name="connsiteX8" fmla="*/ 4987636 w 4987636"/>
              <a:gd name="connsiteY8" fmla="*/ 5198678 h 5198678"/>
              <a:gd name="connsiteX0" fmla="*/ 0 w 4987636"/>
              <a:gd name="connsiteY0" fmla="*/ 26048 h 5215565"/>
              <a:gd name="connsiteX1" fmla="*/ 367015 w 4987636"/>
              <a:gd name="connsiteY1" fmla="*/ 169 h 5215565"/>
              <a:gd name="connsiteX2" fmla="*/ 835530 w 4987636"/>
              <a:gd name="connsiteY2" fmla="*/ 41172 h 5215565"/>
              <a:gd name="connsiteX3" fmla="*/ 1531916 w 4987636"/>
              <a:gd name="connsiteY3" fmla="*/ 299180 h 5215565"/>
              <a:gd name="connsiteX4" fmla="*/ 2205728 w 4987636"/>
              <a:gd name="connsiteY4" fmla="*/ 765259 h 5215565"/>
              <a:gd name="connsiteX5" fmla="*/ 2897579 w 4987636"/>
              <a:gd name="connsiteY5" fmla="*/ 1439211 h 5215565"/>
              <a:gd name="connsiteX6" fmla="*/ 3387547 w 4987636"/>
              <a:gd name="connsiteY6" fmla="*/ 2067848 h 5215565"/>
              <a:gd name="connsiteX7" fmla="*/ 4061361 w 4987636"/>
              <a:gd name="connsiteY7" fmla="*/ 3125507 h 5215565"/>
              <a:gd name="connsiteX8" fmla="*/ 4987636 w 4987636"/>
              <a:gd name="connsiteY8" fmla="*/ 5215565 h 5215565"/>
              <a:gd name="connsiteX0" fmla="*/ 0 w 4979010"/>
              <a:gd name="connsiteY0" fmla="*/ 662 h 5224685"/>
              <a:gd name="connsiteX1" fmla="*/ 358389 w 4979010"/>
              <a:gd name="connsiteY1" fmla="*/ 9289 h 5224685"/>
              <a:gd name="connsiteX2" fmla="*/ 826904 w 4979010"/>
              <a:gd name="connsiteY2" fmla="*/ 50292 h 5224685"/>
              <a:gd name="connsiteX3" fmla="*/ 1523290 w 4979010"/>
              <a:gd name="connsiteY3" fmla="*/ 308300 h 5224685"/>
              <a:gd name="connsiteX4" fmla="*/ 2197102 w 4979010"/>
              <a:gd name="connsiteY4" fmla="*/ 774379 h 5224685"/>
              <a:gd name="connsiteX5" fmla="*/ 2888953 w 4979010"/>
              <a:gd name="connsiteY5" fmla="*/ 1448331 h 5224685"/>
              <a:gd name="connsiteX6" fmla="*/ 3378921 w 4979010"/>
              <a:gd name="connsiteY6" fmla="*/ 2076968 h 5224685"/>
              <a:gd name="connsiteX7" fmla="*/ 4052735 w 4979010"/>
              <a:gd name="connsiteY7" fmla="*/ 3134627 h 5224685"/>
              <a:gd name="connsiteX8" fmla="*/ 4979010 w 4979010"/>
              <a:gd name="connsiteY8" fmla="*/ 5224685 h 5224685"/>
              <a:gd name="connsiteX0" fmla="*/ 0 w 4979010"/>
              <a:gd name="connsiteY0" fmla="*/ 11103 h 5235126"/>
              <a:gd name="connsiteX1" fmla="*/ 401521 w 4979010"/>
              <a:gd name="connsiteY1" fmla="*/ 2478 h 5235126"/>
              <a:gd name="connsiteX2" fmla="*/ 826904 w 4979010"/>
              <a:gd name="connsiteY2" fmla="*/ 60733 h 5235126"/>
              <a:gd name="connsiteX3" fmla="*/ 1523290 w 4979010"/>
              <a:gd name="connsiteY3" fmla="*/ 318741 h 5235126"/>
              <a:gd name="connsiteX4" fmla="*/ 2197102 w 4979010"/>
              <a:gd name="connsiteY4" fmla="*/ 784820 h 5235126"/>
              <a:gd name="connsiteX5" fmla="*/ 2888953 w 4979010"/>
              <a:gd name="connsiteY5" fmla="*/ 1458772 h 5235126"/>
              <a:gd name="connsiteX6" fmla="*/ 3378921 w 4979010"/>
              <a:gd name="connsiteY6" fmla="*/ 2087409 h 5235126"/>
              <a:gd name="connsiteX7" fmla="*/ 4052735 w 4979010"/>
              <a:gd name="connsiteY7" fmla="*/ 3145068 h 5235126"/>
              <a:gd name="connsiteX8" fmla="*/ 4979010 w 4979010"/>
              <a:gd name="connsiteY8" fmla="*/ 5235126 h 5235126"/>
              <a:gd name="connsiteX0" fmla="*/ 0 w 4979010"/>
              <a:gd name="connsiteY0" fmla="*/ 663 h 5224686"/>
              <a:gd name="connsiteX1" fmla="*/ 263498 w 4979010"/>
              <a:gd name="connsiteY1" fmla="*/ 9291 h 5224686"/>
              <a:gd name="connsiteX2" fmla="*/ 826904 w 4979010"/>
              <a:gd name="connsiteY2" fmla="*/ 50293 h 5224686"/>
              <a:gd name="connsiteX3" fmla="*/ 1523290 w 4979010"/>
              <a:gd name="connsiteY3" fmla="*/ 308301 h 5224686"/>
              <a:gd name="connsiteX4" fmla="*/ 2197102 w 4979010"/>
              <a:gd name="connsiteY4" fmla="*/ 774380 h 5224686"/>
              <a:gd name="connsiteX5" fmla="*/ 2888953 w 4979010"/>
              <a:gd name="connsiteY5" fmla="*/ 1448332 h 5224686"/>
              <a:gd name="connsiteX6" fmla="*/ 3378921 w 4979010"/>
              <a:gd name="connsiteY6" fmla="*/ 2076969 h 5224686"/>
              <a:gd name="connsiteX7" fmla="*/ 4052735 w 4979010"/>
              <a:gd name="connsiteY7" fmla="*/ 3134628 h 5224686"/>
              <a:gd name="connsiteX8" fmla="*/ 4979010 w 4979010"/>
              <a:gd name="connsiteY8" fmla="*/ 5224686 h 5224686"/>
              <a:gd name="connsiteX0" fmla="*/ 0 w 4979010"/>
              <a:gd name="connsiteY0" fmla="*/ 4155 h 5228178"/>
              <a:gd name="connsiteX1" fmla="*/ 298003 w 4979010"/>
              <a:gd name="connsiteY1" fmla="*/ 4157 h 5228178"/>
              <a:gd name="connsiteX2" fmla="*/ 826904 w 4979010"/>
              <a:gd name="connsiteY2" fmla="*/ 53785 h 5228178"/>
              <a:gd name="connsiteX3" fmla="*/ 1523290 w 4979010"/>
              <a:gd name="connsiteY3" fmla="*/ 311793 h 5228178"/>
              <a:gd name="connsiteX4" fmla="*/ 2197102 w 4979010"/>
              <a:gd name="connsiteY4" fmla="*/ 777872 h 5228178"/>
              <a:gd name="connsiteX5" fmla="*/ 2888953 w 4979010"/>
              <a:gd name="connsiteY5" fmla="*/ 1451824 h 5228178"/>
              <a:gd name="connsiteX6" fmla="*/ 3378921 w 4979010"/>
              <a:gd name="connsiteY6" fmla="*/ 2080461 h 5228178"/>
              <a:gd name="connsiteX7" fmla="*/ 4052735 w 4979010"/>
              <a:gd name="connsiteY7" fmla="*/ 3138120 h 5228178"/>
              <a:gd name="connsiteX8" fmla="*/ 4979010 w 4979010"/>
              <a:gd name="connsiteY8" fmla="*/ 5228178 h 5228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979010" h="5228178">
                <a:moveTo>
                  <a:pt x="0" y="4155"/>
                </a:moveTo>
                <a:cubicBezTo>
                  <a:pt x="142504" y="2175"/>
                  <a:pt x="160186" y="-4115"/>
                  <a:pt x="298003" y="4157"/>
                </a:cubicBezTo>
                <a:cubicBezTo>
                  <a:pt x="435820" y="12429"/>
                  <a:pt x="622690" y="2512"/>
                  <a:pt x="826904" y="53785"/>
                </a:cubicBezTo>
                <a:cubicBezTo>
                  <a:pt x="1031118" y="105058"/>
                  <a:pt x="1294924" y="191112"/>
                  <a:pt x="1523290" y="311793"/>
                </a:cubicBezTo>
                <a:cubicBezTo>
                  <a:pt x="1751656" y="432474"/>
                  <a:pt x="1969492" y="587867"/>
                  <a:pt x="2197102" y="777872"/>
                </a:cubicBezTo>
                <a:cubicBezTo>
                  <a:pt x="2424712" y="967877"/>
                  <a:pt x="2691983" y="1234726"/>
                  <a:pt x="2888953" y="1451824"/>
                </a:cubicBezTo>
                <a:cubicBezTo>
                  <a:pt x="3085923" y="1668922"/>
                  <a:pt x="3184957" y="1799412"/>
                  <a:pt x="3378921" y="2080461"/>
                </a:cubicBezTo>
                <a:cubicBezTo>
                  <a:pt x="3572885" y="2361510"/>
                  <a:pt x="3786054" y="2613501"/>
                  <a:pt x="4052735" y="3138120"/>
                </a:cubicBezTo>
                <a:cubicBezTo>
                  <a:pt x="4319416" y="3662739"/>
                  <a:pt x="4767234" y="4705664"/>
                  <a:pt x="4979010" y="522817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9" name="Přímá spojnice se šipkou 18"/>
          <p:cNvCxnSpPr/>
          <p:nvPr/>
        </p:nvCxnSpPr>
        <p:spPr>
          <a:xfrm>
            <a:off x="4402564" y="1124744"/>
            <a:ext cx="12240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se šipkou 19"/>
          <p:cNvCxnSpPr/>
          <p:nvPr/>
        </p:nvCxnSpPr>
        <p:spPr>
          <a:xfrm>
            <a:off x="4413978" y="1124744"/>
            <a:ext cx="9000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ál 4"/>
          <p:cNvSpPr/>
          <p:nvPr/>
        </p:nvSpPr>
        <p:spPr>
          <a:xfrm>
            <a:off x="2901858" y="1137092"/>
            <a:ext cx="3024240" cy="30242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3549978" y="1766162"/>
            <a:ext cx="1728000" cy="1728000"/>
          </a:xfrm>
          <a:prstGeom prst="ellipse">
            <a:avLst/>
          </a:prstGeom>
          <a:blipFill dpi="0" rotWithShape="1">
            <a:blip r:embed="rId3">
              <a:alphaModFix amt="51000"/>
            </a:blip>
            <a:srcRect/>
            <a:tile tx="0" ty="0" sx="100000" sy="100000" flip="none" algn="tl"/>
          </a:blip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2401127" y="1137092"/>
            <a:ext cx="4032448" cy="50282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0" name="Přímá spojnice se šipkou 9"/>
          <p:cNvCxnSpPr/>
          <p:nvPr/>
        </p:nvCxnSpPr>
        <p:spPr>
          <a:xfrm>
            <a:off x="4413978" y="1137092"/>
            <a:ext cx="6120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4427984" y="726837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latin typeface="Cambria Math" pitchFamily="18" charset="0"/>
                <a:ea typeface="Cambria Math" pitchFamily="18" charset="0"/>
              </a:rPr>
              <a:t>v</a:t>
            </a:r>
            <a:r>
              <a:rPr lang="cs-CZ" b="1" baseline="-25000" dirty="0" smtClean="0">
                <a:latin typeface="Cambria Math" pitchFamily="18" charset="0"/>
                <a:ea typeface="Cambria Math" pitchFamily="18" charset="0"/>
              </a:rPr>
              <a:t>k</a:t>
            </a:r>
            <a:endParaRPr lang="cs-CZ" b="1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8" name="Ovál 17"/>
          <p:cNvSpPr/>
          <p:nvPr/>
        </p:nvSpPr>
        <p:spPr>
          <a:xfrm>
            <a:off x="4315392" y="1056114"/>
            <a:ext cx="174344" cy="1743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extovéPole 11"/>
          <p:cNvSpPr txBox="1"/>
          <p:nvPr/>
        </p:nvSpPr>
        <p:spPr>
          <a:xfrm>
            <a:off x="4665842" y="739175"/>
            <a:ext cx="1224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err="1" smtClean="0"/>
              <a:t>v</a:t>
            </a:r>
            <a:r>
              <a:rPr lang="cs-CZ" b="1" baseline="-25000" dirty="0" err="1" smtClean="0"/>
              <a:t>p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17124264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33333E-6 C 0.09098 3.33333E-6 0.16563 0.09814 0.16563 0.21921 C 0.16563 0.34004 0.09098 0.43842 -3.61111E-6 0.43842 C -0.09114 0.43842 -0.16458 0.34004 -0.16458 0.21921 C -0.16458 0.09814 -0.09114 3.33333E-6 -3.61111E-6 3.33333E-6 Z " pathEditMode="relative" rAng="0" ptsTypes="fffff">
                                      <p:cBhvr>
                                        <p:cTn id="6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2192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nodeType="withEffect">
                                  <p:stCondLst>
                                    <p:cond delay="9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9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9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7" presetID="1" presetClass="pat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3.33333E-6 C 0.12292 3.33333E-6 0.22171 0.16389 0.22171 0.3662 C 0.22171 0.56828 0.12292 0.7324 0.00122 0.7324 C -0.12066 0.7324 -0.21927 0.56828 -0.21927 0.3662 C -0.21927 0.16389 -0.12066 3.33333E-6 0.00122 3.33333E-6 Z " pathEditMode="relative" rAng="0" ptsTypes="fffff">
                                      <p:cBhvr>
                                        <p:cTn id="1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662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9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9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9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0"/>
                            </p:stCondLst>
                            <p:childTnLst>
                              <p:par>
                                <p:cTn id="29" presetID="59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2 -0.00046 C 0.25573 -0.05975 0.53386 0.47935 0.62379 1.19123 " pathEditMode="relative" rAng="0" ptsTypes="ff">
                                      <p:cBhvr>
                                        <p:cTn id="3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41" y="566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 animBg="1"/>
      <p:bldP spid="18" grpId="1" animBg="1"/>
      <p:bldP spid="18" grpId="2" animBg="1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2051720" y="1268760"/>
                <a:ext cx="4248472" cy="1365374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sz="28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sz="28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l-GR" sz="2800" b="0" i="1" smtClean="0">
                                  <a:latin typeface="Cambria Math"/>
                                </a:rPr>
                                <m:t>κ</m:t>
                              </m:r>
                              <m:sSub>
                                <m:sSubPr>
                                  <m:ctrlPr>
                                    <a:rPr lang="el-GR" sz="28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2800" b="0" i="1" smtClean="0">
                                      <a:latin typeface="Cambria Math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cs-CZ" sz="2800" b="0" i="1" smtClean="0">
                                      <a:latin typeface="Cambria Math"/>
                                    </a:rPr>
                                    <m:t>𝑍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l-GR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2800" i="1">
                                      <a:latin typeface="Cambria Math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cs-CZ" sz="2800" i="1">
                                      <a:latin typeface="Cambria Math"/>
                                    </a:rPr>
                                    <m:t>𝑍</m:t>
                                  </m:r>
                                </m:sub>
                              </m:sSub>
                              <m:r>
                                <a:rPr lang="cs-CZ" sz="28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sz="2800" b="0" i="1" smtClean="0">
                                  <a:latin typeface="Cambria Math"/>
                                </a:rPr>
                                <m:t>h</m:t>
                              </m:r>
                            </m:den>
                          </m:f>
                        </m:e>
                      </m:rad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𝑘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720" y="1268760"/>
                <a:ext cx="4248472" cy="136537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ovéPole 2"/>
          <p:cNvSpPr txBox="1"/>
          <p:nvPr/>
        </p:nvSpPr>
        <p:spPr>
          <a:xfrm>
            <a:off x="611560" y="552001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dk1"/>
                </a:solidFill>
                <a:latin typeface="+mn-lt"/>
                <a:cs typeface="+mn-cs"/>
              </a:rPr>
              <a:t>Pro parabolickou (únikovou) rychlost  platí:</a:t>
            </a:r>
            <a:endParaRPr lang="cs-CZ" dirty="0">
              <a:solidFill>
                <a:schemeClr val="dk1"/>
              </a:solidFill>
              <a:latin typeface="+mn-lt"/>
              <a:cs typeface="+mn-cs"/>
            </a:endParaRPr>
          </a:p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11560" y="3212976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dk1"/>
                </a:solidFill>
                <a:latin typeface="+mn-lt"/>
                <a:cs typeface="+mn-cs"/>
              </a:rPr>
              <a:t>V blízkosti povrchu Země je velikost parabolické rychlosti 11,2 km∙s</a:t>
            </a:r>
            <a:r>
              <a:rPr lang="cs-CZ" baseline="30000" dirty="0" smtClean="0">
                <a:solidFill>
                  <a:schemeClr val="dk1"/>
                </a:solidFill>
                <a:latin typeface="+mn-lt"/>
                <a:cs typeface="+mn-cs"/>
              </a:rPr>
              <a:t>-1</a:t>
            </a:r>
            <a:r>
              <a:rPr lang="cs-CZ" dirty="0" smtClean="0">
                <a:solidFill>
                  <a:schemeClr val="dk1"/>
                </a:solidFill>
                <a:latin typeface="+mn-lt"/>
                <a:cs typeface="+mn-cs"/>
              </a:rPr>
              <a:t> . Tato hodnota se nazývá </a:t>
            </a:r>
            <a:r>
              <a:rPr lang="cs-CZ" b="1" dirty="0">
                <a:solidFill>
                  <a:schemeClr val="accent1"/>
                </a:solidFill>
                <a:latin typeface="+mn-lt"/>
                <a:cs typeface="+mn-cs"/>
              </a:rPr>
              <a:t>druhá k</a:t>
            </a:r>
            <a:r>
              <a:rPr lang="cs-CZ" b="1" dirty="0" smtClean="0">
                <a:solidFill>
                  <a:schemeClr val="accent1"/>
                </a:solidFill>
                <a:latin typeface="+mn-lt"/>
                <a:cs typeface="+mn-cs"/>
              </a:rPr>
              <a:t>osmická rychlost.  </a:t>
            </a:r>
          </a:p>
          <a:p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649946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971600" y="1484784"/>
            <a:ext cx="7416824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  <a:latin typeface="+mn-lt"/>
              </a:rPr>
              <a:t>Třetí </a:t>
            </a:r>
            <a:r>
              <a:rPr lang="cs-CZ" b="1" dirty="0">
                <a:solidFill>
                  <a:schemeClr val="accent1"/>
                </a:solidFill>
                <a:latin typeface="+mn-lt"/>
              </a:rPr>
              <a:t>kosmická rychlost</a:t>
            </a:r>
            <a:r>
              <a:rPr lang="cs-CZ" dirty="0">
                <a:latin typeface="+mn-lt"/>
              </a:rPr>
              <a:t> je rychlost potřebná k vypuštění tělesa mimo gravitační pole </a:t>
            </a:r>
            <a:r>
              <a:rPr lang="cs-CZ" dirty="0" smtClean="0">
                <a:latin typeface="+mn-lt"/>
              </a:rPr>
              <a:t>Slunce. </a:t>
            </a:r>
            <a:r>
              <a:rPr lang="cs-CZ" dirty="0">
                <a:latin typeface="+mn-lt"/>
              </a:rPr>
              <a:t>Tato rychlost má ve vzdálenosti Slunce-Země velikost 42,1 km/s. Na Zemi však můžeme využít oběžné rychlosti planety Země, která činí 29,8 km/s. Potřebná dodatečná rychlost pak je 12,4 km/s. Těleso by však muselo též překonat gravitační pole Země. Třetí kosmická rychlost je proto 16,7 km/s při startu ze zemského povrchu (tak se udává nejčastěji), případně 13,8 km/s pro odlet z vyčkávací dráhy kolem Země.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5652120" y="378904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75000"/>
                  </a:schemeClr>
                </a:solidFill>
              </a:rPr>
              <a:t>Zdroj: Wikipedie</a:t>
            </a:r>
            <a:endParaRPr lang="cs-CZ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55939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1086</TotalTime>
  <Words>294</Words>
  <Application>Microsoft Office PowerPoint</Application>
  <PresentationFormat>Předvádění na obrazovce (4:3)</PresentationFormat>
  <Paragraphs>48</Paragraphs>
  <Slides>11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Mechanika II.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Administrator</cp:lastModifiedBy>
  <cp:revision>85</cp:revision>
  <dcterms:created xsi:type="dcterms:W3CDTF">2011-12-03T14:12:28Z</dcterms:created>
  <dcterms:modified xsi:type="dcterms:W3CDTF">2013-05-24T09:13:46Z</dcterms:modified>
</cp:coreProperties>
</file>