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8" r:id="rId3"/>
    <p:sldId id="319" r:id="rId4"/>
    <p:sldId id="300" r:id="rId5"/>
    <p:sldId id="316" r:id="rId6"/>
    <p:sldId id="317" r:id="rId7"/>
    <p:sldId id="312" r:id="rId8"/>
    <p:sldId id="318" r:id="rId9"/>
    <p:sldId id="320" r:id="rId10"/>
    <p:sldId id="321" r:id="rId11"/>
    <p:sldId id="322" r:id="rId12"/>
    <p:sldId id="323" r:id="rId13"/>
    <p:sldId id="279" r:id="rId14"/>
    <p:sldId id="267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E905-70D3-4EC0-A2B4-A46E96780764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A390F-A437-48CF-BC5F-794E6CC67B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46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9593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Těžiště, rovnovážná poloha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VY_32_INOVACE_11-14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411760" y="652046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Rovnovážná poloha – vratká (labilní)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539552" y="1268760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Poloha těžiště se při vychýlení snižuje. Po vychýlení se těleso nevrací zpět, ale přejde do polohy stálé.</a:t>
            </a:r>
          </a:p>
        </p:txBody>
      </p:sp>
      <p:grpSp>
        <p:nvGrpSpPr>
          <p:cNvPr id="8" name="Skupina 7"/>
          <p:cNvGrpSpPr/>
          <p:nvPr/>
        </p:nvGrpSpPr>
        <p:grpSpPr>
          <a:xfrm flipV="1">
            <a:off x="3635896" y="2420888"/>
            <a:ext cx="1800200" cy="3888432"/>
            <a:chOff x="3635896" y="2420888"/>
            <a:chExt cx="1800200" cy="3888432"/>
          </a:xfrm>
        </p:grpSpPr>
        <p:grpSp>
          <p:nvGrpSpPr>
            <p:cNvPr id="7" name="Skupina 6"/>
            <p:cNvGrpSpPr/>
            <p:nvPr/>
          </p:nvGrpSpPr>
          <p:grpSpPr>
            <a:xfrm>
              <a:off x="3635896" y="2420888"/>
              <a:ext cx="1800200" cy="3888432"/>
              <a:chOff x="3635896" y="2420888"/>
              <a:chExt cx="1800200" cy="3888432"/>
            </a:xfrm>
          </p:grpSpPr>
          <p:sp>
            <p:nvSpPr>
              <p:cNvPr id="3" name="Obdélník 2"/>
              <p:cNvSpPr/>
              <p:nvPr/>
            </p:nvSpPr>
            <p:spPr>
              <a:xfrm>
                <a:off x="3635896" y="2708920"/>
                <a:ext cx="1800200" cy="331236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5" name="Přímá spojnice 4"/>
              <p:cNvCxnSpPr/>
              <p:nvPr/>
            </p:nvCxnSpPr>
            <p:spPr>
              <a:xfrm>
                <a:off x="4532771" y="2420888"/>
                <a:ext cx="0" cy="3888432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ál 5"/>
              <p:cNvSpPr/>
              <p:nvPr/>
            </p:nvSpPr>
            <p:spPr>
              <a:xfrm>
                <a:off x="4499992" y="4333205"/>
                <a:ext cx="72008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3" name="Ovál 12"/>
            <p:cNvSpPr/>
            <p:nvPr/>
          </p:nvSpPr>
          <p:spPr>
            <a:xfrm>
              <a:off x="4497569" y="3068960"/>
              <a:ext cx="72008" cy="7200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 rot="13485229">
            <a:off x="4525362" y="2779320"/>
            <a:ext cx="1800200" cy="3888432"/>
            <a:chOff x="3635896" y="2420888"/>
            <a:chExt cx="1800200" cy="3888432"/>
          </a:xfrm>
        </p:grpSpPr>
        <p:grpSp>
          <p:nvGrpSpPr>
            <p:cNvPr id="18" name="Skupina 17"/>
            <p:cNvGrpSpPr/>
            <p:nvPr/>
          </p:nvGrpSpPr>
          <p:grpSpPr>
            <a:xfrm>
              <a:off x="3635896" y="2420888"/>
              <a:ext cx="1800200" cy="3888432"/>
              <a:chOff x="3635896" y="2420888"/>
              <a:chExt cx="1800200" cy="3888432"/>
            </a:xfrm>
          </p:grpSpPr>
          <p:sp>
            <p:nvSpPr>
              <p:cNvPr id="23" name="Obdélník 22"/>
              <p:cNvSpPr/>
              <p:nvPr/>
            </p:nvSpPr>
            <p:spPr>
              <a:xfrm>
                <a:off x="3635896" y="2708920"/>
                <a:ext cx="1800200" cy="33123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24" name="Přímá spojnice 23"/>
              <p:cNvCxnSpPr/>
              <p:nvPr/>
            </p:nvCxnSpPr>
            <p:spPr>
              <a:xfrm>
                <a:off x="4532771" y="2420888"/>
                <a:ext cx="0" cy="3888432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Ovál 24"/>
              <p:cNvSpPr/>
              <p:nvPr/>
            </p:nvSpPr>
            <p:spPr>
              <a:xfrm>
                <a:off x="4499992" y="4333205"/>
                <a:ext cx="72008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21" name="Ovál 20"/>
            <p:cNvSpPr/>
            <p:nvPr/>
          </p:nvSpPr>
          <p:spPr>
            <a:xfrm>
              <a:off x="4497569" y="3068960"/>
              <a:ext cx="72008" cy="7200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9" name="TextovéPole 8"/>
          <p:cNvSpPr txBox="1"/>
          <p:nvPr/>
        </p:nvSpPr>
        <p:spPr>
          <a:xfrm>
            <a:off x="4568999" y="5404574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4532771" y="407707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</a:t>
            </a: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 flipV="1">
            <a:off x="4499992" y="4346261"/>
            <a:ext cx="3773892" cy="385411"/>
            <a:chOff x="4542524" y="3983798"/>
            <a:chExt cx="3773892" cy="385411"/>
          </a:xfrm>
        </p:grpSpPr>
        <p:cxnSp>
          <p:nvCxnSpPr>
            <p:cNvPr id="11" name="Přímá spojnice 10"/>
            <p:cNvCxnSpPr/>
            <p:nvPr/>
          </p:nvCxnSpPr>
          <p:spPr>
            <a:xfrm>
              <a:off x="4569577" y="4365104"/>
              <a:ext cx="37468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Přímá spojnice 26"/>
            <p:cNvCxnSpPr/>
            <p:nvPr/>
          </p:nvCxnSpPr>
          <p:spPr>
            <a:xfrm>
              <a:off x="4542524" y="3983798"/>
              <a:ext cx="37468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Přímá spojnice se šipkou 27"/>
            <p:cNvCxnSpPr/>
            <p:nvPr/>
          </p:nvCxnSpPr>
          <p:spPr>
            <a:xfrm flipV="1">
              <a:off x="8028384" y="3989142"/>
              <a:ext cx="0" cy="380067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16046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411759" y="652046"/>
            <a:ext cx="5835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Rovnovážná poloha – volná (indiferentní)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539552" y="1268760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Poloha těžiště se při vychýlení nemění. Po vychýlení těleso zůstává v nové poloze.</a:t>
            </a:r>
          </a:p>
        </p:txBody>
      </p:sp>
      <p:grpSp>
        <p:nvGrpSpPr>
          <p:cNvPr id="7" name="Skupina 6"/>
          <p:cNvGrpSpPr/>
          <p:nvPr/>
        </p:nvGrpSpPr>
        <p:grpSpPr>
          <a:xfrm flipV="1">
            <a:off x="3635896" y="2420888"/>
            <a:ext cx="1800200" cy="3888432"/>
            <a:chOff x="3635896" y="2420888"/>
            <a:chExt cx="1800200" cy="3888432"/>
          </a:xfrm>
        </p:grpSpPr>
        <p:sp>
          <p:nvSpPr>
            <p:cNvPr id="3" name="Obdélník 2"/>
            <p:cNvSpPr/>
            <p:nvPr/>
          </p:nvSpPr>
          <p:spPr>
            <a:xfrm>
              <a:off x="3635896" y="2708920"/>
              <a:ext cx="1800200" cy="33123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" name="Přímá spojnice 4"/>
            <p:cNvCxnSpPr/>
            <p:nvPr/>
          </p:nvCxnSpPr>
          <p:spPr>
            <a:xfrm>
              <a:off x="4532771" y="2420888"/>
              <a:ext cx="0" cy="388843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ál 5"/>
            <p:cNvSpPr/>
            <p:nvPr/>
          </p:nvSpPr>
          <p:spPr>
            <a:xfrm>
              <a:off x="4499992" y="4333205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8" name="Skupina 17"/>
          <p:cNvGrpSpPr/>
          <p:nvPr/>
        </p:nvGrpSpPr>
        <p:grpSpPr>
          <a:xfrm rot="13485229">
            <a:off x="3631791" y="2420888"/>
            <a:ext cx="1800200" cy="3888432"/>
            <a:chOff x="3635896" y="2420888"/>
            <a:chExt cx="1800200" cy="3888432"/>
          </a:xfrm>
        </p:grpSpPr>
        <p:sp>
          <p:nvSpPr>
            <p:cNvPr id="23" name="Obdélník 22"/>
            <p:cNvSpPr/>
            <p:nvPr/>
          </p:nvSpPr>
          <p:spPr>
            <a:xfrm>
              <a:off x="3635896" y="2708920"/>
              <a:ext cx="1800200" cy="33123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4" name="Přímá spojnice 23"/>
            <p:cNvCxnSpPr/>
            <p:nvPr/>
          </p:nvCxnSpPr>
          <p:spPr>
            <a:xfrm>
              <a:off x="4532771" y="2420888"/>
              <a:ext cx="0" cy="388843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ál 24"/>
            <p:cNvSpPr/>
            <p:nvPr/>
          </p:nvSpPr>
          <p:spPr>
            <a:xfrm>
              <a:off x="4499992" y="4333205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9" name="TextovéPole 8"/>
          <p:cNvSpPr txBox="1"/>
          <p:nvPr/>
        </p:nvSpPr>
        <p:spPr>
          <a:xfrm>
            <a:off x="4135790" y="4094351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4532771" y="407707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589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23528" y="5167824"/>
            <a:ext cx="8640960" cy="48048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3363405" y="476672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Stabilita tělesa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525873" y="836712"/>
            <a:ext cx="7502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Stabilita tělesa je určena prací, kterou musíme vykonat při otočení tělesa z polohy stálé do polohy vratké.</a:t>
            </a:r>
          </a:p>
        </p:txBody>
      </p:sp>
      <p:grpSp>
        <p:nvGrpSpPr>
          <p:cNvPr id="8" name="Skupina 7"/>
          <p:cNvGrpSpPr/>
          <p:nvPr/>
        </p:nvGrpSpPr>
        <p:grpSpPr>
          <a:xfrm rot="16200000">
            <a:off x="2958178" y="2331150"/>
            <a:ext cx="1827453" cy="3888432"/>
            <a:chOff x="3608643" y="2420888"/>
            <a:chExt cx="1827453" cy="3888432"/>
          </a:xfrm>
        </p:grpSpPr>
        <p:grpSp>
          <p:nvGrpSpPr>
            <p:cNvPr id="7" name="Skupina 6"/>
            <p:cNvGrpSpPr/>
            <p:nvPr/>
          </p:nvGrpSpPr>
          <p:grpSpPr>
            <a:xfrm>
              <a:off x="3635896" y="2420888"/>
              <a:ext cx="1800200" cy="3888432"/>
              <a:chOff x="3635896" y="2420888"/>
              <a:chExt cx="1800200" cy="3888432"/>
            </a:xfrm>
          </p:grpSpPr>
          <p:sp>
            <p:nvSpPr>
              <p:cNvPr id="3" name="Obdélník 2"/>
              <p:cNvSpPr/>
              <p:nvPr/>
            </p:nvSpPr>
            <p:spPr>
              <a:xfrm>
                <a:off x="3635896" y="2708920"/>
                <a:ext cx="1800200" cy="331236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5" name="Přímá spojnice 4"/>
              <p:cNvCxnSpPr/>
              <p:nvPr/>
            </p:nvCxnSpPr>
            <p:spPr>
              <a:xfrm>
                <a:off x="4532771" y="2420888"/>
                <a:ext cx="0" cy="3888432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ál 5"/>
              <p:cNvSpPr/>
              <p:nvPr/>
            </p:nvSpPr>
            <p:spPr>
              <a:xfrm>
                <a:off x="4499992" y="4333205"/>
                <a:ext cx="72008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3" name="Ovál 12"/>
            <p:cNvSpPr/>
            <p:nvPr/>
          </p:nvSpPr>
          <p:spPr>
            <a:xfrm>
              <a:off x="3608643" y="5990673"/>
              <a:ext cx="72008" cy="7200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9" name="TextovéPole 8"/>
          <p:cNvSpPr txBox="1"/>
          <p:nvPr/>
        </p:nvSpPr>
        <p:spPr>
          <a:xfrm>
            <a:off x="5345988" y="516540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3709040" y="390131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</a:t>
            </a:r>
            <a:endParaRPr lang="cs-CZ" dirty="0"/>
          </a:p>
        </p:txBody>
      </p:sp>
      <p:grpSp>
        <p:nvGrpSpPr>
          <p:cNvPr id="10" name="Skupina 9"/>
          <p:cNvGrpSpPr/>
          <p:nvPr/>
        </p:nvGrpSpPr>
        <p:grpSpPr>
          <a:xfrm>
            <a:off x="4631560" y="1323324"/>
            <a:ext cx="1800200" cy="3888432"/>
            <a:chOff x="4631560" y="1323324"/>
            <a:chExt cx="1800200" cy="3888432"/>
          </a:xfrm>
        </p:grpSpPr>
        <p:grpSp>
          <p:nvGrpSpPr>
            <p:cNvPr id="18" name="Skupina 17"/>
            <p:cNvGrpSpPr/>
            <p:nvPr/>
          </p:nvGrpSpPr>
          <p:grpSpPr>
            <a:xfrm rot="19893017">
              <a:off x="4631560" y="1323324"/>
              <a:ext cx="1800200" cy="3888432"/>
              <a:chOff x="3635896" y="2420888"/>
              <a:chExt cx="1800200" cy="3888432"/>
            </a:xfrm>
          </p:grpSpPr>
          <p:sp>
            <p:nvSpPr>
              <p:cNvPr id="23" name="Obdélník 22"/>
              <p:cNvSpPr/>
              <p:nvPr/>
            </p:nvSpPr>
            <p:spPr>
              <a:xfrm>
                <a:off x="3635896" y="2708920"/>
                <a:ext cx="1800200" cy="33123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24" name="Přímá spojnice 23"/>
              <p:cNvCxnSpPr/>
              <p:nvPr/>
            </p:nvCxnSpPr>
            <p:spPr>
              <a:xfrm>
                <a:off x="4532771" y="2420888"/>
                <a:ext cx="0" cy="3888432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Ovál 24"/>
              <p:cNvSpPr/>
              <p:nvPr/>
            </p:nvSpPr>
            <p:spPr>
              <a:xfrm>
                <a:off x="4499992" y="4333205"/>
                <a:ext cx="72008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29" name="TextovéPole 28"/>
            <p:cNvSpPr txBox="1"/>
            <p:nvPr/>
          </p:nvSpPr>
          <p:spPr>
            <a:xfrm>
              <a:off x="5508104" y="3059668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T</a:t>
              </a:r>
              <a:endParaRPr lang="cs-CZ" dirty="0"/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5462712" y="3263774"/>
            <a:ext cx="3802864" cy="1008000"/>
            <a:chOff x="5462712" y="3263774"/>
            <a:chExt cx="3802864" cy="1008000"/>
          </a:xfrm>
        </p:grpSpPr>
        <p:cxnSp>
          <p:nvCxnSpPr>
            <p:cNvPr id="27" name="Přímá spojnice 26"/>
            <p:cNvCxnSpPr/>
            <p:nvPr/>
          </p:nvCxnSpPr>
          <p:spPr>
            <a:xfrm>
              <a:off x="5518737" y="4260013"/>
              <a:ext cx="37468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Skupina 11"/>
            <p:cNvGrpSpPr/>
            <p:nvPr/>
          </p:nvGrpSpPr>
          <p:grpSpPr>
            <a:xfrm>
              <a:off x="5462712" y="3263774"/>
              <a:ext cx="3746839" cy="1008000"/>
              <a:chOff x="5462712" y="3263774"/>
              <a:chExt cx="3746839" cy="1008000"/>
            </a:xfrm>
          </p:grpSpPr>
          <p:cxnSp>
            <p:nvCxnSpPr>
              <p:cNvPr id="11" name="Přímá spojnice 10"/>
              <p:cNvCxnSpPr/>
              <p:nvPr/>
            </p:nvCxnSpPr>
            <p:spPr>
              <a:xfrm>
                <a:off x="5462712" y="3271149"/>
                <a:ext cx="374683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Přímá spojnice se šipkou 27"/>
              <p:cNvCxnSpPr/>
              <p:nvPr/>
            </p:nvCxnSpPr>
            <p:spPr>
              <a:xfrm flipV="1">
                <a:off x="8244408" y="3263774"/>
                <a:ext cx="0" cy="10080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ovéPole 29"/>
              <p:cNvSpPr txBox="1"/>
              <p:nvPr/>
            </p:nvSpPr>
            <p:spPr>
              <a:xfrm>
                <a:off x="8316416" y="3583108"/>
                <a:ext cx="4539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∆h</a:t>
                </a:r>
                <a:endParaRPr lang="cs-CZ" dirty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3578004" y="5949280"/>
                <a:ext cx="1767984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𝑊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𝑚𝑔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h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8004" y="5949280"/>
                <a:ext cx="1767984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929806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525578" y="652046"/>
            <a:ext cx="1910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Těžiště tělesa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9169" y="1196752"/>
            <a:ext cx="8285464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Těžiště</a:t>
            </a:r>
            <a:r>
              <a:rPr lang="cs-CZ" dirty="0" smtClean="0"/>
              <a:t> tuhého tělesa je </a:t>
            </a:r>
            <a:r>
              <a:rPr lang="cs-CZ" b="1" dirty="0" smtClean="0">
                <a:solidFill>
                  <a:schemeClr val="accent1"/>
                </a:solidFill>
              </a:rPr>
              <a:t>působiště tíhové síly</a:t>
            </a:r>
            <a:r>
              <a:rPr lang="cs-CZ" dirty="0" smtClean="0"/>
              <a:t>, která na těleso působí.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123728" y="1772816"/>
                <a:ext cx="4540282" cy="52322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𝐺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𝐺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𝐺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𝐺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+…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1772816"/>
                <a:ext cx="4540282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Volný tvar 8"/>
          <p:cNvSpPr/>
          <p:nvPr/>
        </p:nvSpPr>
        <p:spPr>
          <a:xfrm>
            <a:off x="2408837" y="2636912"/>
            <a:ext cx="4144000" cy="2304256"/>
          </a:xfrm>
          <a:custGeom>
            <a:avLst/>
            <a:gdLst>
              <a:gd name="connsiteX0" fmla="*/ 941653 w 5810994"/>
              <a:gd name="connsiteY0" fmla="*/ 761244 h 3231182"/>
              <a:gd name="connsiteX1" fmla="*/ 3503 w 5810994"/>
              <a:gd name="connsiteY1" fmla="*/ 2150657 h 3231182"/>
              <a:gd name="connsiteX2" fmla="*/ 680396 w 5810994"/>
              <a:gd name="connsiteY2" fmla="*/ 3136309 h 3231182"/>
              <a:gd name="connsiteX3" fmla="*/ 2105435 w 5810994"/>
              <a:gd name="connsiteY3" fmla="*/ 2803800 h 3231182"/>
              <a:gd name="connsiteX4" fmla="*/ 2936708 w 5810994"/>
              <a:gd name="connsiteY4" fmla="*/ 3136309 h 3231182"/>
              <a:gd name="connsiteX5" fmla="*/ 4623004 w 5810994"/>
              <a:gd name="connsiteY5" fmla="*/ 3207561 h 3231182"/>
              <a:gd name="connsiteX6" fmla="*/ 5359274 w 5810994"/>
              <a:gd name="connsiteY6" fmla="*/ 2780049 h 3231182"/>
              <a:gd name="connsiteX7" fmla="*/ 5798661 w 5810994"/>
              <a:gd name="connsiteY7" fmla="*/ 1913151 h 3231182"/>
              <a:gd name="connsiteX8" fmla="*/ 5561154 w 5810994"/>
              <a:gd name="connsiteY8" fmla="*/ 654366 h 3231182"/>
              <a:gd name="connsiteX9" fmla="*/ 4302370 w 5810994"/>
              <a:gd name="connsiteY9" fmla="*/ 24974 h 3231182"/>
              <a:gd name="connsiteX10" fmla="*/ 3435471 w 5810994"/>
              <a:gd name="connsiteY10" fmla="*/ 191229 h 3231182"/>
              <a:gd name="connsiteX11" fmla="*/ 3150464 w 5810994"/>
              <a:gd name="connsiteY11" fmla="*/ 796870 h 3231182"/>
              <a:gd name="connsiteX12" fmla="*/ 2378567 w 5810994"/>
              <a:gd name="connsiteY12" fmla="*/ 998751 h 3231182"/>
              <a:gd name="connsiteX13" fmla="*/ 1915430 w 5810994"/>
              <a:gd name="connsiteY13" fmla="*/ 808746 h 3231182"/>
              <a:gd name="connsiteX14" fmla="*/ 1345414 w 5810994"/>
              <a:gd name="connsiteY14" fmla="*/ 440610 h 3231182"/>
              <a:gd name="connsiteX15" fmla="*/ 941653 w 5810994"/>
              <a:gd name="connsiteY15" fmla="*/ 761244 h 3231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10994" h="3231182">
                <a:moveTo>
                  <a:pt x="941653" y="761244"/>
                </a:moveTo>
                <a:cubicBezTo>
                  <a:pt x="718001" y="1046252"/>
                  <a:pt x="47046" y="1754813"/>
                  <a:pt x="3503" y="2150657"/>
                </a:cubicBezTo>
                <a:cubicBezTo>
                  <a:pt x="-40040" y="2546501"/>
                  <a:pt x="330074" y="3027452"/>
                  <a:pt x="680396" y="3136309"/>
                </a:cubicBezTo>
                <a:cubicBezTo>
                  <a:pt x="1030718" y="3245166"/>
                  <a:pt x="1729383" y="2803800"/>
                  <a:pt x="2105435" y="2803800"/>
                </a:cubicBezTo>
                <a:cubicBezTo>
                  <a:pt x="2481487" y="2803800"/>
                  <a:pt x="2517113" y="3069016"/>
                  <a:pt x="2936708" y="3136309"/>
                </a:cubicBezTo>
                <a:cubicBezTo>
                  <a:pt x="3356303" y="3203602"/>
                  <a:pt x="4219243" y="3266938"/>
                  <a:pt x="4623004" y="3207561"/>
                </a:cubicBezTo>
                <a:cubicBezTo>
                  <a:pt x="5026765" y="3148184"/>
                  <a:pt x="5163331" y="2995784"/>
                  <a:pt x="5359274" y="2780049"/>
                </a:cubicBezTo>
                <a:cubicBezTo>
                  <a:pt x="5555217" y="2564314"/>
                  <a:pt x="5765014" y="2267431"/>
                  <a:pt x="5798661" y="1913151"/>
                </a:cubicBezTo>
                <a:cubicBezTo>
                  <a:pt x="5832308" y="1558871"/>
                  <a:pt x="5810536" y="969062"/>
                  <a:pt x="5561154" y="654366"/>
                </a:cubicBezTo>
                <a:cubicBezTo>
                  <a:pt x="5311772" y="339670"/>
                  <a:pt x="4656650" y="102163"/>
                  <a:pt x="4302370" y="24974"/>
                </a:cubicBezTo>
                <a:cubicBezTo>
                  <a:pt x="3948090" y="-52215"/>
                  <a:pt x="3627455" y="62580"/>
                  <a:pt x="3435471" y="191229"/>
                </a:cubicBezTo>
                <a:cubicBezTo>
                  <a:pt x="3243487" y="319878"/>
                  <a:pt x="3326615" y="662283"/>
                  <a:pt x="3150464" y="796870"/>
                </a:cubicBezTo>
                <a:cubicBezTo>
                  <a:pt x="2974313" y="931457"/>
                  <a:pt x="2584406" y="996772"/>
                  <a:pt x="2378567" y="998751"/>
                </a:cubicBezTo>
                <a:cubicBezTo>
                  <a:pt x="2172728" y="1000730"/>
                  <a:pt x="2087622" y="901770"/>
                  <a:pt x="1915430" y="808746"/>
                </a:cubicBezTo>
                <a:cubicBezTo>
                  <a:pt x="1743238" y="715722"/>
                  <a:pt x="1509689" y="450506"/>
                  <a:pt x="1345414" y="440610"/>
                </a:cubicBezTo>
                <a:cubicBezTo>
                  <a:pt x="1181139" y="430714"/>
                  <a:pt x="1165305" y="476236"/>
                  <a:pt x="941653" y="76124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se šipkou 3"/>
          <p:cNvCxnSpPr/>
          <p:nvPr/>
        </p:nvCxnSpPr>
        <p:spPr>
          <a:xfrm>
            <a:off x="3635896" y="3379964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3059832" y="4092432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5378971" y="4395152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>
            <a:off x="6084168" y="4113056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>
            <a:off x="6084168" y="3362957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>
            <a:off x="5333582" y="3182957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>
            <a:off x="3923928" y="4069857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>
            <a:off x="4860032" y="3732432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AutoShape 131"/>
          <p:cNvCxnSpPr>
            <a:cxnSpLocks noChangeShapeType="1"/>
          </p:cNvCxnSpPr>
          <p:nvPr/>
        </p:nvCxnSpPr>
        <p:spPr bwMode="auto">
          <a:xfrm>
            <a:off x="4699286" y="3933056"/>
            <a:ext cx="16730" cy="288000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092262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3525578" y="652046"/>
            <a:ext cx="1910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Těžnice tělesa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814456" y="1089610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Těžnice tělesa je svislá přímka, která prochází bodem závěsu. Všechny těžnice se protínají v těžišti.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2411685" y="1916832"/>
            <a:ext cx="4536504" cy="14401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 rot="16876758">
            <a:off x="2378957" y="3422914"/>
            <a:ext cx="4144000" cy="2304256"/>
          </a:xfrm>
          <a:custGeom>
            <a:avLst/>
            <a:gdLst>
              <a:gd name="connsiteX0" fmla="*/ 941653 w 5810994"/>
              <a:gd name="connsiteY0" fmla="*/ 761244 h 3231182"/>
              <a:gd name="connsiteX1" fmla="*/ 3503 w 5810994"/>
              <a:gd name="connsiteY1" fmla="*/ 2150657 h 3231182"/>
              <a:gd name="connsiteX2" fmla="*/ 680396 w 5810994"/>
              <a:gd name="connsiteY2" fmla="*/ 3136309 h 3231182"/>
              <a:gd name="connsiteX3" fmla="*/ 2105435 w 5810994"/>
              <a:gd name="connsiteY3" fmla="*/ 2803800 h 3231182"/>
              <a:gd name="connsiteX4" fmla="*/ 2936708 w 5810994"/>
              <a:gd name="connsiteY4" fmla="*/ 3136309 h 3231182"/>
              <a:gd name="connsiteX5" fmla="*/ 4623004 w 5810994"/>
              <a:gd name="connsiteY5" fmla="*/ 3207561 h 3231182"/>
              <a:gd name="connsiteX6" fmla="*/ 5359274 w 5810994"/>
              <a:gd name="connsiteY6" fmla="*/ 2780049 h 3231182"/>
              <a:gd name="connsiteX7" fmla="*/ 5798661 w 5810994"/>
              <a:gd name="connsiteY7" fmla="*/ 1913151 h 3231182"/>
              <a:gd name="connsiteX8" fmla="*/ 5561154 w 5810994"/>
              <a:gd name="connsiteY8" fmla="*/ 654366 h 3231182"/>
              <a:gd name="connsiteX9" fmla="*/ 4302370 w 5810994"/>
              <a:gd name="connsiteY9" fmla="*/ 24974 h 3231182"/>
              <a:gd name="connsiteX10" fmla="*/ 3435471 w 5810994"/>
              <a:gd name="connsiteY10" fmla="*/ 191229 h 3231182"/>
              <a:gd name="connsiteX11" fmla="*/ 3150464 w 5810994"/>
              <a:gd name="connsiteY11" fmla="*/ 796870 h 3231182"/>
              <a:gd name="connsiteX12" fmla="*/ 2378567 w 5810994"/>
              <a:gd name="connsiteY12" fmla="*/ 998751 h 3231182"/>
              <a:gd name="connsiteX13" fmla="*/ 1915430 w 5810994"/>
              <a:gd name="connsiteY13" fmla="*/ 808746 h 3231182"/>
              <a:gd name="connsiteX14" fmla="*/ 1345414 w 5810994"/>
              <a:gd name="connsiteY14" fmla="*/ 440610 h 3231182"/>
              <a:gd name="connsiteX15" fmla="*/ 941653 w 5810994"/>
              <a:gd name="connsiteY15" fmla="*/ 761244 h 3231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10994" h="3231182">
                <a:moveTo>
                  <a:pt x="941653" y="761244"/>
                </a:moveTo>
                <a:cubicBezTo>
                  <a:pt x="718001" y="1046252"/>
                  <a:pt x="47046" y="1754813"/>
                  <a:pt x="3503" y="2150657"/>
                </a:cubicBezTo>
                <a:cubicBezTo>
                  <a:pt x="-40040" y="2546501"/>
                  <a:pt x="330074" y="3027452"/>
                  <a:pt x="680396" y="3136309"/>
                </a:cubicBezTo>
                <a:cubicBezTo>
                  <a:pt x="1030718" y="3245166"/>
                  <a:pt x="1729383" y="2803800"/>
                  <a:pt x="2105435" y="2803800"/>
                </a:cubicBezTo>
                <a:cubicBezTo>
                  <a:pt x="2481487" y="2803800"/>
                  <a:pt x="2517113" y="3069016"/>
                  <a:pt x="2936708" y="3136309"/>
                </a:cubicBezTo>
                <a:cubicBezTo>
                  <a:pt x="3356303" y="3203602"/>
                  <a:pt x="4219243" y="3266938"/>
                  <a:pt x="4623004" y="3207561"/>
                </a:cubicBezTo>
                <a:cubicBezTo>
                  <a:pt x="5026765" y="3148184"/>
                  <a:pt x="5163331" y="2995784"/>
                  <a:pt x="5359274" y="2780049"/>
                </a:cubicBezTo>
                <a:cubicBezTo>
                  <a:pt x="5555217" y="2564314"/>
                  <a:pt x="5765014" y="2267431"/>
                  <a:pt x="5798661" y="1913151"/>
                </a:cubicBezTo>
                <a:cubicBezTo>
                  <a:pt x="5832308" y="1558871"/>
                  <a:pt x="5810536" y="969062"/>
                  <a:pt x="5561154" y="654366"/>
                </a:cubicBezTo>
                <a:cubicBezTo>
                  <a:pt x="5311772" y="339670"/>
                  <a:pt x="4656650" y="102163"/>
                  <a:pt x="4302370" y="24974"/>
                </a:cubicBezTo>
                <a:cubicBezTo>
                  <a:pt x="3948090" y="-52215"/>
                  <a:pt x="3627455" y="62580"/>
                  <a:pt x="3435471" y="191229"/>
                </a:cubicBezTo>
                <a:cubicBezTo>
                  <a:pt x="3243487" y="319878"/>
                  <a:pt x="3326615" y="662283"/>
                  <a:pt x="3150464" y="796870"/>
                </a:cubicBezTo>
                <a:cubicBezTo>
                  <a:pt x="2974313" y="931457"/>
                  <a:pt x="2584406" y="996772"/>
                  <a:pt x="2378567" y="998751"/>
                </a:cubicBezTo>
                <a:cubicBezTo>
                  <a:pt x="2172728" y="1000730"/>
                  <a:pt x="2087622" y="901770"/>
                  <a:pt x="1915430" y="808746"/>
                </a:cubicBezTo>
                <a:cubicBezTo>
                  <a:pt x="1743238" y="715722"/>
                  <a:pt x="1509689" y="450506"/>
                  <a:pt x="1345414" y="440610"/>
                </a:cubicBezTo>
                <a:cubicBezTo>
                  <a:pt x="1181139" y="430714"/>
                  <a:pt x="1165305" y="476236"/>
                  <a:pt x="941653" y="76124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5" name="Přímá spojnice 14"/>
          <p:cNvCxnSpPr/>
          <p:nvPr/>
        </p:nvCxnSpPr>
        <p:spPr>
          <a:xfrm>
            <a:off x="4642981" y="2069792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Skupina 16"/>
          <p:cNvGrpSpPr/>
          <p:nvPr/>
        </p:nvGrpSpPr>
        <p:grpSpPr>
          <a:xfrm rot="8333104">
            <a:off x="3614941" y="1748899"/>
            <a:ext cx="2304256" cy="4752000"/>
            <a:chOff x="3298829" y="2052638"/>
            <a:chExt cx="2304256" cy="4752000"/>
          </a:xfrm>
        </p:grpSpPr>
        <p:sp>
          <p:nvSpPr>
            <p:cNvPr id="20" name="Volný tvar 19"/>
            <p:cNvSpPr/>
            <p:nvPr/>
          </p:nvSpPr>
          <p:spPr>
            <a:xfrm rot="16876758">
              <a:off x="2378957" y="3422914"/>
              <a:ext cx="4144000" cy="2304256"/>
            </a:xfrm>
            <a:custGeom>
              <a:avLst/>
              <a:gdLst>
                <a:gd name="connsiteX0" fmla="*/ 941653 w 5810994"/>
                <a:gd name="connsiteY0" fmla="*/ 761244 h 3231182"/>
                <a:gd name="connsiteX1" fmla="*/ 3503 w 5810994"/>
                <a:gd name="connsiteY1" fmla="*/ 2150657 h 3231182"/>
                <a:gd name="connsiteX2" fmla="*/ 680396 w 5810994"/>
                <a:gd name="connsiteY2" fmla="*/ 3136309 h 3231182"/>
                <a:gd name="connsiteX3" fmla="*/ 2105435 w 5810994"/>
                <a:gd name="connsiteY3" fmla="*/ 2803800 h 3231182"/>
                <a:gd name="connsiteX4" fmla="*/ 2936708 w 5810994"/>
                <a:gd name="connsiteY4" fmla="*/ 3136309 h 3231182"/>
                <a:gd name="connsiteX5" fmla="*/ 4623004 w 5810994"/>
                <a:gd name="connsiteY5" fmla="*/ 3207561 h 3231182"/>
                <a:gd name="connsiteX6" fmla="*/ 5359274 w 5810994"/>
                <a:gd name="connsiteY6" fmla="*/ 2780049 h 3231182"/>
                <a:gd name="connsiteX7" fmla="*/ 5798661 w 5810994"/>
                <a:gd name="connsiteY7" fmla="*/ 1913151 h 3231182"/>
                <a:gd name="connsiteX8" fmla="*/ 5561154 w 5810994"/>
                <a:gd name="connsiteY8" fmla="*/ 654366 h 3231182"/>
                <a:gd name="connsiteX9" fmla="*/ 4302370 w 5810994"/>
                <a:gd name="connsiteY9" fmla="*/ 24974 h 3231182"/>
                <a:gd name="connsiteX10" fmla="*/ 3435471 w 5810994"/>
                <a:gd name="connsiteY10" fmla="*/ 191229 h 3231182"/>
                <a:gd name="connsiteX11" fmla="*/ 3150464 w 5810994"/>
                <a:gd name="connsiteY11" fmla="*/ 796870 h 3231182"/>
                <a:gd name="connsiteX12" fmla="*/ 2378567 w 5810994"/>
                <a:gd name="connsiteY12" fmla="*/ 998751 h 3231182"/>
                <a:gd name="connsiteX13" fmla="*/ 1915430 w 5810994"/>
                <a:gd name="connsiteY13" fmla="*/ 808746 h 3231182"/>
                <a:gd name="connsiteX14" fmla="*/ 1345414 w 5810994"/>
                <a:gd name="connsiteY14" fmla="*/ 440610 h 3231182"/>
                <a:gd name="connsiteX15" fmla="*/ 941653 w 5810994"/>
                <a:gd name="connsiteY15" fmla="*/ 761244 h 3231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810994" h="3231182">
                  <a:moveTo>
                    <a:pt x="941653" y="761244"/>
                  </a:moveTo>
                  <a:cubicBezTo>
                    <a:pt x="718001" y="1046252"/>
                    <a:pt x="47046" y="1754813"/>
                    <a:pt x="3503" y="2150657"/>
                  </a:cubicBezTo>
                  <a:cubicBezTo>
                    <a:pt x="-40040" y="2546501"/>
                    <a:pt x="330074" y="3027452"/>
                    <a:pt x="680396" y="3136309"/>
                  </a:cubicBezTo>
                  <a:cubicBezTo>
                    <a:pt x="1030718" y="3245166"/>
                    <a:pt x="1729383" y="2803800"/>
                    <a:pt x="2105435" y="2803800"/>
                  </a:cubicBezTo>
                  <a:cubicBezTo>
                    <a:pt x="2481487" y="2803800"/>
                    <a:pt x="2517113" y="3069016"/>
                    <a:pt x="2936708" y="3136309"/>
                  </a:cubicBezTo>
                  <a:cubicBezTo>
                    <a:pt x="3356303" y="3203602"/>
                    <a:pt x="4219243" y="3266938"/>
                    <a:pt x="4623004" y="3207561"/>
                  </a:cubicBezTo>
                  <a:cubicBezTo>
                    <a:pt x="5026765" y="3148184"/>
                    <a:pt x="5163331" y="2995784"/>
                    <a:pt x="5359274" y="2780049"/>
                  </a:cubicBezTo>
                  <a:cubicBezTo>
                    <a:pt x="5555217" y="2564314"/>
                    <a:pt x="5765014" y="2267431"/>
                    <a:pt x="5798661" y="1913151"/>
                  </a:cubicBezTo>
                  <a:cubicBezTo>
                    <a:pt x="5832308" y="1558871"/>
                    <a:pt x="5810536" y="969062"/>
                    <a:pt x="5561154" y="654366"/>
                  </a:cubicBezTo>
                  <a:cubicBezTo>
                    <a:pt x="5311772" y="339670"/>
                    <a:pt x="4656650" y="102163"/>
                    <a:pt x="4302370" y="24974"/>
                  </a:cubicBezTo>
                  <a:cubicBezTo>
                    <a:pt x="3948090" y="-52215"/>
                    <a:pt x="3627455" y="62580"/>
                    <a:pt x="3435471" y="191229"/>
                  </a:cubicBezTo>
                  <a:cubicBezTo>
                    <a:pt x="3243487" y="319878"/>
                    <a:pt x="3326615" y="662283"/>
                    <a:pt x="3150464" y="796870"/>
                  </a:cubicBezTo>
                  <a:cubicBezTo>
                    <a:pt x="2974313" y="931457"/>
                    <a:pt x="2584406" y="996772"/>
                    <a:pt x="2378567" y="998751"/>
                  </a:cubicBezTo>
                  <a:cubicBezTo>
                    <a:pt x="2172728" y="1000730"/>
                    <a:pt x="2087622" y="901770"/>
                    <a:pt x="1915430" y="808746"/>
                  </a:cubicBezTo>
                  <a:cubicBezTo>
                    <a:pt x="1743238" y="715722"/>
                    <a:pt x="1509689" y="450506"/>
                    <a:pt x="1345414" y="440610"/>
                  </a:cubicBezTo>
                  <a:cubicBezTo>
                    <a:pt x="1181139" y="430714"/>
                    <a:pt x="1165305" y="476236"/>
                    <a:pt x="941653" y="76124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9" name="Přímá spojnice 18"/>
            <p:cNvCxnSpPr/>
            <p:nvPr/>
          </p:nvCxnSpPr>
          <p:spPr>
            <a:xfrm>
              <a:off x="4632348" y="2052638"/>
              <a:ext cx="0" cy="475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Přímá spojnice 12"/>
          <p:cNvCxnSpPr/>
          <p:nvPr/>
        </p:nvCxnSpPr>
        <p:spPr>
          <a:xfrm>
            <a:off x="4632348" y="2052638"/>
            <a:ext cx="0" cy="4752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4572000" y="401373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77968157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539169" y="620688"/>
            <a:ext cx="8285464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Těžiště je určeno rozložením látky v tělese. U homogenních souměrných těles leží těžiště ve </a:t>
            </a:r>
            <a:r>
              <a:rPr lang="cs-CZ" b="1" dirty="0" smtClean="0">
                <a:solidFill>
                  <a:schemeClr val="accent1"/>
                </a:solidFill>
              </a:rPr>
              <a:t>středu souměrnosti</a:t>
            </a:r>
            <a:r>
              <a:rPr lang="cs-CZ" dirty="0" smtClean="0"/>
              <a:t>.</a:t>
            </a:r>
            <a:endParaRPr lang="cs-CZ" dirty="0"/>
          </a:p>
        </p:txBody>
      </p:sp>
      <p:grpSp>
        <p:nvGrpSpPr>
          <p:cNvPr id="36" name="Skupina 35"/>
          <p:cNvGrpSpPr/>
          <p:nvPr/>
        </p:nvGrpSpPr>
        <p:grpSpPr>
          <a:xfrm>
            <a:off x="1259632" y="2636912"/>
            <a:ext cx="6555299" cy="2989774"/>
            <a:chOff x="1259632" y="2636912"/>
            <a:chExt cx="6555299" cy="2989774"/>
          </a:xfrm>
        </p:grpSpPr>
        <p:sp>
          <p:nvSpPr>
            <p:cNvPr id="2" name="Ovál 1"/>
            <p:cNvSpPr/>
            <p:nvPr/>
          </p:nvSpPr>
          <p:spPr>
            <a:xfrm>
              <a:off x="1259632" y="2780928"/>
              <a:ext cx="1368152" cy="136815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" name="Šestiúhelník 2"/>
            <p:cNvSpPr/>
            <p:nvPr/>
          </p:nvSpPr>
          <p:spPr>
            <a:xfrm>
              <a:off x="3635896" y="2690918"/>
              <a:ext cx="1795880" cy="1548172"/>
            </a:xfrm>
            <a:prstGeom prst="hexagon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Krychle 4"/>
            <p:cNvSpPr/>
            <p:nvPr/>
          </p:nvSpPr>
          <p:spPr>
            <a:xfrm>
              <a:off x="6156176" y="2636912"/>
              <a:ext cx="1656184" cy="1656184"/>
            </a:xfrm>
            <a:prstGeom prst="cub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3" name="AutoShape 131"/>
            <p:cNvCxnSpPr>
              <a:cxnSpLocks noChangeShapeType="1"/>
            </p:cNvCxnSpPr>
            <p:nvPr/>
          </p:nvCxnSpPr>
          <p:spPr bwMode="auto">
            <a:xfrm>
              <a:off x="1943708" y="3433508"/>
              <a:ext cx="16730" cy="216000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AutoShape 131"/>
            <p:cNvCxnSpPr>
              <a:cxnSpLocks noChangeShapeType="1"/>
            </p:cNvCxnSpPr>
            <p:nvPr/>
          </p:nvCxnSpPr>
          <p:spPr bwMode="auto">
            <a:xfrm>
              <a:off x="4525689" y="3465004"/>
              <a:ext cx="16730" cy="216000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AutoShape 131"/>
            <p:cNvCxnSpPr>
              <a:cxnSpLocks noChangeShapeType="1"/>
            </p:cNvCxnSpPr>
            <p:nvPr/>
          </p:nvCxnSpPr>
          <p:spPr bwMode="auto">
            <a:xfrm>
              <a:off x="6997217" y="3466686"/>
              <a:ext cx="16730" cy="216000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Přímá spojnice 10"/>
            <p:cNvCxnSpPr>
              <a:stCxn id="3" idx="4"/>
              <a:endCxn id="3" idx="1"/>
            </p:cNvCxnSpPr>
            <p:nvPr/>
          </p:nvCxnSpPr>
          <p:spPr>
            <a:xfrm>
              <a:off x="4022939" y="2690918"/>
              <a:ext cx="1021794" cy="154817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17"/>
            <p:cNvCxnSpPr/>
            <p:nvPr/>
          </p:nvCxnSpPr>
          <p:spPr>
            <a:xfrm flipH="1">
              <a:off x="4013409" y="2680285"/>
              <a:ext cx="1041957" cy="157208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nice 19"/>
            <p:cNvCxnSpPr>
              <a:stCxn id="3" idx="0"/>
              <a:endCxn id="3" idx="3"/>
            </p:cNvCxnSpPr>
            <p:nvPr/>
          </p:nvCxnSpPr>
          <p:spPr>
            <a:xfrm flipH="1">
              <a:off x="3635896" y="3465004"/>
              <a:ext cx="179588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/>
            <p:nvPr/>
          </p:nvCxnSpPr>
          <p:spPr>
            <a:xfrm>
              <a:off x="6581553" y="2647507"/>
              <a:ext cx="829340" cy="163741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Přímá spojnice 28"/>
            <p:cNvCxnSpPr/>
            <p:nvPr/>
          </p:nvCxnSpPr>
          <p:spPr>
            <a:xfrm flipH="1">
              <a:off x="6156251" y="2647507"/>
              <a:ext cx="1658680" cy="163741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Krychle 31"/>
            <p:cNvSpPr/>
            <p:nvPr/>
          </p:nvSpPr>
          <p:spPr>
            <a:xfrm flipH="1" flipV="1">
              <a:off x="6156224" y="2639370"/>
              <a:ext cx="1656184" cy="1656184"/>
            </a:xfrm>
            <a:prstGeom prst="cub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3" name="Přímá spojnice 32"/>
            <p:cNvCxnSpPr/>
            <p:nvPr/>
          </p:nvCxnSpPr>
          <p:spPr>
            <a:xfrm flipH="1" flipV="1">
              <a:off x="6156251" y="3062177"/>
              <a:ext cx="1648047" cy="80807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8406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539169" y="620688"/>
            <a:ext cx="8285464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U homogenních osově souměrných těles leží těžiště na </a:t>
            </a:r>
            <a:r>
              <a:rPr lang="cs-CZ" b="1" dirty="0" smtClean="0">
                <a:solidFill>
                  <a:schemeClr val="accent1"/>
                </a:solidFill>
              </a:rPr>
              <a:t>ose souměrnosti</a:t>
            </a:r>
            <a:r>
              <a:rPr lang="cs-CZ" dirty="0" smtClean="0"/>
              <a:t>.</a:t>
            </a:r>
            <a:endParaRPr lang="cs-CZ" dirty="0"/>
          </a:p>
        </p:txBody>
      </p:sp>
      <p:grpSp>
        <p:nvGrpSpPr>
          <p:cNvPr id="19" name="Skupina 18"/>
          <p:cNvGrpSpPr/>
          <p:nvPr/>
        </p:nvGrpSpPr>
        <p:grpSpPr>
          <a:xfrm>
            <a:off x="1259632" y="1988840"/>
            <a:ext cx="6768752" cy="4306122"/>
            <a:chOff x="1259632" y="1988840"/>
            <a:chExt cx="6768752" cy="4306122"/>
          </a:xfrm>
        </p:grpSpPr>
        <p:sp>
          <p:nvSpPr>
            <p:cNvPr id="4" name="Rovnoramenný trojúhelník 3"/>
            <p:cNvSpPr/>
            <p:nvPr/>
          </p:nvSpPr>
          <p:spPr>
            <a:xfrm>
              <a:off x="1259632" y="2348880"/>
              <a:ext cx="936104" cy="2520280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Pravidelný pětiúhelník 5"/>
            <p:cNvSpPr/>
            <p:nvPr/>
          </p:nvSpPr>
          <p:spPr>
            <a:xfrm>
              <a:off x="2915816" y="2420888"/>
              <a:ext cx="2570686" cy="2448272"/>
            </a:xfrm>
            <a:prstGeom prst="pentagon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Plechovka 6"/>
            <p:cNvSpPr/>
            <p:nvPr/>
          </p:nvSpPr>
          <p:spPr>
            <a:xfrm>
              <a:off x="6444208" y="2348880"/>
              <a:ext cx="1584176" cy="2592288"/>
            </a:xfrm>
            <a:prstGeom prst="ca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Plechovka 20"/>
            <p:cNvSpPr/>
            <p:nvPr/>
          </p:nvSpPr>
          <p:spPr>
            <a:xfrm flipV="1">
              <a:off x="6444208" y="2348880"/>
              <a:ext cx="1584176" cy="2592288"/>
            </a:xfrm>
            <a:prstGeom prst="can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0" name="Přímá spojnice 9"/>
            <p:cNvCxnSpPr/>
            <p:nvPr/>
          </p:nvCxnSpPr>
          <p:spPr>
            <a:xfrm>
              <a:off x="1726656" y="1988840"/>
              <a:ext cx="0" cy="36004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nice 23"/>
            <p:cNvCxnSpPr/>
            <p:nvPr/>
          </p:nvCxnSpPr>
          <p:spPr>
            <a:xfrm>
              <a:off x="4201327" y="1988840"/>
              <a:ext cx="0" cy="36004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/>
            <p:nvPr/>
          </p:nvCxnSpPr>
          <p:spPr>
            <a:xfrm>
              <a:off x="7228086" y="1988840"/>
              <a:ext cx="0" cy="4104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AutoShape 131"/>
            <p:cNvCxnSpPr>
              <a:cxnSpLocks noChangeShapeType="1"/>
            </p:cNvCxnSpPr>
            <p:nvPr/>
          </p:nvCxnSpPr>
          <p:spPr bwMode="auto">
            <a:xfrm>
              <a:off x="4201327" y="3789040"/>
              <a:ext cx="16730" cy="216000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131"/>
            <p:cNvCxnSpPr>
              <a:cxnSpLocks noChangeShapeType="1"/>
            </p:cNvCxnSpPr>
            <p:nvPr/>
          </p:nvCxnSpPr>
          <p:spPr bwMode="auto">
            <a:xfrm>
              <a:off x="1727684" y="4134962"/>
              <a:ext cx="16730" cy="216000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Přímá spojnice se šipkou 16"/>
            <p:cNvCxnSpPr/>
            <p:nvPr/>
          </p:nvCxnSpPr>
          <p:spPr>
            <a:xfrm>
              <a:off x="7225663" y="3788800"/>
              <a:ext cx="0" cy="216024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7096146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539169" y="620688"/>
            <a:ext cx="8285464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U homogenních souměrných těles podle roviny leží těžiště v </a:t>
            </a:r>
            <a:r>
              <a:rPr lang="cs-CZ" b="1" dirty="0" smtClean="0">
                <a:solidFill>
                  <a:schemeClr val="accent1"/>
                </a:solidFill>
              </a:rPr>
              <a:t>rovině souměrnosti</a:t>
            </a:r>
            <a:r>
              <a:rPr lang="cs-CZ" dirty="0" smtClean="0"/>
              <a:t>.</a:t>
            </a:r>
            <a:endParaRPr lang="cs-CZ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1907704" y="1628800"/>
            <a:ext cx="5112568" cy="4464496"/>
            <a:chOff x="1907704" y="1628800"/>
            <a:chExt cx="5112568" cy="4464496"/>
          </a:xfrm>
        </p:grpSpPr>
        <p:grpSp>
          <p:nvGrpSpPr>
            <p:cNvPr id="11" name="Skupina 10"/>
            <p:cNvGrpSpPr/>
            <p:nvPr/>
          </p:nvGrpSpPr>
          <p:grpSpPr>
            <a:xfrm>
              <a:off x="1907704" y="1628800"/>
              <a:ext cx="5112568" cy="4464496"/>
              <a:chOff x="1907704" y="1628800"/>
              <a:chExt cx="5112568" cy="4464496"/>
            </a:xfrm>
          </p:grpSpPr>
          <p:pic>
            <p:nvPicPr>
              <p:cNvPr id="1028" name="Picture 4" descr="C:\Users\alan\AppData\Local\Microsoft\Windows\Temporary Internet Files\Content.IE5\2M4N9ZR8\MC900333314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07704" y="2060848"/>
                <a:ext cx="1584176" cy="39106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5" name="Přímá spojnice 4"/>
              <p:cNvCxnSpPr/>
              <p:nvPr/>
            </p:nvCxnSpPr>
            <p:spPr>
              <a:xfrm>
                <a:off x="2652935" y="1883908"/>
                <a:ext cx="0" cy="4087554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Kosoúhelník 7"/>
              <p:cNvSpPr/>
              <p:nvPr/>
            </p:nvSpPr>
            <p:spPr>
              <a:xfrm rot="5400000" flipV="1">
                <a:off x="3671900" y="2744924"/>
                <a:ext cx="4464496" cy="2232248"/>
              </a:xfrm>
              <a:prstGeom prst="parallelogram">
                <a:avLst>
                  <a:gd name="adj" fmla="val 38813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pic>
            <p:nvPicPr>
              <p:cNvPr id="18" name="Picture 4" descr="C:\Users\alan\AppData\Local\Microsoft\Windows\Temporary Internet Files\Content.IE5\2M4N9ZR8\MC900333314[1].wmf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4427"/>
              <a:stretch/>
            </p:blipFill>
            <p:spPr bwMode="auto">
              <a:xfrm>
                <a:off x="5707853" y="2082114"/>
                <a:ext cx="880371" cy="3910614"/>
              </a:xfrm>
              <a:prstGeom prst="rect">
                <a:avLst/>
              </a:prstGeom>
              <a:noFill/>
              <a:scene3d>
                <a:camera prst="isometricOffAxis1Left"/>
                <a:lightRig rig="threePt" dir="t"/>
              </a:scene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7" name="Picture 4" descr="C:\Users\alan\AppData\Local\Microsoft\Windows\Temporary Internet Files\Content.IE5\2M4N9ZR8\MC900333314[1].wmf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0000"/>
              <a:stretch/>
            </p:blipFill>
            <p:spPr bwMode="auto">
              <a:xfrm>
                <a:off x="5395987" y="1884017"/>
                <a:ext cx="792088" cy="3910614"/>
              </a:xfrm>
              <a:prstGeom prst="rect">
                <a:avLst/>
              </a:prstGeom>
              <a:noFill/>
              <a:scene3d>
                <a:camera prst="isometricOffAxis1Left"/>
                <a:lightRig rig="threePt" dir="t"/>
              </a:scene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3" name="Přímá spojnice se šipkou 12"/>
            <p:cNvCxnSpPr/>
            <p:nvPr/>
          </p:nvCxnSpPr>
          <p:spPr>
            <a:xfrm>
              <a:off x="2652935" y="3861048"/>
              <a:ext cx="0" cy="216024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Přímá spojnice se šipkou 27"/>
            <p:cNvCxnSpPr/>
            <p:nvPr/>
          </p:nvCxnSpPr>
          <p:spPr>
            <a:xfrm>
              <a:off x="5972051" y="3789040"/>
              <a:ext cx="0" cy="216024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3771147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/>
          <p:cNvSpPr txBox="1"/>
          <p:nvPr/>
        </p:nvSpPr>
        <p:spPr>
          <a:xfrm>
            <a:off x="539169" y="620688"/>
            <a:ext cx="8285464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Těžiště je určeno rozložením látky v tělese. Těžiště může ležet i </a:t>
            </a:r>
            <a:r>
              <a:rPr lang="cs-CZ" b="1" dirty="0" smtClean="0">
                <a:solidFill>
                  <a:schemeClr val="accent1"/>
                </a:solidFill>
              </a:rPr>
              <a:t>mimo těleso.</a:t>
            </a:r>
            <a:endParaRPr lang="cs-CZ" b="1" dirty="0">
              <a:solidFill>
                <a:schemeClr val="accent1"/>
              </a:solidFill>
            </a:endParaRPr>
          </a:p>
        </p:txBody>
      </p:sp>
      <p:grpSp>
        <p:nvGrpSpPr>
          <p:cNvPr id="7" name="Skupina 6"/>
          <p:cNvGrpSpPr/>
          <p:nvPr/>
        </p:nvGrpSpPr>
        <p:grpSpPr>
          <a:xfrm>
            <a:off x="755576" y="1875217"/>
            <a:ext cx="7848872" cy="4794143"/>
            <a:chOff x="755576" y="1875217"/>
            <a:chExt cx="7848872" cy="4794143"/>
          </a:xfrm>
        </p:grpSpPr>
        <p:sp>
          <p:nvSpPr>
            <p:cNvPr id="2" name="Ohnutý pruh 1"/>
            <p:cNvSpPr/>
            <p:nvPr/>
          </p:nvSpPr>
          <p:spPr>
            <a:xfrm>
              <a:off x="755576" y="1988840"/>
              <a:ext cx="1800200" cy="4680520"/>
            </a:xfrm>
            <a:prstGeom prst="blockArc">
              <a:avLst>
                <a:gd name="adj1" fmla="val 10800000"/>
                <a:gd name="adj2" fmla="val 0"/>
                <a:gd name="adj3" fmla="val 24156"/>
              </a:avLst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3" name="Prstenec 2"/>
            <p:cNvSpPr/>
            <p:nvPr/>
          </p:nvSpPr>
          <p:spPr>
            <a:xfrm>
              <a:off x="3419872" y="2276872"/>
              <a:ext cx="2160240" cy="2160240"/>
            </a:xfrm>
            <a:prstGeom prst="donut">
              <a:avLst>
                <a:gd name="adj" fmla="val 19880"/>
              </a:avLst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5" name="Tvar L 4"/>
            <p:cNvSpPr/>
            <p:nvPr/>
          </p:nvSpPr>
          <p:spPr>
            <a:xfrm>
              <a:off x="6516216" y="1875217"/>
              <a:ext cx="2088232" cy="2592288"/>
            </a:xfrm>
            <a:prstGeom prst="corner">
              <a:avLst>
                <a:gd name="adj1" fmla="val 23523"/>
                <a:gd name="adj2" fmla="val 23014"/>
              </a:avLst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cxnSp>
          <p:nvCxnSpPr>
            <p:cNvPr id="20" name="Přímá spojnice se šipkou 19"/>
            <p:cNvCxnSpPr/>
            <p:nvPr/>
          </p:nvCxnSpPr>
          <p:spPr>
            <a:xfrm>
              <a:off x="1652229" y="3248980"/>
              <a:ext cx="0" cy="216024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Přímá spojnice se šipkou 21"/>
            <p:cNvCxnSpPr/>
            <p:nvPr/>
          </p:nvCxnSpPr>
          <p:spPr>
            <a:xfrm>
              <a:off x="4499992" y="3356992"/>
              <a:ext cx="0" cy="216024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nice se šipkou 22"/>
            <p:cNvCxnSpPr/>
            <p:nvPr/>
          </p:nvCxnSpPr>
          <p:spPr>
            <a:xfrm>
              <a:off x="7308304" y="3501008"/>
              <a:ext cx="0" cy="216024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64436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771800" y="65204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Rovnovážná poloha tuhého tělesa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9169" y="1196752"/>
            <a:ext cx="8285464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Těleso je v rovnovážné poloze, jestliže svislá těžnice prochází bodem závěsu nebo podepřeným bodem.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1914413" y="2879358"/>
                <a:ext cx="5315173" cy="52322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𝑭</m:t>
                      </m:r>
                      <m:r>
                        <a:rPr lang="cs-CZ" sz="2800" b="0" i="1" smtClean="0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+…+</m:t>
                      </m:r>
                      <m:sSub>
                        <m:sSub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>
                        <a:rPr lang="cs-CZ" sz="28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413" y="2879358"/>
                <a:ext cx="5315173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1914413" y="3902710"/>
                <a:ext cx="5816592" cy="52322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𝑴</m:t>
                      </m:r>
                      <m:r>
                        <a:rPr lang="cs-CZ" sz="2800" b="0" i="1" smtClean="0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+…+</m:t>
                      </m:r>
                      <m:sSub>
                        <m:sSub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  <m:r>
                        <a:rPr lang="cs-CZ" sz="28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413" y="3902710"/>
                <a:ext cx="581659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ovéPole 21"/>
          <p:cNvSpPr txBox="1"/>
          <p:nvPr/>
        </p:nvSpPr>
        <p:spPr>
          <a:xfrm>
            <a:off x="539552" y="206084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Těleso v rovnovážné poloze splňuje podmínky rovnováhy:</a:t>
            </a:r>
          </a:p>
        </p:txBody>
      </p:sp>
    </p:spTree>
    <p:extLst>
      <p:ext uri="{BB962C8B-B14F-4D97-AF65-F5344CB8AC3E}">
        <p14:creationId xmlns:p14="http://schemas.microsoft.com/office/powerpoint/2010/main" val="142838458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771800" y="65204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Rovnovážná poloha – stálá (stabilní)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539552" y="1268760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Poloha těžiště se při vychýlení zvyšuje. Po vychýlení se těleso vrací zpět.</a:t>
            </a:r>
          </a:p>
        </p:txBody>
      </p:sp>
      <p:grpSp>
        <p:nvGrpSpPr>
          <p:cNvPr id="8" name="Skupina 7"/>
          <p:cNvGrpSpPr/>
          <p:nvPr/>
        </p:nvGrpSpPr>
        <p:grpSpPr>
          <a:xfrm>
            <a:off x="3635896" y="2420888"/>
            <a:ext cx="1800200" cy="3888432"/>
            <a:chOff x="3635896" y="2420888"/>
            <a:chExt cx="1800200" cy="3888432"/>
          </a:xfrm>
        </p:grpSpPr>
        <p:grpSp>
          <p:nvGrpSpPr>
            <p:cNvPr id="7" name="Skupina 6"/>
            <p:cNvGrpSpPr/>
            <p:nvPr/>
          </p:nvGrpSpPr>
          <p:grpSpPr>
            <a:xfrm>
              <a:off x="3635896" y="2420888"/>
              <a:ext cx="1800200" cy="3888432"/>
              <a:chOff x="3635896" y="2420888"/>
              <a:chExt cx="1800200" cy="3888432"/>
            </a:xfrm>
          </p:grpSpPr>
          <p:sp>
            <p:nvSpPr>
              <p:cNvPr id="3" name="Obdélník 2"/>
              <p:cNvSpPr/>
              <p:nvPr/>
            </p:nvSpPr>
            <p:spPr>
              <a:xfrm>
                <a:off x="3635896" y="2708920"/>
                <a:ext cx="1800200" cy="331236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5" name="Přímá spojnice 4"/>
              <p:cNvCxnSpPr/>
              <p:nvPr/>
            </p:nvCxnSpPr>
            <p:spPr>
              <a:xfrm>
                <a:off x="4532771" y="2420888"/>
                <a:ext cx="0" cy="3888432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ál 5"/>
              <p:cNvSpPr/>
              <p:nvPr/>
            </p:nvSpPr>
            <p:spPr>
              <a:xfrm>
                <a:off x="4499992" y="4333205"/>
                <a:ext cx="72008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3" name="Ovál 12"/>
            <p:cNvSpPr/>
            <p:nvPr/>
          </p:nvSpPr>
          <p:spPr>
            <a:xfrm>
              <a:off x="4497569" y="3068960"/>
              <a:ext cx="72008" cy="7200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 rot="18885229">
            <a:off x="4533709" y="2042036"/>
            <a:ext cx="1800200" cy="3888432"/>
            <a:chOff x="3635896" y="2420888"/>
            <a:chExt cx="1800200" cy="3888432"/>
          </a:xfrm>
        </p:grpSpPr>
        <p:grpSp>
          <p:nvGrpSpPr>
            <p:cNvPr id="18" name="Skupina 17"/>
            <p:cNvGrpSpPr/>
            <p:nvPr/>
          </p:nvGrpSpPr>
          <p:grpSpPr>
            <a:xfrm>
              <a:off x="3635896" y="2420888"/>
              <a:ext cx="1800200" cy="3888432"/>
              <a:chOff x="3635896" y="2420888"/>
              <a:chExt cx="1800200" cy="3888432"/>
            </a:xfrm>
          </p:grpSpPr>
          <p:sp>
            <p:nvSpPr>
              <p:cNvPr id="23" name="Obdélník 22"/>
              <p:cNvSpPr/>
              <p:nvPr/>
            </p:nvSpPr>
            <p:spPr>
              <a:xfrm>
                <a:off x="3635896" y="2708920"/>
                <a:ext cx="1800200" cy="33123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24" name="Přímá spojnice 23"/>
              <p:cNvCxnSpPr/>
              <p:nvPr/>
            </p:nvCxnSpPr>
            <p:spPr>
              <a:xfrm>
                <a:off x="4532771" y="2420888"/>
                <a:ext cx="0" cy="3888432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Ovál 24"/>
              <p:cNvSpPr/>
              <p:nvPr/>
            </p:nvSpPr>
            <p:spPr>
              <a:xfrm>
                <a:off x="4499992" y="4333205"/>
                <a:ext cx="72008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21" name="Ovál 20"/>
            <p:cNvSpPr/>
            <p:nvPr/>
          </p:nvSpPr>
          <p:spPr>
            <a:xfrm>
              <a:off x="4497569" y="3068960"/>
              <a:ext cx="72008" cy="7200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9" name="TextovéPole 8"/>
          <p:cNvSpPr txBox="1"/>
          <p:nvPr/>
        </p:nvSpPr>
        <p:spPr>
          <a:xfrm>
            <a:off x="4589902" y="2782341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4532771" y="407707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</a:t>
            </a:r>
            <a:endParaRPr lang="cs-CZ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4569577" y="4365104"/>
            <a:ext cx="37468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>
            <a:off x="4542524" y="3983798"/>
            <a:ext cx="37468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 flipV="1">
            <a:off x="8028384" y="3989142"/>
            <a:ext cx="0" cy="38006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2195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1451</TotalTime>
  <Words>331</Words>
  <Application>Microsoft Office PowerPoint</Application>
  <PresentationFormat>Předvádění na obrazovce (4:3)</PresentationFormat>
  <Paragraphs>55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120</cp:revision>
  <dcterms:created xsi:type="dcterms:W3CDTF">2011-12-03T14:12:28Z</dcterms:created>
  <dcterms:modified xsi:type="dcterms:W3CDTF">2013-05-24T09:15:18Z</dcterms:modified>
</cp:coreProperties>
</file>