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8" r:id="rId3"/>
    <p:sldId id="324" r:id="rId4"/>
    <p:sldId id="326" r:id="rId5"/>
    <p:sldId id="325" r:id="rId6"/>
    <p:sldId id="327" r:id="rId7"/>
    <p:sldId id="328" r:id="rId8"/>
    <p:sldId id="329" r:id="rId9"/>
    <p:sldId id="330" r:id="rId10"/>
    <p:sldId id="279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60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E905-70D3-4EC0-A2B4-A46E96780764}" type="datetimeFigureOut">
              <a:rPr lang="cs-CZ" smtClean="0"/>
              <a:t>24.5.2013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A390F-A437-48CF-BC5F-794E6CC67B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7467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908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469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4694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469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A390F-A437-48CF-BC5F-794E6CC67BE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46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</a:t>
            </a:r>
            <a:r>
              <a:rPr lang="cs-CZ" dirty="0">
                <a:solidFill>
                  <a:srgbClr val="376092"/>
                </a:solidFill>
              </a:rPr>
              <a:t>I</a:t>
            </a:r>
            <a:r>
              <a:rPr lang="cs-CZ" dirty="0" smtClean="0">
                <a:solidFill>
                  <a:srgbClr val="376092"/>
                </a:solidFill>
              </a:rPr>
              <a:t>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Pohybová energie tuhého tělesa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VY_32_INOVACE_11-15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1403648" y="742599"/>
            <a:ext cx="5455606" cy="3693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Tuhé těleso může konat </a:t>
            </a:r>
            <a:r>
              <a:rPr lang="cs-CZ" b="1" dirty="0" smtClean="0">
                <a:solidFill>
                  <a:schemeClr val="accent1"/>
                </a:solidFill>
              </a:rPr>
              <a:t>posuvný i otáčivý </a:t>
            </a:r>
            <a:r>
              <a:rPr lang="cs-CZ" dirty="0" smtClean="0"/>
              <a:t>pohyb!</a:t>
            </a:r>
            <a:endParaRPr lang="cs-CZ" dirty="0"/>
          </a:p>
        </p:txBody>
      </p:sp>
      <p:grpSp>
        <p:nvGrpSpPr>
          <p:cNvPr id="5" name="Skupina 4"/>
          <p:cNvGrpSpPr/>
          <p:nvPr/>
        </p:nvGrpSpPr>
        <p:grpSpPr>
          <a:xfrm>
            <a:off x="1184668" y="2204864"/>
            <a:ext cx="1083076" cy="1083076"/>
            <a:chOff x="1184668" y="2204864"/>
            <a:chExt cx="1083076" cy="1083076"/>
          </a:xfrm>
        </p:grpSpPr>
        <p:sp>
          <p:nvSpPr>
            <p:cNvPr id="3" name="Vývojový diagram: sumační spojení 2"/>
            <p:cNvSpPr/>
            <p:nvPr/>
          </p:nvSpPr>
          <p:spPr>
            <a:xfrm>
              <a:off x="1187624" y="2204864"/>
              <a:ext cx="1080120" cy="1080120"/>
            </a:xfrm>
            <a:prstGeom prst="flowChartSummingJuncti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Vývojový diagram: sumační spojení 18"/>
            <p:cNvSpPr/>
            <p:nvPr/>
          </p:nvSpPr>
          <p:spPr>
            <a:xfrm rot="2700000">
              <a:off x="1184668" y="2207820"/>
              <a:ext cx="1080120" cy="1080120"/>
            </a:xfrm>
            <a:prstGeom prst="flowChartSummingJuncti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2" name="Skupina 21"/>
          <p:cNvGrpSpPr/>
          <p:nvPr/>
        </p:nvGrpSpPr>
        <p:grpSpPr>
          <a:xfrm>
            <a:off x="1187624" y="3642068"/>
            <a:ext cx="1083076" cy="1083076"/>
            <a:chOff x="1184668" y="2204864"/>
            <a:chExt cx="1083076" cy="1083076"/>
          </a:xfrm>
        </p:grpSpPr>
        <p:sp>
          <p:nvSpPr>
            <p:cNvPr id="25" name="Vývojový diagram: sumační spojení 24"/>
            <p:cNvSpPr/>
            <p:nvPr/>
          </p:nvSpPr>
          <p:spPr>
            <a:xfrm>
              <a:off x="1187624" y="2204864"/>
              <a:ext cx="1080120" cy="1080120"/>
            </a:xfrm>
            <a:prstGeom prst="flowChartSummingJuncti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" name="Vývojový diagram: sumační spojení 26"/>
            <p:cNvSpPr/>
            <p:nvPr/>
          </p:nvSpPr>
          <p:spPr>
            <a:xfrm rot="2700000">
              <a:off x="1184668" y="2207820"/>
              <a:ext cx="1080120" cy="1080120"/>
            </a:xfrm>
            <a:prstGeom prst="flowChartSummingJuncti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9" name="Skupina 28"/>
          <p:cNvGrpSpPr/>
          <p:nvPr/>
        </p:nvGrpSpPr>
        <p:grpSpPr>
          <a:xfrm>
            <a:off x="1187624" y="5082228"/>
            <a:ext cx="1083076" cy="1083076"/>
            <a:chOff x="1184668" y="2204864"/>
            <a:chExt cx="1083076" cy="1083076"/>
          </a:xfrm>
        </p:grpSpPr>
        <p:sp>
          <p:nvSpPr>
            <p:cNvPr id="30" name="Vývojový diagram: sumační spojení 29"/>
            <p:cNvSpPr/>
            <p:nvPr/>
          </p:nvSpPr>
          <p:spPr>
            <a:xfrm>
              <a:off x="1187624" y="2204864"/>
              <a:ext cx="1080120" cy="1080120"/>
            </a:xfrm>
            <a:prstGeom prst="flowChartSummingJuncti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" name="Vývojový diagram: sumační spojení 30"/>
            <p:cNvSpPr/>
            <p:nvPr/>
          </p:nvSpPr>
          <p:spPr>
            <a:xfrm rot="2700000">
              <a:off x="1184668" y="2207820"/>
              <a:ext cx="1080120" cy="1080120"/>
            </a:xfrm>
            <a:prstGeom prst="flowChartSummingJuncti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0922624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0.64982 -2.96296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96296E-6 L 0.64982 -2.96296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83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Posuvný pohyb tuhého tělesa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429268" y="1124744"/>
            <a:ext cx="8285464" cy="92333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Při posuvném pohybu tělesa všechny body tělesa opisují stejné trajektorie </a:t>
            </a:r>
          </a:p>
          <a:p>
            <a:r>
              <a:rPr lang="cs-CZ" dirty="0" smtClean="0"/>
              <a:t>a v daném okamžiku mají všechny body tělesa </a:t>
            </a:r>
            <a:r>
              <a:rPr lang="cs-CZ" b="1" dirty="0" smtClean="0">
                <a:solidFill>
                  <a:schemeClr val="tx2"/>
                </a:solidFill>
              </a:rPr>
              <a:t>stejnou rychlost. </a:t>
            </a:r>
            <a:r>
              <a:rPr lang="cs-CZ" dirty="0" smtClean="0"/>
              <a:t>Kinetická energie tělesa je rovna součtu kinetických energií jednotlivých částí tělesa:</a:t>
            </a:r>
            <a:endParaRPr lang="cs-CZ" b="1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1979712" y="2586519"/>
                <a:ext cx="4069512" cy="168353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+…</m:t>
                      </m:r>
                    </m:oMath>
                  </m:oMathPara>
                </a14:m>
                <a:endParaRPr lang="cs-CZ" b="0" dirty="0" smtClean="0"/>
              </a:p>
              <a:p>
                <a:endParaRPr lang="cs-CZ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cs-CZ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i="1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3</m:t>
                          </m:r>
                        </m:sub>
                      </m:sSub>
                      <m:r>
                        <a:rPr lang="cs-CZ" i="1">
                          <a:latin typeface="Cambria Math"/>
                        </a:rPr>
                        <m:t>+…</m:t>
                      </m:r>
                      <m:r>
                        <a:rPr lang="cs-CZ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cs-CZ" dirty="0" smtClean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86519"/>
                <a:ext cx="4069512" cy="168353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3315270" y="4295233"/>
                <a:ext cx="1797159" cy="78380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</m:ctrlPr>
                        </m:sSubPr>
                        <m:e>
                          <m: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  <m:t>𝐸</m:t>
                          </m:r>
                        </m:e>
                        <m:sub>
                          <m: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  <m:t>𝑘</m:t>
                          </m:r>
                        </m:sub>
                      </m:sSub>
                      <m:r>
                        <a:rPr lang="cs-CZ" sz="2400" i="1">
                          <a:solidFill>
                            <a:prstClr val="black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</m:ctrlPr>
                        </m:fPr>
                        <m:num>
                          <m: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  <m:t>2</m:t>
                          </m:r>
                        </m:den>
                      </m:f>
                      <m:r>
                        <a:rPr lang="cs-CZ" sz="2400" i="1">
                          <a:solidFill>
                            <a:prstClr val="black"/>
                          </a:solidFill>
                          <a:latin typeface="Cambria Math"/>
                          <a:cs typeface="+mn-cs"/>
                        </a:rPr>
                        <m:t>𝑚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</m:ctrlPr>
                        </m:sSupPr>
                        <m:e>
                          <m: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  <m:t>𝑣</m:t>
                          </m:r>
                        </m:e>
                        <m:sup>
                          <m: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5270" y="4295233"/>
                <a:ext cx="1797159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093356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79712" y="449069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Otáčivý pohyb tuhého tělesa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3515565" y="4941168"/>
                <a:ext cx="1701620" cy="78380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</m:ctrlPr>
                        </m:sSubPr>
                        <m:e>
                          <m: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  <m:t>𝐸</m:t>
                          </m:r>
                        </m:e>
                        <m:sub>
                          <m: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  <m:t>𝑘</m:t>
                          </m:r>
                        </m:sub>
                      </m:sSub>
                      <m:r>
                        <a:rPr lang="cs-CZ" sz="2400" i="1">
                          <a:solidFill>
                            <a:prstClr val="black"/>
                          </a:solidFill>
                          <a:latin typeface="Cambria Math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</m:ctrlPr>
                        </m:fPr>
                        <m:num>
                          <m: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solidFill>
                            <a:prstClr val="black"/>
                          </a:solidFill>
                          <a:latin typeface="Cambria Math"/>
                          <a:cs typeface="+mn-cs"/>
                        </a:rPr>
                        <m:t>𝐽</m:t>
                      </m:r>
                      <m:sSup>
                        <m:sSupPr>
                          <m:ctrlP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</m:ctrlPr>
                        </m:sSupPr>
                        <m:e>
                          <m:r>
                            <a:rPr lang="cs-CZ" sz="240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𝜔</m:t>
                          </m:r>
                        </m:e>
                        <m:sup>
                          <m:r>
                            <a:rPr lang="cs-CZ" sz="2400" i="1">
                              <a:solidFill>
                                <a:prstClr val="black"/>
                              </a:solidFill>
                              <a:latin typeface="Cambria Math"/>
                              <a:cs typeface="+mn-cs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5565" y="4941168"/>
                <a:ext cx="1701620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565878" y="822008"/>
                <a:ext cx="8285464" cy="92333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Při otáčivém pohybu tělesa mají všechny body tělesa v daném okamžiku </a:t>
                </a:r>
                <a:r>
                  <a:rPr lang="cs-CZ" b="1" dirty="0" smtClean="0">
                    <a:solidFill>
                      <a:schemeClr val="tx2"/>
                    </a:solidFill>
                  </a:rPr>
                  <a:t>stejnou úhlovou rychlost. </a:t>
                </a:r>
                <a:r>
                  <a:rPr lang="cs-CZ" dirty="0" smtClean="0"/>
                  <a:t>Velikost rychlosti roste se vzdáleností od středu otáčení 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𝑣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𝜔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𝑟</m:t>
                    </m:r>
                  </m:oMath>
                </a14:m>
                <a:r>
                  <a:rPr lang="cs-CZ" b="1" dirty="0" smtClean="0">
                    <a:solidFill>
                      <a:schemeClr val="tx2"/>
                    </a:solidFill>
                  </a:rPr>
                  <a:t>.</a:t>
                </a:r>
                <a:endParaRPr lang="cs-CZ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878" y="822008"/>
                <a:ext cx="8285464" cy="923330"/>
              </a:xfrm>
              <a:prstGeom prst="rect">
                <a:avLst/>
              </a:prstGeom>
              <a:blipFill rotWithShape="1">
                <a:blip r:embed="rId5"/>
                <a:stretch>
                  <a:fillRect l="-662" t="-3311" b="-9934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4895808" y="3616230"/>
                <a:ext cx="3696753" cy="374461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𝐽</m:t>
                      </m:r>
                      <m:r>
                        <a:rPr lang="cs-CZ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sub>
                      </m:sSub>
                      <m:sSubSup>
                        <m:sSubSupPr>
                          <m:ctrlPr>
                            <a:rPr lang="cs-CZ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i="1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lang="cs-CZ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i="1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/>
                            </a:rPr>
                            <m:t>𝑚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3</m:t>
                          </m:r>
                        </m:sub>
                      </m:sSub>
                      <m:sSubSup>
                        <m:sSubSupPr>
                          <m:ctrlPr>
                            <a:rPr lang="cs-CZ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cs-CZ" i="1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cs-CZ" i="1">
                              <a:latin typeface="Cambria Math"/>
                            </a:rPr>
                            <m:t>3</m:t>
                          </m:r>
                        </m:sub>
                        <m:sup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cs-CZ" i="1">
                          <a:latin typeface="Cambria Math"/>
                        </a:rPr>
                        <m:t>+…</m:t>
                      </m:r>
                    </m:oMath>
                  </m:oMathPara>
                </a14:m>
                <a:endParaRPr lang="cs-CZ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5808" y="3616230"/>
                <a:ext cx="3696753" cy="374461"/>
              </a:xfrm>
              <a:prstGeom prst="rect">
                <a:avLst/>
              </a:prstGeom>
              <a:blipFill rotWithShape="1">
                <a:blip r:embed="rId6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ovéPole 7"/>
          <p:cNvSpPr txBox="1"/>
          <p:nvPr/>
        </p:nvSpPr>
        <p:spPr>
          <a:xfrm>
            <a:off x="827583" y="4194233"/>
            <a:ext cx="7764977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J – moment setrvačnosti tělesa vzhledem k ose otáčení, jednotka - kg∙m</a:t>
            </a:r>
            <a:r>
              <a:rPr lang="cs-CZ" baseline="30000" dirty="0" smtClean="0"/>
              <a:t>2</a:t>
            </a:r>
            <a:r>
              <a:rPr lang="cs-CZ" dirty="0" smtClean="0"/>
              <a:t> 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1"/>
              <p:cNvSpPr txBox="1"/>
              <p:nvPr/>
            </p:nvSpPr>
            <p:spPr>
              <a:xfrm>
                <a:off x="210971" y="2079683"/>
                <a:ext cx="4600575" cy="21145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noAutofit/>
              </a:bodyPr>
              <a:lstStyle/>
              <a:p>
                <a:pPr fontAlgn="base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𝐸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𝑘</m:t>
                          </m:r>
                        </m:sub>
                      </m:sSub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sub>
                      </m:sSub>
                      <m:sSubSup>
                        <m:sSub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𝑣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sub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bSup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f>
                        <m:f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𝑣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b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bSup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f>
                        <m:f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3</m:t>
                          </m:r>
                        </m:sub>
                      </m:sSub>
                      <m:sSubSup>
                        <m:sSub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𝑣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3</m:t>
                          </m:r>
                        </m:sub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bSup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+…</m:t>
                      </m:r>
                    </m:oMath>
                  </m:oMathPara>
                </a14:m>
                <a:endParaRPr lang="cs-CZ">
                  <a:effectLst/>
                  <a:latin typeface="Times New Roman"/>
                  <a:ea typeface="Times New Roman"/>
                </a:endParaRPr>
              </a:p>
              <a:p>
                <a:pPr fontAlgn="base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𝐸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𝑘</m:t>
                          </m:r>
                        </m:sub>
                      </m:sSub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sub>
                      </m:sSub>
                      <m:sSubSup>
                        <m:sSub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𝑟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sub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𝜔</m:t>
                          </m:r>
                        </m:e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f>
                        <m:f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𝑟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b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𝜔</m:t>
                          </m:r>
                        </m:e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f>
                        <m:f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3</m:t>
                          </m:r>
                        </m:sub>
                      </m:sSub>
                      <m:sSubSup>
                        <m:sSub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𝑟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3</m:t>
                          </m:r>
                        </m:sub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𝜔</m:t>
                          </m:r>
                        </m:e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…</m:t>
                      </m:r>
                    </m:oMath>
                  </m:oMathPara>
                </a14:m>
                <a:endParaRPr lang="cs-CZ">
                  <a:effectLst/>
                  <a:latin typeface="Times New Roman"/>
                  <a:ea typeface="Times New Roman"/>
                </a:endParaRPr>
              </a:p>
              <a:p>
                <a:pPr fontAlgn="base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𝐸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𝑘</m:t>
                          </m:r>
                        </m:sub>
                      </m:sSub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Cambria Math"/>
                              <a:cs typeface="Times New Roman"/>
                            </a:rPr>
                            <m:t>𝜔</m:t>
                          </m:r>
                        </m:e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(</m:t>
                      </m:r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sub>
                      </m:sSub>
                      <m:sSubSup>
                        <m:sSub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𝑟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1</m:t>
                          </m:r>
                        </m:sub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bSup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b>
                      </m:sSub>
                      <m:sSubSup>
                        <m:sSub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𝑟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b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bSup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sSub>
                        <m:sSub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𝑚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3</m:t>
                          </m:r>
                        </m:sub>
                      </m:sSub>
                      <m:sSubSup>
                        <m:sSubSupPr>
                          <m:ctrlP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bSupPr>
                        <m:e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𝑟</m:t>
                          </m:r>
                        </m:e>
                        <m:sub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3</m:t>
                          </m:r>
                        </m:sub>
                        <m:sup>
                          <m:r>
                            <a:rPr lang="cs-CZ" i="1" kern="1200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bSup>
                      <m:r>
                        <a:rPr lang="cs-CZ" i="1" kern="1200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+…)</m:t>
                      </m:r>
                    </m:oMath>
                  </m:oMathPara>
                </a14:m>
                <a:endParaRPr lang="cs-CZ">
                  <a:effectLst/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9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971" y="2079683"/>
                <a:ext cx="4600575" cy="211455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704078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1979712" y="633735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Posuvný i otáčivý pohyb tuhého tělesa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40853" y="1268760"/>
            <a:ext cx="8285464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Koná-li těleso současně oba pohyby, pak je kinetická energie dána součtem kinetické energie posuvného a otáčivého pohybu:</a:t>
            </a:r>
            <a:endParaRPr lang="cs-CZ" b="1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délník 6"/>
              <p:cNvSpPr/>
              <p:nvPr/>
            </p:nvSpPr>
            <p:spPr>
              <a:xfrm>
                <a:off x="2843808" y="3304240"/>
                <a:ext cx="2725170" cy="61388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  <a:cs typeface="+mn-cs"/>
                          </a:rPr>
                        </m:ctrlPr>
                      </m:sSubPr>
                      <m:e>
                        <m: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  <a:cs typeface="+mn-cs"/>
                          </a:rPr>
                          <m:t>𝐸</m:t>
                        </m:r>
                      </m:e>
                      <m:sub>
                        <m: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  <a:cs typeface="+mn-cs"/>
                          </a:rPr>
                          <m:t>𝑘</m:t>
                        </m:r>
                      </m:sub>
                    </m:sSub>
                    <m:r>
                      <a:rPr lang="cs-CZ" sz="2400" i="1">
                        <a:solidFill>
                          <a:prstClr val="black"/>
                        </a:solidFill>
                        <a:latin typeface="Cambria Math"/>
                        <a:cs typeface="+mn-cs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  <a:cs typeface="+mn-cs"/>
                          </a:rPr>
                        </m:ctrlPr>
                      </m:fPr>
                      <m:num>
                        <m: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  <a:cs typeface="+mn-cs"/>
                          </a:rPr>
                          <m:t>2</m:t>
                        </m:r>
                      </m:den>
                    </m:f>
                    <m:r>
                      <a:rPr lang="cs-CZ" sz="2400" i="1">
                        <a:solidFill>
                          <a:prstClr val="black"/>
                        </a:solidFill>
                        <a:latin typeface="Cambria Math"/>
                        <a:cs typeface="+mn-cs"/>
                      </a:rPr>
                      <m:t>𝑚</m:t>
                    </m:r>
                    <m:sSup>
                      <m:sSupPr>
                        <m:ctrlP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  <a:cs typeface="+mn-cs"/>
                          </a:rPr>
                        </m:ctrlPr>
                      </m:sSupPr>
                      <m:e>
                        <m: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  <a:cs typeface="+mn-cs"/>
                          </a:rPr>
                          <m:t>𝑣</m:t>
                        </m:r>
                      </m:e>
                      <m:sup>
                        <m: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  <a:cs typeface="+mn-cs"/>
                          </a:rPr>
                          <m:t>2</m:t>
                        </m:r>
                      </m:sup>
                    </m:sSup>
                  </m:oMath>
                </a14:m>
                <a:r>
                  <a:rPr lang="cs-CZ" sz="2400" dirty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sz="2400" i="1">
                        <a:solidFill>
                          <a:prstClr val="black"/>
                        </a:solidFill>
                        <a:latin typeface="Cambria Math"/>
                      </a:rPr>
                      <m:t>𝐽</m:t>
                    </m:r>
                    <m:sSup>
                      <m:sSupPr>
                        <m:ctrlP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𝜔</m:t>
                        </m:r>
                      </m:e>
                      <m:sup>
                        <m:r>
                          <a:rPr lang="cs-C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sz="2400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</mc:Choice>
        <mc:Fallback xmlns="">
          <p:sp>
            <p:nvSpPr>
              <p:cNvPr id="7" name="Obdélní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3304240"/>
                <a:ext cx="2725170" cy="613886"/>
              </a:xfrm>
              <a:prstGeom prst="rect">
                <a:avLst/>
              </a:prstGeom>
              <a:blipFill rotWithShape="1">
                <a:blip r:embed="rId3"/>
                <a:stretch>
                  <a:fillRect b="-76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64994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449069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Moment setrvačnosti tuhého tělesa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65878" y="822008"/>
            <a:ext cx="8285464" cy="92333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Moment setrvačnosti závisí na rozložení látky v tělese a na poloze osy otáčení.</a:t>
            </a:r>
          </a:p>
          <a:p>
            <a:r>
              <a:rPr lang="cs-CZ" dirty="0" smtClean="0"/>
              <a:t>Prochází-li osa otáčení těžištěm, značíme moment setrvačnosti J</a:t>
            </a:r>
            <a:r>
              <a:rPr lang="cs-CZ" baseline="-25000" dirty="0" smtClean="0"/>
              <a:t>0</a:t>
            </a:r>
            <a:r>
              <a:rPr lang="cs-CZ" dirty="0" smtClean="0"/>
              <a:t>.</a:t>
            </a:r>
          </a:p>
          <a:p>
            <a:r>
              <a:rPr lang="cs-CZ" dirty="0" smtClean="0"/>
              <a:t>Moment </a:t>
            </a:r>
            <a:r>
              <a:rPr lang="cs-CZ" dirty="0"/>
              <a:t>setrvačnosti </a:t>
            </a:r>
            <a:r>
              <a:rPr lang="cs-CZ" dirty="0" smtClean="0"/>
              <a:t>některých geometricky </a:t>
            </a:r>
            <a:r>
              <a:rPr lang="cs-CZ" dirty="0"/>
              <a:t>souměrných </a:t>
            </a:r>
            <a:r>
              <a:rPr lang="cs-CZ" dirty="0" smtClean="0"/>
              <a:t>těles: </a:t>
            </a:r>
            <a:endParaRPr lang="cs-CZ" dirty="0"/>
          </a:p>
        </p:txBody>
      </p:sp>
      <p:grpSp>
        <p:nvGrpSpPr>
          <p:cNvPr id="11" name="Skupina 10"/>
          <p:cNvGrpSpPr/>
          <p:nvPr/>
        </p:nvGrpSpPr>
        <p:grpSpPr>
          <a:xfrm>
            <a:off x="971600" y="2204864"/>
            <a:ext cx="1728192" cy="2592288"/>
            <a:chOff x="971600" y="2204864"/>
            <a:chExt cx="1728192" cy="2592288"/>
          </a:xfrm>
        </p:grpSpPr>
        <p:grpSp>
          <p:nvGrpSpPr>
            <p:cNvPr id="6" name="Skupina 5"/>
            <p:cNvGrpSpPr/>
            <p:nvPr/>
          </p:nvGrpSpPr>
          <p:grpSpPr>
            <a:xfrm>
              <a:off x="971600" y="3068960"/>
              <a:ext cx="1728192" cy="720080"/>
              <a:chOff x="1475656" y="3068960"/>
              <a:chExt cx="1728192" cy="648072"/>
            </a:xfrm>
          </p:grpSpPr>
          <p:sp>
            <p:nvSpPr>
              <p:cNvPr id="4" name="Vývojový diagram: magnetický disk 3"/>
              <p:cNvSpPr/>
              <p:nvPr/>
            </p:nvSpPr>
            <p:spPr>
              <a:xfrm>
                <a:off x="1475656" y="3068960"/>
                <a:ext cx="1728192" cy="648072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" name="Vývojový diagram: magnetický disk 4"/>
              <p:cNvSpPr/>
              <p:nvPr/>
            </p:nvSpPr>
            <p:spPr>
              <a:xfrm flipV="1">
                <a:off x="1475656" y="3068960"/>
                <a:ext cx="1728192" cy="648072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cxnSp>
          <p:nvCxnSpPr>
            <p:cNvPr id="8" name="Přímá spojnice 7"/>
            <p:cNvCxnSpPr/>
            <p:nvPr/>
          </p:nvCxnSpPr>
          <p:spPr>
            <a:xfrm>
              <a:off x="1825063" y="2204864"/>
              <a:ext cx="0" cy="2592288"/>
            </a:xfrm>
            <a:prstGeom prst="line">
              <a:avLst/>
            </a:prstGeom>
            <a:ln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ovéPole 11"/>
          <p:cNvSpPr txBox="1"/>
          <p:nvPr/>
        </p:nvSpPr>
        <p:spPr>
          <a:xfrm>
            <a:off x="3851920" y="3019621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Dutý válec, obruč: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114800" y="3804989"/>
                <a:ext cx="1462195" cy="46166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𝐽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r>
                        <a:rPr lang="cs-CZ" sz="24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804989"/>
                <a:ext cx="1462195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87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119867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vojový diagram: magnetický disk 6"/>
          <p:cNvSpPr/>
          <p:nvPr/>
        </p:nvSpPr>
        <p:spPr>
          <a:xfrm>
            <a:off x="899592" y="3019621"/>
            <a:ext cx="1872208" cy="1247033"/>
          </a:xfrm>
          <a:prstGeom prst="flowChartMagneticDisk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1979712" y="449069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Moment setrvačnosti tuhého tělesa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65878" y="822008"/>
            <a:ext cx="8285464" cy="92333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Moment setrvačnosti závisí na rozložení látky v tělese a na poloze osy otáčení.</a:t>
            </a:r>
          </a:p>
          <a:p>
            <a:r>
              <a:rPr lang="cs-CZ" dirty="0" smtClean="0"/>
              <a:t>Prochází-li osa otáčení těžištěm, značíme moment setrvačnosti J</a:t>
            </a:r>
            <a:r>
              <a:rPr lang="cs-CZ" baseline="-25000" dirty="0" smtClean="0"/>
              <a:t>0</a:t>
            </a:r>
            <a:r>
              <a:rPr lang="cs-CZ" dirty="0" smtClean="0"/>
              <a:t>.</a:t>
            </a:r>
          </a:p>
          <a:p>
            <a:r>
              <a:rPr lang="cs-CZ" dirty="0" smtClean="0"/>
              <a:t>Moment </a:t>
            </a:r>
            <a:r>
              <a:rPr lang="cs-CZ" dirty="0"/>
              <a:t>setrvačnosti </a:t>
            </a:r>
            <a:r>
              <a:rPr lang="cs-CZ" dirty="0" smtClean="0"/>
              <a:t>některých geometricky </a:t>
            </a:r>
            <a:r>
              <a:rPr lang="cs-CZ" dirty="0"/>
              <a:t>souměrných </a:t>
            </a:r>
            <a:r>
              <a:rPr lang="cs-CZ" dirty="0" smtClean="0"/>
              <a:t>těles: </a:t>
            </a:r>
            <a:endParaRPr lang="cs-CZ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1825063" y="1880984"/>
            <a:ext cx="0" cy="140400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3851920" y="3019621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Plný válec: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114800" y="3804989"/>
                <a:ext cx="1683410" cy="78380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𝐽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804989"/>
                <a:ext cx="1683410" cy="7838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Přímá spojnice 13"/>
          <p:cNvCxnSpPr/>
          <p:nvPr/>
        </p:nvCxnSpPr>
        <p:spPr>
          <a:xfrm>
            <a:off x="1825063" y="4293096"/>
            <a:ext cx="0" cy="147600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01725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971600" y="2815101"/>
            <a:ext cx="1728192" cy="1728192"/>
          </a:xfrm>
          <a:prstGeom prst="ellipse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1979712" y="449069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Moment setrvačnosti tuhého tělesa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65878" y="822008"/>
            <a:ext cx="8285464" cy="92333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Moment setrvačnosti závisí na rozložení látky v tělese a na poloze osy otáčení.</a:t>
            </a:r>
          </a:p>
          <a:p>
            <a:r>
              <a:rPr lang="cs-CZ" dirty="0" smtClean="0"/>
              <a:t>Prochází-li osa otáčení těžištěm, značíme moment setrvačnosti J</a:t>
            </a:r>
            <a:r>
              <a:rPr lang="cs-CZ" baseline="-25000" dirty="0" smtClean="0"/>
              <a:t>0</a:t>
            </a:r>
            <a:r>
              <a:rPr lang="cs-CZ" dirty="0" smtClean="0"/>
              <a:t>.</a:t>
            </a:r>
          </a:p>
          <a:p>
            <a:r>
              <a:rPr lang="cs-CZ" dirty="0" smtClean="0"/>
              <a:t>Moment </a:t>
            </a:r>
            <a:r>
              <a:rPr lang="cs-CZ" dirty="0"/>
              <a:t>setrvačnosti </a:t>
            </a:r>
            <a:r>
              <a:rPr lang="cs-CZ" dirty="0" smtClean="0"/>
              <a:t>některých geometricky </a:t>
            </a:r>
            <a:r>
              <a:rPr lang="cs-CZ" dirty="0"/>
              <a:t>souměrných </a:t>
            </a:r>
            <a:r>
              <a:rPr lang="cs-CZ" dirty="0" smtClean="0"/>
              <a:t>těles: </a:t>
            </a:r>
            <a:endParaRPr lang="cs-CZ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1825063" y="1700808"/>
            <a:ext cx="0" cy="126000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3851920" y="3019621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Plná koule: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114800" y="3804989"/>
                <a:ext cx="1683410" cy="786177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𝐽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804989"/>
                <a:ext cx="1683410" cy="7861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Přímá spojnice 13"/>
          <p:cNvCxnSpPr/>
          <p:nvPr/>
        </p:nvCxnSpPr>
        <p:spPr>
          <a:xfrm>
            <a:off x="1825063" y="4545288"/>
            <a:ext cx="0" cy="147600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73242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79712" y="449069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70C0"/>
                </a:solidFill>
              </a:rPr>
              <a:t>Moment setrvačnosti tuhého tělesa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65878" y="822008"/>
            <a:ext cx="8285464" cy="92333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Moment setrvačnosti závisí na rozložení látky v tělese a na poloze osy otáčení.</a:t>
            </a:r>
          </a:p>
          <a:p>
            <a:r>
              <a:rPr lang="cs-CZ" dirty="0" smtClean="0"/>
              <a:t>Prochází-li osa otáčení těžištěm, značíme moment setrvačnosti J</a:t>
            </a:r>
            <a:r>
              <a:rPr lang="cs-CZ" baseline="-25000" dirty="0" smtClean="0"/>
              <a:t>0</a:t>
            </a:r>
            <a:r>
              <a:rPr lang="cs-CZ" dirty="0" smtClean="0"/>
              <a:t>.</a:t>
            </a:r>
          </a:p>
          <a:p>
            <a:r>
              <a:rPr lang="cs-CZ" dirty="0" smtClean="0"/>
              <a:t>Moment </a:t>
            </a:r>
            <a:r>
              <a:rPr lang="cs-CZ" dirty="0"/>
              <a:t>setrvačnosti </a:t>
            </a:r>
            <a:r>
              <a:rPr lang="cs-CZ" dirty="0" smtClean="0"/>
              <a:t>některých geometricky </a:t>
            </a:r>
            <a:r>
              <a:rPr lang="cs-CZ" dirty="0"/>
              <a:t>souměrných </a:t>
            </a:r>
            <a:r>
              <a:rPr lang="cs-CZ" dirty="0" smtClean="0"/>
              <a:t>těles: </a:t>
            </a:r>
            <a:endParaRPr lang="cs-CZ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1800061" y="2241008"/>
            <a:ext cx="0" cy="126000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4114800" y="3131676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Tyč: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114800" y="3804989"/>
                <a:ext cx="1799980" cy="783804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𝐽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𝑚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𝑙</m:t>
                          </m:r>
                        </m:e>
                        <m:sup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3804989"/>
                <a:ext cx="1799980" cy="7838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Přímá spojnice 13"/>
          <p:cNvCxnSpPr/>
          <p:nvPr/>
        </p:nvCxnSpPr>
        <p:spPr>
          <a:xfrm>
            <a:off x="1800060" y="3645024"/>
            <a:ext cx="0" cy="1476000"/>
          </a:xfrm>
          <a:prstGeom prst="line">
            <a:avLst/>
          </a:prstGeom>
          <a:ln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bdélník 4"/>
          <p:cNvSpPr/>
          <p:nvPr/>
        </p:nvSpPr>
        <p:spPr>
          <a:xfrm>
            <a:off x="492915" y="3501008"/>
            <a:ext cx="2664296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492915" y="3861048"/>
            <a:ext cx="2664296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1187624" y="3887629"/>
                <a:ext cx="3282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887629"/>
                <a:ext cx="32823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704907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</TotalTime>
  <Words>671</Words>
  <Application>Microsoft Office PowerPoint</Application>
  <PresentationFormat>Předvádění na obrazovce (4:3)</PresentationFormat>
  <Paragraphs>62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128</cp:revision>
  <dcterms:created xsi:type="dcterms:W3CDTF">2011-12-03T14:12:28Z</dcterms:created>
  <dcterms:modified xsi:type="dcterms:W3CDTF">2013-05-24T09:15:33Z</dcterms:modified>
</cp:coreProperties>
</file>