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81" r:id="rId3"/>
    <p:sldId id="292" r:id="rId4"/>
    <p:sldId id="293" r:id="rId5"/>
    <p:sldId id="282" r:id="rId6"/>
    <p:sldId id="283" r:id="rId7"/>
    <p:sldId id="294" r:id="rId8"/>
    <p:sldId id="295" r:id="rId9"/>
    <p:sldId id="296" r:id="rId10"/>
    <p:sldId id="267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8" autoAdjust="0"/>
  </p:normalViewPr>
  <p:slideViewPr>
    <p:cSldViewPr>
      <p:cViewPr>
        <p:scale>
          <a:sx n="90" d="100"/>
          <a:sy n="90" d="100"/>
        </p:scale>
        <p:origin x="-10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74965B-7B0E-4A89-A6CB-1E2FA6D889D6}" type="datetimeFigureOut">
              <a:rPr lang="cs-CZ" smtClean="0"/>
              <a:t>18.6.2013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CF9B9-65BA-4361-A181-877DFE8795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280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18.6.2013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18.6.2013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18.6.2013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18.6.2013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18.6.2013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18.6.2013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18.6.2013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18.6.2013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18.6.2013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18.6.2013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18.6.2013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18.6.2013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18.6.2013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II.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Kapaliny </a:t>
            </a:r>
            <a:r>
              <a:rPr lang="cs-CZ" dirty="0" smtClean="0"/>
              <a:t>– test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75450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VY_32_INOVACE_11-20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Andrea </a:t>
            </a:r>
            <a:r>
              <a:rPr lang="cs-CZ" dirty="0" err="1" smtClean="0"/>
              <a:t>Pieczonková</a:t>
            </a:r>
            <a:endParaRPr lang="cs-CZ" dirty="0" smtClean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509570"/>
              </p:ext>
            </p:extLst>
          </p:nvPr>
        </p:nvGraphicFramePr>
        <p:xfrm>
          <a:off x="1259632" y="1484784"/>
          <a:ext cx="6768752" cy="4084688"/>
        </p:xfrm>
        <a:graphic>
          <a:graphicData uri="http://schemas.openxmlformats.org/drawingml/2006/table">
            <a:tbl>
              <a:tblPr/>
              <a:tblGrid>
                <a:gridCol w="307671"/>
                <a:gridCol w="6461081"/>
              </a:tblGrid>
              <a:tr h="151216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1.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Kapalina v užším válci hydraulického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lisu je uzavřena pístem o </a:t>
                      </a:r>
                      <a:b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obsahu 15 cm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, na který působí síla 20 N. Píst v širším válci </a:t>
                      </a:r>
                      <a:b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má obsah 6 dm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 Jaký je tlak kapaliny v lisu?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643130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13,3 kPa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43130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1,33 Pa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3130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300 Pa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43130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3 kPa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928092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698308"/>
              </p:ext>
            </p:extLst>
          </p:nvPr>
        </p:nvGraphicFramePr>
        <p:xfrm>
          <a:off x="1259632" y="1628799"/>
          <a:ext cx="6768752" cy="3940672"/>
        </p:xfrm>
        <a:graphic>
          <a:graphicData uri="http://schemas.openxmlformats.org/drawingml/2006/table">
            <a:tbl>
              <a:tblPr/>
              <a:tblGrid>
                <a:gridCol w="307671"/>
                <a:gridCol w="6461081"/>
              </a:tblGrid>
              <a:tr h="136815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2.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Kapalina v užším válci hydraulického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lisu je uzavřena pístem o </a:t>
                      </a:r>
                      <a:b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obsahu 15 cm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, na který působí síla 20 N. Píst v širším válci </a:t>
                      </a:r>
                      <a:b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má obsah 6 dm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Jak velká tlaková síla působí na píst v širším</a:t>
                      </a:r>
                      <a:b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válci?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643130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50 N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43130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800 N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3130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1,2 </a:t>
                      </a:r>
                      <a:r>
                        <a:rPr lang="cs-CZ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kN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43130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8 </a:t>
                      </a:r>
                      <a:r>
                        <a:rPr lang="cs-CZ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kN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390614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234748"/>
              </p:ext>
            </p:extLst>
          </p:nvPr>
        </p:nvGraphicFramePr>
        <p:xfrm>
          <a:off x="1259632" y="404663"/>
          <a:ext cx="6768752" cy="5956897"/>
        </p:xfrm>
        <a:graphic>
          <a:graphicData uri="http://schemas.openxmlformats.org/drawingml/2006/table">
            <a:tbl>
              <a:tblPr/>
              <a:tblGrid>
                <a:gridCol w="307671"/>
                <a:gridCol w="6461081"/>
              </a:tblGrid>
              <a:tr h="332064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3.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Výšky hladin dvou nemísících se kapalin nad společným</a:t>
                      </a:r>
                      <a:b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rozhraním jsou 20 mm a 6 cm. Jaká je hustota </a:t>
                      </a:r>
                      <a:r>
                        <a:rPr lang="el-G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ρ</a:t>
                      </a:r>
                      <a:r>
                        <a:rPr lang="cs-CZ" sz="20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je-li </a:t>
                      </a:r>
                      <a:b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hustota </a:t>
                      </a:r>
                      <a:r>
                        <a:rPr lang="el-G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ρ</a:t>
                      </a:r>
                      <a:r>
                        <a:rPr lang="cs-CZ" sz="20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= 1800 kg ∙ m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?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659064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5400 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kg ∙ m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59064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600 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kg ∙ m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9064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900 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kg ∙ m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59064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6000 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kg ∙ m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34140"/>
            <a:ext cx="1918014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595635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047833"/>
              </p:ext>
            </p:extLst>
          </p:nvPr>
        </p:nvGraphicFramePr>
        <p:xfrm>
          <a:off x="1187624" y="1988840"/>
          <a:ext cx="6669484" cy="2906653"/>
        </p:xfrm>
        <a:graphic>
          <a:graphicData uri="http://schemas.openxmlformats.org/drawingml/2006/table">
            <a:tbl>
              <a:tblPr/>
              <a:tblGrid>
                <a:gridCol w="303158"/>
                <a:gridCol w="6366326"/>
              </a:tblGrid>
              <a:tr h="57188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4.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Do vody ponoříme těleso o objemu 0,5 m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 Jak velká </a:t>
                      </a:r>
                      <a:b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vztlaková síla působí na těleso, je-li zcela ponořeno ve vodě?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50 </a:t>
                      </a:r>
                      <a:r>
                        <a:rPr lang="cs-CZ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kN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50 N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 500 N</a:t>
                      </a:r>
                      <a:endParaRPr lang="cs-CZ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  5 </a:t>
                      </a:r>
                      <a:r>
                        <a:rPr lang="cs-CZ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kN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110270"/>
              </p:ext>
            </p:extLst>
          </p:nvPr>
        </p:nvGraphicFramePr>
        <p:xfrm>
          <a:off x="1187624" y="1628800"/>
          <a:ext cx="7344816" cy="3328159"/>
        </p:xfrm>
        <a:graphic>
          <a:graphicData uri="http://schemas.openxmlformats.org/drawingml/2006/table">
            <a:tbl>
              <a:tblPr/>
              <a:tblGrid>
                <a:gridCol w="325131"/>
                <a:gridCol w="7019685"/>
              </a:tblGrid>
              <a:tr h="86409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5</a:t>
                      </a:r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 vody ponoříme těleso o objemu 0,5 m</a:t>
                      </a:r>
                      <a:r>
                        <a:rPr lang="cs-CZ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cs-CZ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Jakou hustotu má toto těleso,</a:t>
                      </a:r>
                      <a:br>
                        <a:rPr lang="cs-CZ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jestliže nad hladinu vyčnívá část tělesa o objemu 0,2 m</a:t>
                      </a:r>
                      <a:r>
                        <a:rPr lang="cs-CZ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cs-CZ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? </a:t>
                      </a:r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602725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1000 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kg ∙ m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02725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600 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kg ∙ m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2725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500 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kg ∙ m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55888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</a:t>
                      </a:r>
                      <a:r>
                        <a:rPr lang="cs-CZ" sz="20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)   </a:t>
                      </a:r>
                      <a:endParaRPr lang="cs-CZ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300 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kg ∙ m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54" name="TextovéPole 298"/>
          <p:cNvSpPr txBox="1"/>
          <p:nvPr/>
        </p:nvSpPr>
        <p:spPr>
          <a:xfrm>
            <a:off x="4230688" y="5735638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02437"/>
              </p:ext>
            </p:extLst>
          </p:nvPr>
        </p:nvGraphicFramePr>
        <p:xfrm>
          <a:off x="884311" y="1412776"/>
          <a:ext cx="7607154" cy="3744415"/>
        </p:xfrm>
        <a:graphic>
          <a:graphicData uri="http://schemas.openxmlformats.org/drawingml/2006/table">
            <a:tbl>
              <a:tblPr/>
              <a:tblGrid>
                <a:gridCol w="346948"/>
                <a:gridCol w="7260206"/>
              </a:tblGrid>
              <a:tr h="152193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6.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Do vody ponoříme těleso o objemu 0,5 m</a:t>
                      </a:r>
                      <a:r>
                        <a:rPr lang="cs-CZ" sz="18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cs-CZ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 Jaká je jeho hmotnost, jestliže</a:t>
                      </a:r>
                      <a:br>
                        <a:rPr lang="cs-CZ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se ve vodě volně vznáší? </a:t>
                      </a:r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543631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50 kg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43631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200 kg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3631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0,5 t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91583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</a:t>
                      </a:r>
                      <a:r>
                        <a:rPr lang="cs-CZ" sz="20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)   </a:t>
                      </a:r>
                      <a:endParaRPr lang="cs-CZ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0,3 t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54" name="TextovéPole 298"/>
          <p:cNvSpPr txBox="1"/>
          <p:nvPr/>
        </p:nvSpPr>
        <p:spPr>
          <a:xfrm>
            <a:off x="4230688" y="5735638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602712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644393"/>
              </p:ext>
            </p:extLst>
          </p:nvPr>
        </p:nvGraphicFramePr>
        <p:xfrm>
          <a:off x="884311" y="1412776"/>
          <a:ext cx="7607154" cy="3744415"/>
        </p:xfrm>
        <a:graphic>
          <a:graphicData uri="http://schemas.openxmlformats.org/drawingml/2006/table">
            <a:tbl>
              <a:tblPr/>
              <a:tblGrid>
                <a:gridCol w="346948"/>
                <a:gridCol w="7260206"/>
              </a:tblGrid>
              <a:tr h="152193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7.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Širší část téže trubice má obsah průřezu 4 dm</a:t>
                      </a:r>
                      <a:r>
                        <a:rPr lang="cs-CZ" sz="18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užší část 80 cm</a:t>
                      </a:r>
                      <a:r>
                        <a:rPr lang="cs-CZ" sz="18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V širší části</a:t>
                      </a:r>
                      <a:br>
                        <a:rPr lang="cs-C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proudí voda rychlostí 3 m ∙ s</a:t>
                      </a:r>
                      <a:r>
                        <a:rPr lang="cs-CZ" sz="18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lang="cs-C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Jaká je rychlost vody v užší části?</a:t>
                      </a:r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543631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15 k</a:t>
                      </a:r>
                      <a:r>
                        <a:rPr lang="cs-CZ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 ∙ h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43631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22,5  k</a:t>
                      </a:r>
                      <a:r>
                        <a:rPr lang="cs-CZ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 ∙ h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3631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15 </a:t>
                      </a:r>
                      <a:r>
                        <a:rPr lang="cs-CZ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 ∙ 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91583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</a:t>
                      </a:r>
                      <a:r>
                        <a:rPr lang="cs-CZ" sz="20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)   </a:t>
                      </a:r>
                      <a:endParaRPr lang="cs-CZ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22,5 </a:t>
                      </a:r>
                      <a:r>
                        <a:rPr lang="cs-CZ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 ∙ 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54" name="TextovéPole 298"/>
          <p:cNvSpPr txBox="1"/>
          <p:nvPr/>
        </p:nvSpPr>
        <p:spPr>
          <a:xfrm>
            <a:off x="4230688" y="5735638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690200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5850295"/>
              </p:ext>
            </p:extLst>
          </p:nvPr>
        </p:nvGraphicFramePr>
        <p:xfrm>
          <a:off x="884311" y="1412776"/>
          <a:ext cx="7607154" cy="3744415"/>
        </p:xfrm>
        <a:graphic>
          <a:graphicData uri="http://schemas.openxmlformats.org/drawingml/2006/table">
            <a:tbl>
              <a:tblPr/>
              <a:tblGrid>
                <a:gridCol w="346948"/>
                <a:gridCol w="7260206"/>
              </a:tblGrid>
              <a:tr h="152193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8.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Širší část téže trubice má obsah průřezu 4 dm</a:t>
                      </a:r>
                      <a:r>
                        <a:rPr lang="cs-CZ" sz="18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užší část 80 cm</a:t>
                      </a:r>
                      <a:r>
                        <a:rPr lang="cs-CZ" sz="18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V širší části</a:t>
                      </a:r>
                      <a:br>
                        <a:rPr lang="cs-C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proudí voda rychlostí 3 m ∙ s</a:t>
                      </a:r>
                      <a:r>
                        <a:rPr lang="cs-CZ" sz="18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 </a:t>
                      </a:r>
                      <a:r>
                        <a:rPr lang="cs-C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při tlaku 200 kPa.  Jaký je tlak v užší části?</a:t>
                      </a:r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543631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9200 Pa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43631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92 kPa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3631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317 kPa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91583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</a:t>
                      </a:r>
                      <a:r>
                        <a:rPr lang="cs-CZ" sz="20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)   </a:t>
                      </a:r>
                      <a:endParaRPr lang="cs-CZ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31700 Pa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54" name="TextovéPole 298"/>
          <p:cNvSpPr txBox="1"/>
          <p:nvPr/>
        </p:nvSpPr>
        <p:spPr>
          <a:xfrm>
            <a:off x="4230688" y="5735638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26683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1102</TotalTime>
  <Words>342</Words>
  <Application>Microsoft Office PowerPoint</Application>
  <PresentationFormat>Předvádění na obrazovce (4:3)</PresentationFormat>
  <Paragraphs>100</Paragraphs>
  <Slides>10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Mechanika II.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alan</cp:lastModifiedBy>
  <cp:revision>85</cp:revision>
  <dcterms:created xsi:type="dcterms:W3CDTF">2011-12-03T14:12:28Z</dcterms:created>
  <dcterms:modified xsi:type="dcterms:W3CDTF">2013-06-18T19:07:54Z</dcterms:modified>
</cp:coreProperties>
</file>