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15"/>
  </p:notesMasterIdLst>
  <p:sldIdLst>
    <p:sldId id="256" r:id="rId2"/>
    <p:sldId id="259" r:id="rId3"/>
    <p:sldId id="270" r:id="rId4"/>
    <p:sldId id="272" r:id="rId5"/>
    <p:sldId id="279" r:id="rId6"/>
    <p:sldId id="280" r:id="rId7"/>
    <p:sldId id="281" r:id="rId8"/>
    <p:sldId id="283" r:id="rId9"/>
    <p:sldId id="282" r:id="rId10"/>
    <p:sldId id="269" r:id="rId11"/>
    <p:sldId id="268" r:id="rId12"/>
    <p:sldId id="276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3C1BC"/>
    <a:srgbClr val="D2DF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8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834EF7C-4C33-4FDD-AA63-7EEC0D461287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A5D17C2-CDE6-4A67-A25C-CC596FD86C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6" descr="linka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75275-BBEA-4633-BA02-BCD62A747F53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F15A-8E71-49DD-B39A-615E74374D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F3BBE-C7A4-43E1-9CEE-85F861AF746E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E7126-9B49-4D09-9C33-2F38C9998D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4A43A-1BAB-4261-A173-A25136C886FC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FE978-6957-4C5D-9ADE-309D60EED7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4F4B2-1725-4303-975A-63ABFD020793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70CA7-822C-462C-A0BC-5FF063B398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AE753-0E42-4150-9D9F-7A4DDEF84B86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C5CD2-22D1-42E3-AA53-4DEBBB4D44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CA3B5-63B8-42DA-889D-0E21665D9700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294A-3AA1-4A54-AA96-8AB51145A8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7AA6-8F29-462E-A39E-13845845F5A8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CA8DA-FFC1-423B-8F36-835044AAE1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2B85-1551-4DCB-84D6-33C700E3C834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AFB46-4B4B-4833-8399-33923D7020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5346E-DC10-45AA-8105-A63195FDF93D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434A1-D97B-4A95-A73D-EFF1375ABD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C2459-D974-4705-9378-7074FC7945C1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7096A-3AC1-4C1B-B191-0B80F3B917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AF085-EF13-4F11-B8D1-992295EDAB05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69B56-A94C-4240-8232-14379B5CE8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219EDDC-96ED-4C47-A6F1-D7D3F47E332E}" type="datetimeFigureOut">
              <a:rPr lang="cs-CZ"/>
              <a:pPr>
                <a:defRPr/>
              </a:pPr>
              <a:t>13.6.2013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566AC43-80A9-4284-B5D8-B4C5CAA909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4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4" descr="linka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2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60" r:id="rId9"/>
    <p:sldLayoutId id="2147483955" r:id="rId10"/>
    <p:sldLayoutId id="2147483956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rancisco_Franc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376092"/>
                </a:solidFill>
              </a:rPr>
              <a:t>American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literature</a:t>
            </a:r>
            <a:r>
              <a:rPr lang="cs-CZ" dirty="0" smtClean="0">
                <a:solidFill>
                  <a:srgbClr val="376092"/>
                </a:solidFill>
              </a:rPr>
              <a:t> III</a:t>
            </a:r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3203575" y="3860800"/>
            <a:ext cx="5114925" cy="1101725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cs-CZ" dirty="0" err="1" smtClean="0"/>
              <a:t>From</a:t>
            </a:r>
            <a:r>
              <a:rPr lang="cs-CZ" dirty="0" smtClean="0"/>
              <a:t> WWI to WWII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VY_32_INOVACE_15-1</a:t>
            </a: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title"/>
          </p:nvPr>
        </p:nvSpPr>
        <p:spPr>
          <a:xfrm>
            <a:off x="611560" y="3501008"/>
            <a:ext cx="2235200" cy="719063"/>
          </a:xfrm>
        </p:spPr>
        <p:txBody>
          <a:bodyPr/>
          <a:lstStyle/>
          <a:p>
            <a:pPr eaLnBrk="1" hangingPunct="1"/>
            <a:r>
              <a:rPr lang="cs-CZ" sz="2400" dirty="0" smtClean="0"/>
              <a:t>John </a:t>
            </a:r>
            <a:r>
              <a:rPr lang="cs-CZ" sz="2400" dirty="0" err="1" smtClean="0"/>
              <a:t>Steinbeck</a:t>
            </a:r>
            <a:endParaRPr lang="cs-CZ" sz="2400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683569" y="4653136"/>
            <a:ext cx="2160240" cy="8048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Autor:  neznámý,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ázev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: 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JohnSteinbeck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crop.JPG</a:t>
            </a:r>
            <a:endParaRPr lang="cs-CZ" sz="900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Zdroj: http://cs.wikipedia.org/wiki/Soubor:JohnSteinbeck_crop.JPG</a:t>
            </a:r>
          </a:p>
        </p:txBody>
      </p:sp>
      <p:pic>
        <p:nvPicPr>
          <p:cNvPr id="18434" name="Picture 2" descr="http://upload.wikimedia.org/wikipedia/commons/thumb/b/b5/JohnSteinbeck_crop.JPG/177px-JohnSteinbeck_cr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6644" y="1462541"/>
            <a:ext cx="2547644" cy="333461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229600" cy="93563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en-US" b="1" dirty="0" smtClean="0">
                <a:solidFill>
                  <a:srgbClr val="03C1BC"/>
                </a:solidFill>
              </a:rPr>
              <a:t/>
            </a:r>
            <a:br>
              <a:rPr lang="en-US" b="1" dirty="0" smtClean="0">
                <a:solidFill>
                  <a:srgbClr val="03C1BC"/>
                </a:solidFill>
              </a:rPr>
            </a:br>
            <a:r>
              <a:rPr lang="en-US" b="1" dirty="0" smtClean="0">
                <a:solidFill>
                  <a:srgbClr val="03C1BC"/>
                </a:solidFill>
              </a:rPr>
              <a:t>		</a:t>
            </a:r>
            <a:br>
              <a:rPr lang="en-US" b="1" dirty="0" smtClean="0">
                <a:solidFill>
                  <a:srgbClr val="03C1BC"/>
                </a:solidFill>
              </a:rPr>
            </a:br>
            <a:r>
              <a:rPr lang="en-US" b="1" dirty="0" smtClean="0">
                <a:solidFill>
                  <a:srgbClr val="03C1BC"/>
                </a:solidFill>
              </a:rPr>
              <a:t/>
            </a:r>
            <a:br>
              <a:rPr lang="en-US" b="1" dirty="0" smtClean="0">
                <a:solidFill>
                  <a:srgbClr val="03C1BC"/>
                </a:solidFill>
              </a:rPr>
            </a:br>
            <a:r>
              <a:rPr lang="en-US" b="1" dirty="0" smtClean="0">
                <a:solidFill>
                  <a:srgbClr val="03C1BC"/>
                </a:solidFill>
              </a:rPr>
              <a:t>		THEODOR DREISER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 smtClean="0">
              <a:solidFill>
                <a:srgbClr val="37609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89437"/>
          </a:xfrm>
        </p:spPr>
        <p:txBody>
          <a:bodyPr rtlCol="0"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1871 – 1945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>
              <a:solidFill>
                <a:srgbClr val="002060"/>
              </a:solidFill>
            </a:endParaRPr>
          </a:p>
          <a:p>
            <a:pPr lvl="0"/>
            <a:r>
              <a:rPr lang="en-US" dirty="0" smtClean="0"/>
              <a:t>criticism of </a:t>
            </a:r>
            <a:r>
              <a:rPr lang="en-US" dirty="0" err="1" smtClean="0"/>
              <a:t>Amer.society</a:t>
            </a:r>
            <a:r>
              <a:rPr lang="en-US" dirty="0" smtClean="0"/>
              <a:t> -  carrier, wealth, Amer. dream</a:t>
            </a:r>
          </a:p>
          <a:p>
            <a:pPr lvl="0"/>
            <a:endParaRPr lang="en-US" dirty="0" smtClean="0"/>
          </a:p>
          <a:p>
            <a:pPr lvl="0">
              <a:buNone/>
            </a:pPr>
            <a:endParaRPr lang="cs-CZ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American Tragedy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Clyde Griffith – desire for wealth, women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 a poor farm girl Roberta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 another richer girl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 pregnancy, troubles, murder, death penalty</a:t>
            </a: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	</a:t>
            </a:r>
            <a:r>
              <a:rPr lang="en-US" b="1" dirty="0" smtClean="0">
                <a:solidFill>
                  <a:srgbClr val="03C1BC"/>
                </a:solidFill>
              </a:rPr>
              <a:t>		POETRY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dirty="0" smtClean="0"/>
              <a:t>modernism: </a:t>
            </a:r>
          </a:p>
          <a:p>
            <a:pPr lvl="0"/>
            <a:endParaRPr lang="en-US" b="1" dirty="0" smtClean="0"/>
          </a:p>
          <a:p>
            <a:pPr lvl="0"/>
            <a:r>
              <a:rPr lang="en-US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T.S.Elliot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- ‘The Waste Land’ –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reaction to WWI, 			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helpelessness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against death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Nobel Prize</a:t>
            </a:r>
          </a:p>
          <a:p>
            <a:pPr lvl="1">
              <a:buNone/>
            </a:pPr>
            <a:endParaRPr lang="cs-CZ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E. Pound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one of the best poets at those times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Chinese liter, Italy, Mussolini, fascism, mental home</a:t>
            </a:r>
            <a:endParaRPr lang="cs-CZ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cs-CZ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Carl Sandburg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Chicago Renaissance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‘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Biography of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A.Lincoln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’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‘ Chicago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’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>
                <a:solidFill>
                  <a:srgbClr val="376092"/>
                </a:solidFill>
              </a:rPr>
              <a:t>Thank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you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for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your</a:t>
            </a:r>
            <a:r>
              <a:rPr lang="cs-CZ" dirty="0" smtClean="0">
                <a:solidFill>
                  <a:srgbClr val="376092"/>
                </a:solidFill>
              </a:rPr>
              <a:t> </a:t>
            </a:r>
            <a:r>
              <a:rPr lang="cs-CZ" dirty="0" err="1" smtClean="0">
                <a:solidFill>
                  <a:srgbClr val="376092"/>
                </a:solidFill>
              </a:rPr>
              <a:t>attention</a:t>
            </a:r>
            <a:r>
              <a:rPr lang="cs-CZ" dirty="0" smtClean="0">
                <a:solidFill>
                  <a:srgbClr val="376092"/>
                </a:solidFill>
              </a:rPr>
              <a:t>.</a:t>
            </a:r>
          </a:p>
        </p:txBody>
      </p:sp>
      <p:sp>
        <p:nvSpPr>
          <p:cNvPr id="20483" name="Podnadpis 5"/>
          <p:cNvSpPr>
            <a:spLocks noGrp="1"/>
          </p:cNvSpPr>
          <p:nvPr>
            <p:ph type="subTitle" idx="1"/>
          </p:nvPr>
        </p:nvSpPr>
        <p:spPr>
          <a:xfrm>
            <a:off x="1547664" y="3212976"/>
            <a:ext cx="6846838" cy="1752600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cs-CZ" dirty="0" smtClean="0"/>
              <a:t>Autor DUM: Mgr. Darina </a:t>
            </a:r>
            <a:r>
              <a:rPr lang="cs-CZ" dirty="0" err="1" smtClean="0"/>
              <a:t>Sikorová</a:t>
            </a: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3C1BC"/>
                </a:solidFill>
              </a:rPr>
              <a:t>	</a:t>
            </a:r>
            <a:r>
              <a:rPr lang="cs-CZ" b="1" dirty="0" err="1" smtClean="0">
                <a:solidFill>
                  <a:srgbClr val="03C1BC"/>
                </a:solidFill>
              </a:rPr>
              <a:t>The</a:t>
            </a:r>
            <a:r>
              <a:rPr lang="cs-CZ" b="1" dirty="0" smtClean="0">
                <a:solidFill>
                  <a:srgbClr val="03C1BC"/>
                </a:solidFill>
              </a:rPr>
              <a:t> USA </a:t>
            </a:r>
            <a:r>
              <a:rPr lang="cs-CZ" b="1" dirty="0" err="1" smtClean="0">
                <a:solidFill>
                  <a:srgbClr val="03C1BC"/>
                </a:solidFill>
              </a:rPr>
              <a:t>and</a:t>
            </a:r>
            <a:r>
              <a:rPr lang="cs-CZ" b="1" dirty="0" smtClean="0">
                <a:solidFill>
                  <a:srgbClr val="03C1BC"/>
                </a:solidFill>
              </a:rPr>
              <a:t> 20th </a:t>
            </a:r>
            <a:r>
              <a:rPr lang="cs-CZ" b="1" dirty="0" err="1" smtClean="0">
                <a:solidFill>
                  <a:srgbClr val="03C1BC"/>
                </a:solidFill>
              </a:rPr>
              <a:t>century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progress</a:t>
            </a:r>
            <a:r>
              <a:rPr lang="cs-CZ" dirty="0" smtClean="0">
                <a:solidFill>
                  <a:srgbClr val="002060"/>
                </a:solidFill>
              </a:rPr>
              <a:t> in </a:t>
            </a:r>
            <a:r>
              <a:rPr lang="cs-CZ" dirty="0" err="1" smtClean="0">
                <a:solidFill>
                  <a:srgbClr val="002060"/>
                </a:solidFill>
              </a:rPr>
              <a:t>industry</a:t>
            </a:r>
            <a:r>
              <a:rPr lang="cs-CZ" dirty="0" smtClean="0">
                <a:solidFill>
                  <a:srgbClr val="002060"/>
                </a:solidFill>
              </a:rPr>
              <a:t> – more </a:t>
            </a:r>
            <a:r>
              <a:rPr lang="cs-CZ" dirty="0" err="1" smtClean="0">
                <a:solidFill>
                  <a:srgbClr val="002060"/>
                </a:solidFill>
              </a:rPr>
              <a:t>powerful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than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ever</a:t>
            </a:r>
            <a:endParaRPr lang="cs-CZ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involved</a:t>
            </a:r>
            <a:r>
              <a:rPr lang="cs-CZ" dirty="0" smtClean="0">
                <a:solidFill>
                  <a:srgbClr val="002060"/>
                </a:solidFill>
              </a:rPr>
              <a:t> in </a:t>
            </a:r>
            <a:r>
              <a:rPr lang="cs-CZ" dirty="0" err="1" smtClean="0">
                <a:solidFill>
                  <a:srgbClr val="002060"/>
                </a:solidFill>
              </a:rPr>
              <a:t>both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world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wars</a:t>
            </a:r>
            <a:endParaRPr lang="cs-CZ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faced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with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economic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problems</a:t>
            </a:r>
            <a:endParaRPr lang="cs-CZ" dirty="0" smtClean="0">
              <a:solidFill>
                <a:srgbClr val="002060"/>
              </a:solidFill>
            </a:endParaRPr>
          </a:p>
          <a:p>
            <a:pPr marL="274320" lvl="1" indent="-274320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fighting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for</a:t>
            </a:r>
            <a:r>
              <a:rPr lang="cs-CZ" dirty="0" smtClean="0">
                <a:solidFill>
                  <a:srgbClr val="002060"/>
                </a:solidFill>
              </a:rPr>
              <a:t> civil </a:t>
            </a:r>
            <a:r>
              <a:rPr lang="cs-CZ" dirty="0" err="1" smtClean="0">
                <a:solidFill>
                  <a:srgbClr val="002060"/>
                </a:solidFill>
              </a:rPr>
              <a:t>rights</a:t>
            </a:r>
            <a:endParaRPr lang="cs-CZ" dirty="0" smtClean="0">
              <a:solidFill>
                <a:srgbClr val="002060"/>
              </a:solidFill>
            </a:endParaRPr>
          </a:p>
          <a:p>
            <a:pPr marL="548957" lvl="2" indent="-274320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 err="1" smtClean="0"/>
              <a:t>impact</a:t>
            </a:r>
            <a:r>
              <a:rPr lang="cs-CZ" dirty="0" smtClean="0"/>
              <a:t> on </a:t>
            </a:r>
            <a:r>
              <a:rPr lang="cs-CZ" dirty="0" err="1" smtClean="0"/>
              <a:t>modern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literature</a:t>
            </a:r>
            <a:endParaRPr lang="cs-CZ" sz="1700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02060"/>
              </a:solidFill>
            </a:endParaRPr>
          </a:p>
          <a:p>
            <a:pPr lvl="0"/>
            <a:r>
              <a:rPr lang="cs-CZ" dirty="0" smtClean="0">
                <a:solidFill>
                  <a:srgbClr val="002060"/>
                </a:solidFill>
              </a:rPr>
              <a:t>WWI </a:t>
            </a:r>
            <a:r>
              <a:rPr lang="cs-CZ" dirty="0" err="1" smtClean="0">
                <a:solidFill>
                  <a:srgbClr val="002060"/>
                </a:solidFill>
              </a:rPr>
              <a:t>influenced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the</a:t>
            </a:r>
            <a:r>
              <a:rPr lang="cs-CZ" dirty="0" smtClean="0">
                <a:solidFill>
                  <a:srgbClr val="002060"/>
                </a:solidFill>
              </a:rPr>
              <a:t> post – </a:t>
            </a:r>
            <a:r>
              <a:rPr lang="cs-CZ" dirty="0" err="1" smtClean="0">
                <a:solidFill>
                  <a:srgbClr val="002060"/>
                </a:solidFill>
              </a:rPr>
              <a:t>war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generation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of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writers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</a:p>
          <a:p>
            <a:pPr lvl="0">
              <a:buNone/>
            </a:pPr>
            <a:r>
              <a:rPr lang="cs-CZ" dirty="0" smtClean="0">
                <a:solidFill>
                  <a:srgbClr val="002060"/>
                </a:solidFill>
              </a:rPr>
              <a:t>	= </a:t>
            </a:r>
            <a:r>
              <a:rPr lang="cs-CZ" b="1" dirty="0" smtClean="0">
                <a:solidFill>
                  <a:srgbClr val="FF0000"/>
                </a:solidFill>
              </a:rPr>
              <a:t>„</a:t>
            </a:r>
            <a:r>
              <a:rPr lang="cs-CZ" b="1" dirty="0" err="1" smtClean="0">
                <a:solidFill>
                  <a:srgbClr val="FF0000"/>
                </a:solidFill>
              </a:rPr>
              <a:t>The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Lost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Generation</a:t>
            </a:r>
            <a:r>
              <a:rPr lang="cs-CZ" b="1" dirty="0" smtClean="0">
                <a:solidFill>
                  <a:srgbClr val="FF0000"/>
                </a:solidFill>
              </a:rPr>
              <a:t>“</a:t>
            </a:r>
          </a:p>
          <a:p>
            <a:pPr lvl="0"/>
            <a:r>
              <a:rPr lang="cs-CZ" dirty="0" err="1" smtClean="0">
                <a:solidFill>
                  <a:srgbClr val="002060"/>
                </a:solidFill>
              </a:rPr>
              <a:t>artistic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level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of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Amer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r>
              <a:rPr lang="cs-CZ" dirty="0" err="1" smtClean="0">
                <a:solidFill>
                  <a:srgbClr val="002060"/>
                </a:solidFill>
              </a:rPr>
              <a:t>literature</a:t>
            </a:r>
            <a:endParaRPr lang="cs-CZ" dirty="0" smtClean="0">
              <a:solidFill>
                <a:srgbClr val="002060"/>
              </a:solidFill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</a:rPr>
              <a:t>short story brought to perfection</a:t>
            </a:r>
            <a:endParaRPr lang="cs-CZ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02060"/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02060"/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sz="20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376092"/>
                </a:solidFill>
              </a:rPr>
              <a:t>	</a:t>
            </a:r>
            <a:r>
              <a:rPr lang="cs-CZ" b="1" dirty="0" smtClean="0">
                <a:solidFill>
                  <a:srgbClr val="03C1BC"/>
                </a:solidFill>
              </a:rPr>
              <a:t>ERNEST HEMINGWAY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cs-CZ" b="1" dirty="0" smtClean="0">
                <a:solidFill>
                  <a:srgbClr val="002060"/>
                </a:solidFill>
              </a:rPr>
              <a:t>899 - 1961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err="1" smtClean="0"/>
              <a:t>Life</a:t>
            </a:r>
            <a:r>
              <a:rPr lang="cs-CZ" b="1" dirty="0" smtClean="0"/>
              <a:t>: 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second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of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six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children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of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an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artist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and</a:t>
            </a:r>
            <a:r>
              <a:rPr lang="cs-CZ" dirty="0" smtClean="0">
                <a:solidFill>
                  <a:srgbClr val="002060"/>
                </a:solidFill>
              </a:rPr>
              <a:t> a </a:t>
            </a:r>
            <a:r>
              <a:rPr lang="cs-CZ" dirty="0" err="1" smtClean="0">
                <a:solidFill>
                  <a:srgbClr val="002060"/>
                </a:solidFill>
              </a:rPr>
              <a:t>doctor</a:t>
            </a:r>
            <a:endParaRPr lang="cs-CZ" dirty="0" smtClean="0">
              <a:solidFill>
                <a:srgbClr val="002060"/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father</a:t>
            </a:r>
            <a:r>
              <a:rPr lang="cs-CZ" dirty="0" smtClean="0">
                <a:solidFill>
                  <a:srgbClr val="002060"/>
                </a:solidFill>
              </a:rPr>
              <a:t>: </a:t>
            </a:r>
            <a:r>
              <a:rPr lang="cs-CZ" dirty="0" err="1" smtClean="0">
                <a:solidFill>
                  <a:srgbClr val="002060"/>
                </a:solidFill>
              </a:rPr>
              <a:t>hunting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fishing</a:t>
            </a:r>
            <a:r>
              <a:rPr lang="cs-CZ" dirty="0" smtClean="0">
                <a:solidFill>
                  <a:srgbClr val="002060"/>
                </a:solidFill>
              </a:rPr>
              <a:t> = </a:t>
            </a:r>
            <a:r>
              <a:rPr lang="cs-CZ" dirty="0" err="1" smtClean="0">
                <a:solidFill>
                  <a:srgbClr val="002060"/>
                </a:solidFill>
              </a:rPr>
              <a:t>courage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endurance</a:t>
            </a:r>
            <a:r>
              <a:rPr lang="cs-CZ" dirty="0" smtClean="0">
                <a:solidFill>
                  <a:srgbClr val="002060"/>
                </a:solidFill>
              </a:rPr>
              <a:t> – </a:t>
            </a:r>
            <a:r>
              <a:rPr lang="cs-CZ" dirty="0" err="1" smtClean="0">
                <a:solidFill>
                  <a:srgbClr val="002060"/>
                </a:solidFill>
              </a:rPr>
              <a:t>topics</a:t>
            </a:r>
            <a:r>
              <a:rPr lang="cs-CZ" dirty="0" smtClean="0">
                <a:solidFill>
                  <a:srgbClr val="002060"/>
                </a:solidFill>
              </a:rPr>
              <a:t> / + </a:t>
            </a:r>
            <a:r>
              <a:rPr lang="cs-CZ" dirty="0" err="1" smtClean="0">
                <a:solidFill>
                  <a:srgbClr val="002060"/>
                </a:solidFill>
              </a:rPr>
              <a:t>war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bullfighting</a:t>
            </a:r>
            <a:r>
              <a:rPr lang="cs-CZ" dirty="0" smtClean="0">
                <a:solidFill>
                  <a:srgbClr val="002060"/>
                </a:solidFill>
              </a:rPr>
              <a:t>/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travelling</a:t>
            </a:r>
            <a:r>
              <a:rPr lang="cs-CZ" dirty="0" smtClean="0">
                <a:solidFill>
                  <a:srgbClr val="002060"/>
                </a:solidFill>
              </a:rPr>
              <a:t>:  </a:t>
            </a:r>
            <a:r>
              <a:rPr lang="cs-CZ" dirty="0" err="1" smtClean="0">
                <a:solidFill>
                  <a:srgbClr val="002060"/>
                </a:solidFill>
              </a:rPr>
              <a:t>Spain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Africa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skiing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>
                <a:solidFill>
                  <a:srgbClr val="002060"/>
                </a:solidFill>
              </a:rPr>
              <a:t>too</a:t>
            </a:r>
            <a:endParaRPr lang="cs-CZ" dirty="0" smtClean="0">
              <a:solidFill>
                <a:srgbClr val="002060"/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depressions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 err="1" smtClean="0">
                <a:solidFill>
                  <a:srgbClr val="002060"/>
                </a:solidFill>
              </a:rPr>
              <a:t>suicide</a:t>
            </a:r>
            <a:endParaRPr lang="cs-CZ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 smtClean="0">
              <a:solidFill>
                <a:srgbClr val="00206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b="1" dirty="0" err="1" smtClean="0">
                <a:solidFill>
                  <a:srgbClr val="FF0000"/>
                </a:solidFill>
              </a:rPr>
              <a:t>Jobs</a:t>
            </a:r>
            <a:r>
              <a:rPr lang="cs-CZ" b="1" dirty="0" smtClean="0">
                <a:solidFill>
                  <a:srgbClr val="FF0000"/>
                </a:solidFill>
              </a:rPr>
              <a:t>: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dirty="0" err="1" smtClean="0">
                <a:solidFill>
                  <a:srgbClr val="002060"/>
                </a:solidFill>
              </a:rPr>
              <a:t>reporter</a:t>
            </a:r>
            <a:endParaRPr lang="cs-CZ" dirty="0" smtClean="0">
              <a:solidFill>
                <a:srgbClr val="002060"/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300" dirty="0" smtClean="0">
                <a:solidFill>
                  <a:srgbClr val="002060"/>
                </a:solidFill>
              </a:rPr>
              <a:t>WWI – </a:t>
            </a:r>
            <a:r>
              <a:rPr lang="cs-CZ" sz="2300" dirty="0" err="1" smtClean="0">
                <a:solidFill>
                  <a:srgbClr val="002060"/>
                </a:solidFill>
              </a:rPr>
              <a:t>Red</a:t>
            </a:r>
            <a:r>
              <a:rPr lang="cs-CZ" sz="2300" dirty="0" smtClean="0">
                <a:solidFill>
                  <a:srgbClr val="002060"/>
                </a:solidFill>
              </a:rPr>
              <a:t> </a:t>
            </a:r>
            <a:r>
              <a:rPr lang="cs-CZ" sz="2300" dirty="0" err="1" smtClean="0">
                <a:solidFill>
                  <a:srgbClr val="002060"/>
                </a:solidFill>
              </a:rPr>
              <a:t>Cross</a:t>
            </a:r>
            <a:r>
              <a:rPr lang="cs-CZ" sz="2300" dirty="0" smtClean="0">
                <a:solidFill>
                  <a:srgbClr val="002060"/>
                </a:solidFill>
              </a:rPr>
              <a:t> ambulance driver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300" dirty="0" smtClean="0">
                <a:solidFill>
                  <a:srgbClr val="002060"/>
                </a:solidFill>
              </a:rPr>
              <a:t>WWII – </a:t>
            </a:r>
            <a:r>
              <a:rPr lang="cs-CZ" sz="2300" dirty="0" err="1" smtClean="0">
                <a:solidFill>
                  <a:srgbClr val="002060"/>
                </a:solidFill>
              </a:rPr>
              <a:t>war</a:t>
            </a:r>
            <a:r>
              <a:rPr lang="cs-CZ" sz="2300" dirty="0" smtClean="0">
                <a:solidFill>
                  <a:srgbClr val="002060"/>
                </a:solidFill>
              </a:rPr>
              <a:t> </a:t>
            </a:r>
            <a:r>
              <a:rPr lang="cs-CZ" sz="2300" dirty="0" err="1" smtClean="0">
                <a:solidFill>
                  <a:srgbClr val="002060"/>
                </a:solidFill>
              </a:rPr>
              <a:t>correspondent</a:t>
            </a:r>
            <a:endParaRPr lang="cs-CZ" sz="2300" dirty="0" smtClean="0">
              <a:solidFill>
                <a:srgbClr val="002060"/>
              </a:solidFill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300" dirty="0" err="1" smtClean="0">
                <a:solidFill>
                  <a:srgbClr val="002060"/>
                </a:solidFill>
              </a:rPr>
              <a:t>participation</a:t>
            </a:r>
            <a:r>
              <a:rPr lang="cs-CZ" sz="2300" dirty="0" smtClean="0">
                <a:solidFill>
                  <a:srgbClr val="002060"/>
                </a:solidFill>
              </a:rPr>
              <a:t> in </a:t>
            </a:r>
            <a:r>
              <a:rPr lang="cs-CZ" sz="2300" dirty="0" err="1" smtClean="0">
                <a:solidFill>
                  <a:srgbClr val="002060"/>
                </a:solidFill>
              </a:rPr>
              <a:t>the</a:t>
            </a:r>
            <a:r>
              <a:rPr lang="cs-CZ" sz="2300" dirty="0" smtClean="0">
                <a:solidFill>
                  <a:srgbClr val="002060"/>
                </a:solidFill>
              </a:rPr>
              <a:t> </a:t>
            </a:r>
            <a:r>
              <a:rPr lang="cs-CZ" sz="2300" dirty="0" err="1" smtClean="0">
                <a:solidFill>
                  <a:srgbClr val="002060"/>
                </a:solidFill>
              </a:rPr>
              <a:t>liberation</a:t>
            </a:r>
            <a:r>
              <a:rPr lang="cs-CZ" sz="2300" dirty="0" smtClean="0">
                <a:solidFill>
                  <a:srgbClr val="002060"/>
                </a:solidFill>
              </a:rPr>
              <a:t> </a:t>
            </a:r>
            <a:r>
              <a:rPr lang="cs-CZ" sz="2300" dirty="0" err="1" smtClean="0">
                <a:solidFill>
                  <a:srgbClr val="002060"/>
                </a:solidFill>
              </a:rPr>
              <a:t>of</a:t>
            </a:r>
            <a:r>
              <a:rPr lang="cs-CZ" sz="2300" dirty="0" smtClean="0">
                <a:solidFill>
                  <a:srgbClr val="002060"/>
                </a:solidFill>
              </a:rPr>
              <a:t> Paris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sz="23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4"/>
          <p:cNvSpPr>
            <a:spLocks noGrp="1"/>
          </p:cNvSpPr>
          <p:nvPr>
            <p:ph type="title"/>
          </p:nvPr>
        </p:nvSpPr>
        <p:spPr>
          <a:xfrm>
            <a:off x="3779912" y="5013176"/>
            <a:ext cx="1603375" cy="566737"/>
          </a:xfrm>
        </p:spPr>
        <p:txBody>
          <a:bodyPr/>
          <a:lstStyle/>
          <a:p>
            <a:pPr eaLnBrk="1" hangingPunct="1"/>
            <a:r>
              <a:rPr lang="cs-CZ" dirty="0" smtClean="0"/>
              <a:t>Ernest </a:t>
            </a:r>
            <a:r>
              <a:rPr lang="cs-CZ" dirty="0" err="1" smtClean="0"/>
              <a:t>Hemingway</a:t>
            </a:r>
            <a:endParaRPr lang="cs-CZ" dirty="0" smtClean="0"/>
          </a:p>
        </p:txBody>
      </p:sp>
      <p:sp>
        <p:nvSpPr>
          <p:cNvPr id="18435" name="Zástupný symbol pro text 6"/>
          <p:cNvSpPr>
            <a:spLocks noGrp="1"/>
          </p:cNvSpPr>
          <p:nvPr>
            <p:ph type="body" sz="half" idx="2"/>
          </p:nvPr>
        </p:nvSpPr>
        <p:spPr>
          <a:xfrm>
            <a:off x="899592" y="5661248"/>
            <a:ext cx="3527425" cy="720080"/>
          </a:xfrm>
        </p:spPr>
        <p:txBody>
          <a:bodyPr/>
          <a:lstStyle/>
          <a:p>
            <a:pPr eaLnBrk="1" hangingPunct="1">
              <a:defRPr/>
            </a:pP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Autor: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 ne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známý,  Název: Ernest </a:t>
            </a:r>
            <a:r>
              <a:rPr lang="cs-CZ" sz="800" dirty="0" err="1" smtClean="0">
                <a:solidFill>
                  <a:schemeClr val="bg1">
                    <a:lumMod val="50000"/>
                  </a:schemeClr>
                </a:solidFill>
              </a:rPr>
              <a:t>Hemingway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 1923 </a:t>
            </a:r>
            <a:r>
              <a:rPr lang="cs-CZ" sz="800" dirty="0" err="1" smtClean="0">
                <a:solidFill>
                  <a:schemeClr val="bg1">
                    <a:lumMod val="50000"/>
                  </a:schemeClr>
                </a:solidFill>
              </a:rPr>
              <a:t>passport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800" dirty="0" err="1" smtClean="0">
                <a:solidFill>
                  <a:schemeClr val="bg1">
                    <a:lumMod val="50000"/>
                  </a:schemeClr>
                </a:solidFill>
              </a:rPr>
              <a:t>photo.TIF.jpg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</a:rPr>
              <a:t>Zdroj: http://en.wikipedia.org/wiki/File:Ernest_Hemingway_1923_passport_photo.TIF.jpg</a:t>
            </a:r>
            <a:endParaRPr lang="cs-CZ" sz="800" dirty="0" smtClean="0"/>
          </a:p>
        </p:txBody>
      </p:sp>
      <p:sp>
        <p:nvSpPr>
          <p:cNvPr id="18436" name="Nadpis 4"/>
          <p:cNvSpPr txBox="1">
            <a:spLocks/>
          </p:cNvSpPr>
          <p:nvPr/>
        </p:nvSpPr>
        <p:spPr bwMode="auto">
          <a:xfrm>
            <a:off x="5435600" y="5157788"/>
            <a:ext cx="266541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endParaRPr lang="cs-CZ" sz="2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8438" name="Zástupný symbol pro text 6"/>
          <p:cNvSpPr txBox="1">
            <a:spLocks/>
          </p:cNvSpPr>
          <p:nvPr/>
        </p:nvSpPr>
        <p:spPr bwMode="auto">
          <a:xfrm>
            <a:off x="4932040" y="5661248"/>
            <a:ext cx="3527425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cs-CZ" sz="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Autor: 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neznámý, </a:t>
            </a:r>
            <a:r>
              <a:rPr lang="cs-CZ" sz="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Název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: Ernest </a:t>
            </a:r>
            <a:r>
              <a:rPr lang="cs-CZ" sz="8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Hemingway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1950.jpg</a:t>
            </a:r>
            <a:endParaRPr lang="cs-CZ" sz="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cs-CZ" sz="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Zdroj</a:t>
            </a:r>
            <a:r>
              <a:rPr lang="cs-CZ" sz="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: http://en.wikipedia.org/wiki/File:Ernest_Hemingway_1950.jpg</a:t>
            </a:r>
            <a:endParaRPr lang="cs-CZ" sz="8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8196" name="Picture 4" descr="http://upload.wikimedia.org/wikipedia/commons/thumb/e/e1/Ernest_Hemingway_1923_passport_photo.TIF.jpg/375px-Ernest_Hemingway_1923_passport_photo.TI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1" y="332656"/>
            <a:ext cx="3456384" cy="4424172"/>
          </a:xfrm>
          <a:prstGeom prst="rect">
            <a:avLst/>
          </a:prstGeom>
          <a:noFill/>
        </p:spPr>
      </p:pic>
      <p:pic>
        <p:nvPicPr>
          <p:cNvPr id="8198" name="Picture 6" descr="http://upload.wikimedia.org/wikipedia/commons/thumb/e/e0/Ernest_Hemingway_1950.jpg/240px-Ernest_Hemingway_19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692696"/>
            <a:ext cx="3178832" cy="374441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376092"/>
                </a:solidFill>
              </a:rPr>
              <a:t>	</a:t>
            </a:r>
            <a:r>
              <a:rPr lang="cs-CZ" dirty="0" smtClean="0">
                <a:solidFill>
                  <a:srgbClr val="03C1BC"/>
                </a:solidFill>
              </a:rPr>
              <a:t> </a:t>
            </a:r>
            <a:r>
              <a:rPr lang="cs-CZ" b="1" dirty="0" smtClean="0">
                <a:solidFill>
                  <a:srgbClr val="03C1BC"/>
                </a:solidFill>
              </a:rPr>
              <a:t>H</a:t>
            </a:r>
            <a:r>
              <a:rPr lang="en-US" b="1" dirty="0" err="1" smtClean="0">
                <a:solidFill>
                  <a:srgbClr val="03C1BC"/>
                </a:solidFill>
              </a:rPr>
              <a:t>emingway`s</a:t>
            </a:r>
            <a:r>
              <a:rPr lang="en-US" b="1" dirty="0" smtClean="0">
                <a:solidFill>
                  <a:srgbClr val="03C1BC"/>
                </a:solidFill>
              </a:rPr>
              <a:t> work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The Sun Also Rises / Fiesta 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A Farewell to Arms </a:t>
            </a:r>
            <a:r>
              <a:rPr lang="en-US" dirty="0" smtClean="0"/>
              <a:t>– WWI, Catherine(nurse) and Henry(</a:t>
            </a:r>
            <a:r>
              <a:rPr lang="en-US" dirty="0" err="1" smtClean="0"/>
              <a:t>ambul</a:t>
            </a:r>
            <a:r>
              <a:rPr lang="en-US" dirty="0" smtClean="0"/>
              <a:t>. driver)</a:t>
            </a:r>
            <a:endParaRPr lang="cs-CZ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cs-CZ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The Green Hills of Africa</a:t>
            </a:r>
            <a:endParaRPr lang="cs-CZ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cs-CZ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For Whom the Bells Tolls </a:t>
            </a:r>
            <a:r>
              <a:rPr lang="en-US" b="1" dirty="0" smtClean="0"/>
              <a:t>– </a:t>
            </a:r>
            <a:r>
              <a:rPr lang="en-US" dirty="0" smtClean="0"/>
              <a:t>Spanish Civil War, Robert Jordan, WWII</a:t>
            </a:r>
            <a:r>
              <a:rPr lang="en-US" b="1" dirty="0" smtClean="0"/>
              <a:t>, </a:t>
            </a:r>
            <a:r>
              <a:rPr lang="en-US" dirty="0" smtClean="0"/>
              <a:t>Robert Jordan is an American who travels to Spain to oppose the nationalist forces of Fran. Franco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u="sng" dirty="0" smtClean="0">
                <a:hlinkClick r:id="rId2"/>
              </a:rPr>
              <a:t>F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The Old Man and the Sea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– after WWII, Cuban fisherman Santiago, </a:t>
            </a:r>
          </a:p>
          <a:p>
            <a:pPr lvl="1"/>
            <a:r>
              <a:rPr lang="en-US" b="1" dirty="0" err="1" smtClean="0"/>
              <a:t>theNobel</a:t>
            </a:r>
            <a:r>
              <a:rPr lang="en-US" b="1" dirty="0" smtClean="0"/>
              <a:t> Prize 1954</a:t>
            </a:r>
            <a:r>
              <a:rPr lang="en-US" u="sng" dirty="0" smtClean="0">
                <a:hlinkClick r:id="rId2"/>
              </a:rPr>
              <a:t>ranco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376092"/>
                </a:solidFill>
              </a:rPr>
              <a:t>	</a:t>
            </a:r>
            <a:r>
              <a:rPr lang="en-US" b="1" dirty="0" smtClean="0">
                <a:solidFill>
                  <a:srgbClr val="03C1BC"/>
                </a:solidFill>
              </a:rPr>
              <a:t>WILLIAM FAULKNER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cs-CZ" b="1" dirty="0" smtClean="0">
                <a:solidFill>
                  <a:srgbClr val="002060"/>
                </a:solidFill>
              </a:rPr>
              <a:t>89</a:t>
            </a:r>
            <a:r>
              <a:rPr lang="en-US" b="1" dirty="0" smtClean="0">
                <a:solidFill>
                  <a:srgbClr val="002060"/>
                </a:solidFill>
              </a:rPr>
              <a:t>7</a:t>
            </a:r>
            <a:r>
              <a:rPr lang="cs-CZ" b="1" dirty="0" smtClean="0">
                <a:solidFill>
                  <a:srgbClr val="002060"/>
                </a:solidFill>
              </a:rPr>
              <a:t> - 196</a:t>
            </a:r>
            <a:r>
              <a:rPr lang="en-US" b="1" dirty="0" smtClean="0">
                <a:solidFill>
                  <a:srgbClr val="002060"/>
                </a:solidFill>
              </a:rPr>
              <a:t>2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/>
          </a:p>
          <a:p>
            <a:pPr lvl="1"/>
            <a:r>
              <a:rPr lang="en-US" dirty="0" smtClean="0"/>
              <a:t>a great </a:t>
            </a:r>
            <a:r>
              <a:rPr lang="en-US" dirty="0" err="1" smtClean="0"/>
              <a:t>Am.prosodist</a:t>
            </a:r>
            <a:r>
              <a:rPr lang="en-US" dirty="0" smtClean="0"/>
              <a:t>, described the life of the South, naturalistic fiction</a:t>
            </a:r>
            <a:endParaRPr lang="cs-CZ" sz="2000" dirty="0" smtClean="0"/>
          </a:p>
          <a:p>
            <a:pPr>
              <a:buNone/>
            </a:pPr>
            <a:r>
              <a:rPr lang="en-US" sz="2800" dirty="0" smtClean="0"/>
              <a:t> </a:t>
            </a:r>
            <a:endParaRPr lang="cs-CZ" sz="2400" dirty="0" smtClean="0"/>
          </a:p>
          <a:p>
            <a:r>
              <a:rPr lang="en-US" sz="2800" b="1" dirty="0" smtClean="0">
                <a:solidFill>
                  <a:srgbClr val="002060"/>
                </a:solidFill>
              </a:rPr>
              <a:t>The Sound and the Fury -  </a:t>
            </a:r>
            <a:r>
              <a:rPr lang="en-US" sz="2800" dirty="0" smtClean="0">
                <a:solidFill>
                  <a:srgbClr val="002060"/>
                </a:solidFill>
              </a:rPr>
              <a:t>chaotic, difficult, 4 days, between wars</a:t>
            </a:r>
          </a:p>
          <a:p>
            <a:pPr>
              <a:buNone/>
            </a:pPr>
            <a:endParaRPr lang="cs-CZ" sz="2400" dirty="0" smtClean="0">
              <a:solidFill>
                <a:srgbClr val="002060"/>
              </a:solidFill>
            </a:endParaRPr>
          </a:p>
          <a:p>
            <a:r>
              <a:rPr lang="en-US" sz="2800" b="1" dirty="0" smtClean="0">
                <a:solidFill>
                  <a:srgbClr val="002060"/>
                </a:solidFill>
              </a:rPr>
              <a:t>As I Lay Dying</a:t>
            </a:r>
            <a:endParaRPr lang="cs-CZ" sz="2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800" b="1" dirty="0" smtClean="0"/>
              <a:t> </a:t>
            </a:r>
            <a:endParaRPr lang="cs-CZ" sz="2400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3C1BC"/>
                </a:solidFill>
              </a:rPr>
              <a:t>	</a:t>
            </a:r>
            <a:r>
              <a:rPr lang="en-US" b="1" dirty="0" smtClean="0">
                <a:solidFill>
                  <a:srgbClr val="03C1BC"/>
                </a:solidFill>
              </a:rPr>
              <a:t>FRAN. SCOTT FITZGERLAD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cs-CZ" b="1" dirty="0" smtClean="0">
                <a:solidFill>
                  <a:srgbClr val="002060"/>
                </a:solidFill>
              </a:rPr>
              <a:t>89</a:t>
            </a:r>
            <a:r>
              <a:rPr lang="en-US" b="1" dirty="0" smtClean="0">
                <a:solidFill>
                  <a:srgbClr val="002060"/>
                </a:solidFill>
              </a:rPr>
              <a:t>6</a:t>
            </a:r>
            <a:r>
              <a:rPr lang="cs-CZ" b="1" dirty="0" smtClean="0">
                <a:solidFill>
                  <a:srgbClr val="002060"/>
                </a:solidFill>
              </a:rPr>
              <a:t> - 19</a:t>
            </a:r>
            <a:r>
              <a:rPr lang="en-US" b="1" dirty="0" smtClean="0">
                <a:solidFill>
                  <a:srgbClr val="002060"/>
                </a:solidFill>
              </a:rPr>
              <a:t>40</a:t>
            </a:r>
            <a:endParaRPr lang="cs-CZ" sz="2000" dirty="0" smtClean="0"/>
          </a:p>
          <a:p>
            <a:pPr>
              <a:buNone/>
            </a:pPr>
            <a:r>
              <a:rPr lang="en-US" sz="2800" dirty="0" smtClean="0"/>
              <a:t> </a:t>
            </a:r>
            <a:endParaRPr lang="cs-CZ" sz="2400" dirty="0" smtClean="0"/>
          </a:p>
          <a:p>
            <a:pPr lvl="0"/>
            <a:r>
              <a:rPr lang="en-US" sz="2800" dirty="0" smtClean="0">
                <a:solidFill>
                  <a:srgbClr val="002060"/>
                </a:solidFill>
              </a:rPr>
              <a:t>Lost Generation`s writer, </a:t>
            </a:r>
          </a:p>
          <a:p>
            <a:pPr lvl="0"/>
            <a:r>
              <a:rPr lang="en-US" sz="2800" dirty="0" smtClean="0">
                <a:solidFill>
                  <a:srgbClr val="002060"/>
                </a:solidFill>
              </a:rPr>
              <a:t>representative of “Jazz Age”</a:t>
            </a:r>
          </a:p>
          <a:p>
            <a:pPr lvl="0"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 </a:t>
            </a:r>
            <a:endParaRPr lang="cs-CZ" sz="2800" dirty="0" smtClean="0">
              <a:solidFill>
                <a:srgbClr val="002060"/>
              </a:solidFill>
            </a:endParaRPr>
          </a:p>
          <a:p>
            <a:r>
              <a:rPr lang="en-US" sz="2800" b="1" dirty="0" smtClean="0">
                <a:solidFill>
                  <a:srgbClr val="002060"/>
                </a:solidFill>
              </a:rPr>
              <a:t>Great Gatsby </a:t>
            </a:r>
            <a:r>
              <a:rPr lang="en-US" sz="2800" b="1" dirty="0" smtClean="0"/>
              <a:t>– </a:t>
            </a:r>
            <a:r>
              <a:rPr lang="en-US" sz="2800" dirty="0" smtClean="0"/>
              <a:t>Gatsby – psychological effect of wealth - unhappy, no love, lies, hypocrisy, suicide, one friend Nick</a:t>
            </a:r>
            <a:endParaRPr lang="cs-CZ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996952"/>
            <a:ext cx="2212848" cy="698769"/>
          </a:xfrm>
        </p:spPr>
        <p:txBody>
          <a:bodyPr/>
          <a:lstStyle/>
          <a:p>
            <a:r>
              <a:rPr lang="cs-CZ" dirty="0" smtClean="0"/>
              <a:t>Fr. </a:t>
            </a:r>
            <a:r>
              <a:rPr lang="cs-CZ" dirty="0" err="1" smtClean="0"/>
              <a:t>Scott</a:t>
            </a:r>
            <a:r>
              <a:rPr lang="cs-CZ" dirty="0" smtClean="0"/>
              <a:t> </a:t>
            </a:r>
            <a:r>
              <a:rPr lang="cs-CZ" dirty="0" err="1" smtClean="0"/>
              <a:t>Fitzgerald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4149080"/>
            <a:ext cx="2209800" cy="1248287"/>
          </a:xfrm>
        </p:spPr>
        <p:txBody>
          <a:bodyPr/>
          <a:lstStyle/>
          <a:p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Autor: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Carl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van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Vechten</a:t>
            </a:r>
            <a:endParaRPr lang="cs-CZ" sz="9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Název: 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Francis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Scott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Fitzgerald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1937 June 4 (2) (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photo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by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Carl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 van 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Vechten</a:t>
            </a:r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).</a:t>
            </a:r>
            <a:r>
              <a:rPr lang="cs-CZ" sz="900" dirty="0" err="1" smtClean="0">
                <a:solidFill>
                  <a:schemeClr val="bg1">
                    <a:lumMod val="50000"/>
                  </a:schemeClr>
                </a:solidFill>
              </a:rPr>
              <a:t>jpg</a:t>
            </a:r>
            <a:endParaRPr lang="cs-CZ" sz="9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900" dirty="0" smtClean="0">
                <a:solidFill>
                  <a:schemeClr val="bg1">
                    <a:lumMod val="50000"/>
                  </a:schemeClr>
                </a:solidFill>
              </a:rPr>
              <a:t>Zdroj: http://cs.wikipedia.org/wiki/Soubor:Francis_Scott_Fitzgerald_1937_June_4_(2)_(photo_by_Carl_van_Vechten).jpg</a:t>
            </a:r>
            <a:endParaRPr lang="cs-CZ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http://upload.wikimedia.org/wikipedia/commons/thumb/4/4d/Francis_Scott_Fitzgerald_1937_June_4_%282%29_%28photo_by_Carl_van_Vechten%29.jpg/372px-Francis_Scott_Fitzgerald_1937_June_4_%282%29_%28photo_by_Carl_van_Vechten%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1687">
            <a:off x="4126890" y="1129012"/>
            <a:ext cx="3411811" cy="415728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3C1BC"/>
                </a:solidFill>
              </a:rPr>
              <a:t>		</a:t>
            </a:r>
            <a:r>
              <a:rPr lang="en-US" b="1" dirty="0" smtClean="0">
                <a:solidFill>
                  <a:srgbClr val="03C1BC"/>
                </a:solidFill>
              </a:rPr>
              <a:t>JOHN STEINBECK</a:t>
            </a:r>
            <a:endParaRPr lang="cs-CZ" b="1" dirty="0" smtClean="0">
              <a:solidFill>
                <a:srgbClr val="03C1B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solidFill>
                  <a:srgbClr val="002060"/>
                </a:solidFill>
              </a:rPr>
              <a:t>1902 - 1968</a:t>
            </a:r>
            <a:r>
              <a:rPr lang="en-US" sz="2800" dirty="0" smtClean="0"/>
              <a:t>	</a:t>
            </a:r>
            <a:endParaRPr lang="cs-CZ" sz="2400" dirty="0" smtClean="0"/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great Am. realist- people working in the west, defended the poor, different people, describes the 30`s in America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naturalistic world + sympathy for people</a:t>
            </a:r>
            <a:endParaRPr lang="cs-CZ" sz="2000" dirty="0" smtClean="0">
              <a:solidFill>
                <a:srgbClr val="002060"/>
              </a:solidFill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reporter for </a:t>
            </a:r>
            <a:r>
              <a:rPr lang="en-US" dirty="0" err="1" smtClean="0">
                <a:solidFill>
                  <a:srgbClr val="002060"/>
                </a:solidFill>
              </a:rPr>
              <a:t>N.Y.newspaper</a:t>
            </a:r>
            <a:r>
              <a:rPr lang="en-US" dirty="0" smtClean="0">
                <a:solidFill>
                  <a:srgbClr val="002060"/>
                </a:solidFill>
              </a:rPr>
              <a:t> – didn`t like it, articles, poems, stories, novels	- </a:t>
            </a:r>
            <a:r>
              <a:rPr lang="en-US" b="1" dirty="0" smtClean="0"/>
              <a:t>Nobel Prize 1962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Of Mice and Men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/>
              <a:t>– two homeless who are looking a job on a farm: </a:t>
            </a:r>
            <a:r>
              <a:rPr lang="en-US" sz="2400" dirty="0" err="1" smtClean="0"/>
              <a:t>Lennie</a:t>
            </a:r>
            <a:r>
              <a:rPr lang="en-US" sz="2400" dirty="0" smtClean="0"/>
              <a:t> and George /friendship, racism</a:t>
            </a:r>
            <a:endParaRPr lang="cs-CZ" sz="2400" dirty="0" smtClean="0"/>
          </a:p>
          <a:p>
            <a:r>
              <a:rPr lang="en-US" sz="2800" dirty="0" smtClean="0">
                <a:solidFill>
                  <a:srgbClr val="002060"/>
                </a:solidFill>
              </a:rPr>
              <a:t> </a:t>
            </a:r>
            <a:r>
              <a:rPr lang="en-US" sz="2400" b="1" dirty="0" smtClean="0">
                <a:solidFill>
                  <a:srgbClr val="002060"/>
                </a:solidFill>
              </a:rPr>
              <a:t>The Grapes of the Wrath </a:t>
            </a:r>
            <a:r>
              <a:rPr lang="en-US" sz="2400" b="1" dirty="0" smtClean="0"/>
              <a:t>– </a:t>
            </a:r>
            <a:r>
              <a:rPr lang="en-US" sz="2400" dirty="0" err="1" smtClean="0"/>
              <a:t>Joad</a:t>
            </a:r>
            <a:r>
              <a:rPr lang="en-US" sz="2400" dirty="0" smtClean="0"/>
              <a:t> family (Tom, </a:t>
            </a:r>
            <a:r>
              <a:rPr lang="en-US" sz="2400" dirty="0" err="1" smtClean="0"/>
              <a:t>Casy</a:t>
            </a:r>
            <a:r>
              <a:rPr lang="en-US" sz="2400" dirty="0" smtClean="0"/>
              <a:t>, …)from Oklahoma- to California</a:t>
            </a:r>
            <a:endParaRPr lang="cs-CZ" sz="2400" dirty="0" smtClean="0"/>
          </a:p>
          <a:p>
            <a:pPr lvl="1">
              <a:buNone/>
            </a:pPr>
            <a:endParaRPr lang="cs-CZ" sz="2000" dirty="0" smtClean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Vlastní 1">
      <a:dk1>
        <a:srgbClr val="FF0000"/>
      </a:dk1>
      <a:lt1>
        <a:srgbClr val="FFFFFF"/>
      </a:lt1>
      <a:dk2>
        <a:srgbClr val="0070C0"/>
      </a:dk2>
      <a:lt2>
        <a:srgbClr val="FFFFFF"/>
      </a:lt2>
      <a:accent1>
        <a:srgbClr val="0070C0"/>
      </a:accent1>
      <a:accent2>
        <a:srgbClr val="009DD9"/>
      </a:accent2>
      <a:accent3>
        <a:srgbClr val="0BD0D9"/>
      </a:accent3>
      <a:accent4>
        <a:srgbClr val="FF0000"/>
      </a:accent4>
      <a:accent5>
        <a:srgbClr val="0070C0"/>
      </a:accent5>
      <a:accent6>
        <a:srgbClr val="FFFFFF"/>
      </a:accent6>
      <a:hlink>
        <a:srgbClr val="FFFFFF"/>
      </a:hlink>
      <a:folHlink>
        <a:srgbClr val="FF000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1">
    <a:dk1>
      <a:srgbClr val="FF0000"/>
    </a:dk1>
    <a:lt1>
      <a:srgbClr val="FFFFFF"/>
    </a:lt1>
    <a:dk2>
      <a:srgbClr val="0070C0"/>
    </a:dk2>
    <a:lt2>
      <a:srgbClr val="FFFFFF"/>
    </a:lt2>
    <a:accent1>
      <a:srgbClr val="0070C0"/>
    </a:accent1>
    <a:accent2>
      <a:srgbClr val="009DD9"/>
    </a:accent2>
    <a:accent3>
      <a:srgbClr val="0BD0D9"/>
    </a:accent3>
    <a:accent4>
      <a:srgbClr val="FF0000"/>
    </a:accent4>
    <a:accent5>
      <a:srgbClr val="0070C0"/>
    </a:accent5>
    <a:accent6>
      <a:srgbClr val="FFFFFF"/>
    </a:accent6>
    <a:hlink>
      <a:srgbClr val="FFFFFF"/>
    </a:hlink>
    <a:folHlink>
      <a:srgbClr val="FF0000"/>
    </a:folHlink>
  </a:clrScheme>
</a:themeOverride>
</file>

<file path=ppt/theme/themeOverride2.xml><?xml version="1.0" encoding="utf-8"?>
<a:themeOverride xmlns:a="http://schemas.openxmlformats.org/drawingml/2006/main">
  <a:clrScheme name="Vlastní 1">
    <a:dk1>
      <a:srgbClr val="FF0000"/>
    </a:dk1>
    <a:lt1>
      <a:srgbClr val="FFFFFF"/>
    </a:lt1>
    <a:dk2>
      <a:srgbClr val="0070C0"/>
    </a:dk2>
    <a:lt2>
      <a:srgbClr val="FFFFFF"/>
    </a:lt2>
    <a:accent1>
      <a:srgbClr val="0070C0"/>
    </a:accent1>
    <a:accent2>
      <a:srgbClr val="009DD9"/>
    </a:accent2>
    <a:accent3>
      <a:srgbClr val="0BD0D9"/>
    </a:accent3>
    <a:accent4>
      <a:srgbClr val="FF0000"/>
    </a:accent4>
    <a:accent5>
      <a:srgbClr val="0070C0"/>
    </a:accent5>
    <a:accent6>
      <a:srgbClr val="FFFFFF"/>
    </a:accent6>
    <a:hlink>
      <a:srgbClr val="FFFFFF"/>
    </a:hlink>
    <a:folHlink>
      <a:srgbClr val="FF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313</Words>
  <Application>Microsoft Office PowerPoint</Application>
  <PresentationFormat>Předvádění na obrazovce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Tok</vt:lpstr>
      <vt:lpstr>American literature III</vt:lpstr>
      <vt:lpstr> The USA and 20th century</vt:lpstr>
      <vt:lpstr> ERNEST HEMINGWAY</vt:lpstr>
      <vt:lpstr>Ernest Hemingway</vt:lpstr>
      <vt:lpstr>  Hemingway`s work</vt:lpstr>
      <vt:lpstr> WILLIAM FAULKNER</vt:lpstr>
      <vt:lpstr> FRAN. SCOTT FITZGERLAD</vt:lpstr>
      <vt:lpstr>Fr. Scott Fitzgerald</vt:lpstr>
      <vt:lpstr>  JOHN STEINBECK</vt:lpstr>
      <vt:lpstr>John Steinbeck</vt:lpstr>
      <vt:lpstr>                    THEODOR DREISER </vt:lpstr>
      <vt:lpstr>   POETRY</vt:lpstr>
      <vt:lpstr>Thank you for your attention.</vt:lpstr>
    </vt:vector>
  </TitlesOfParts>
  <Company>ATC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Darina</cp:lastModifiedBy>
  <cp:revision>110</cp:revision>
  <dcterms:created xsi:type="dcterms:W3CDTF">2011-12-03T14:12:28Z</dcterms:created>
  <dcterms:modified xsi:type="dcterms:W3CDTF">2013-06-13T06:08:03Z</dcterms:modified>
</cp:coreProperties>
</file>