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8" r:id="rId2"/>
    <p:sldId id="259" r:id="rId3"/>
    <p:sldId id="260" r:id="rId4"/>
    <p:sldId id="261" r:id="rId5"/>
    <p:sldId id="262" r:id="rId6"/>
    <p:sldId id="263" r:id="rId7"/>
    <p:sldId id="264" r:id="rId8"/>
    <p:sldId id="265" r:id="rId9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Volný tvar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Volný tvar 7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Nadpis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17" name="Podnadpis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Kliknutím lze upravit styl předlohy.</a:t>
            </a:r>
            <a:endParaRPr kumimoji="0" lang="en-US"/>
          </a:p>
        </p:txBody>
      </p:sp>
      <p:sp>
        <p:nvSpPr>
          <p:cNvPr id="30" name="Zástupný symbol pro datum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30.5.2013</a:t>
            </a:fld>
            <a:endParaRPr lang="cs-CZ"/>
          </a:p>
        </p:txBody>
      </p: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27" name="Zástupný symbol pro číslo snímku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30.5.2013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30.5.2013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30.5.2013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Volný tvar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Volný tvar 8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30.5.2013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30.5.2013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30.5.2013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30.5.2013</a:t>
            </a:fld>
            <a:endParaRPr lang="cs-CZ"/>
          </a:p>
        </p:txBody>
      </p:sp>
      <p:sp>
        <p:nvSpPr>
          <p:cNvPr id="8" name="Zástupný symbol pro číslo snímku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  <p:sp>
        <p:nvSpPr>
          <p:cNvPr id="9" name="Zástupný symbol pro zápatí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30.5.2013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30.5.2013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cs-CZ" smtClean="0"/>
              <a:t>Kliknutím na ikonu přidáte obrázek.</a:t>
            </a:r>
            <a:endParaRPr kumimoji="0"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fld id="{95EC1D4A-A796-47C3-A63E-CE236FB377E2}" type="datetimeFigureOut">
              <a:rPr lang="cs-CZ" smtClean="0"/>
              <a:t>30.5.2013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Volný tvar 11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Volný tvar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Zástupný symbol pro nadpis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0" name="Zástupný symbol pro text 29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10" name="Zástupný symbol pro datum 9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95EC1D4A-A796-47C3-A63E-CE236FB377E2}" type="datetimeFigureOut">
              <a:rPr lang="cs-CZ" smtClean="0"/>
              <a:t>30.5.2013</a:t>
            </a:fld>
            <a:endParaRPr lang="cs-CZ"/>
          </a:p>
        </p:txBody>
      </p:sp>
      <p:sp>
        <p:nvSpPr>
          <p:cNvPr id="22" name="Zástupný symbol pro zápatí 21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18" name="Zástupný symbol pro číslo snímku 17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683568" y="1484783"/>
            <a:ext cx="7488832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 smtClean="0"/>
              <a:t>1. Die Hauptstadt von Schleswig-Holstein ist  </a:t>
            </a:r>
          </a:p>
          <a:p>
            <a:r>
              <a:rPr lang="de-DE" sz="2800" dirty="0"/>
              <a:t> </a:t>
            </a:r>
            <a:r>
              <a:rPr lang="de-DE" sz="2800" dirty="0" smtClean="0"/>
              <a:t>  </a:t>
            </a:r>
            <a:r>
              <a:rPr lang="cs-CZ" sz="2800" dirty="0" smtClean="0"/>
              <a:t>    </a:t>
            </a:r>
            <a:endParaRPr lang="de-DE" sz="2800" dirty="0" smtClean="0"/>
          </a:p>
          <a:p>
            <a:pPr marL="342900" indent="-342900">
              <a:buFont typeface="+mj-lt"/>
              <a:buAutoNum type="alphaLcParenR"/>
            </a:pPr>
            <a:r>
              <a:rPr lang="cs-CZ" sz="2800" dirty="0" smtClean="0"/>
              <a:t> </a:t>
            </a:r>
            <a:r>
              <a:rPr lang="de-DE" sz="2800" dirty="0" smtClean="0"/>
              <a:t>Lübeck </a:t>
            </a:r>
          </a:p>
          <a:p>
            <a:pPr marL="342900" indent="-342900">
              <a:buFont typeface="+mj-lt"/>
              <a:buAutoNum type="alphaLcParenR"/>
            </a:pPr>
            <a:r>
              <a:rPr lang="cs-CZ" sz="2800" dirty="0" smtClean="0"/>
              <a:t> </a:t>
            </a:r>
            <a:r>
              <a:rPr lang="de-DE" sz="2800" dirty="0" smtClean="0"/>
              <a:t>Kiel </a:t>
            </a:r>
          </a:p>
          <a:p>
            <a:pPr marL="342900" indent="-342900">
              <a:buFont typeface="+mj-lt"/>
              <a:buAutoNum type="alphaLcParenR"/>
            </a:pPr>
            <a:r>
              <a:rPr lang="cs-CZ" sz="2800" dirty="0" smtClean="0"/>
              <a:t> </a:t>
            </a:r>
            <a:r>
              <a:rPr lang="de-DE" sz="2800" dirty="0" smtClean="0"/>
              <a:t>Saarbrücken </a:t>
            </a:r>
            <a:endParaRPr lang="cs-CZ" sz="2800" dirty="0" smtClean="0"/>
          </a:p>
          <a:p>
            <a:endParaRPr lang="de-DE" sz="2800" dirty="0" smtClean="0"/>
          </a:p>
          <a:p>
            <a:endParaRPr lang="de-DE" sz="2800" dirty="0" smtClean="0"/>
          </a:p>
          <a:p>
            <a:r>
              <a:rPr lang="de-DE" sz="2800" dirty="0" smtClean="0"/>
              <a:t> </a:t>
            </a:r>
            <a:endParaRPr lang="cs-CZ" sz="2800" dirty="0"/>
          </a:p>
        </p:txBody>
      </p:sp>
      <p:sp>
        <p:nvSpPr>
          <p:cNvPr id="3" name="TextovéPole 2"/>
          <p:cNvSpPr txBox="1"/>
          <p:nvPr/>
        </p:nvSpPr>
        <p:spPr>
          <a:xfrm>
            <a:off x="6444208" y="332656"/>
            <a:ext cx="216024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400" dirty="0" smtClean="0"/>
              <a:t>VY_32_INOVACE_16-20</a:t>
            </a:r>
            <a:endParaRPr lang="cs-CZ" sz="1400" dirty="0"/>
          </a:p>
        </p:txBody>
      </p:sp>
    </p:spTree>
    <p:extLst>
      <p:ext uri="{BB962C8B-B14F-4D97-AF65-F5344CB8AC3E}">
        <p14:creationId xmlns:p14="http://schemas.microsoft.com/office/powerpoint/2010/main" val="32917613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0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683568" y="1484784"/>
            <a:ext cx="7488832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 smtClean="0">
                <a:solidFill>
                  <a:prstClr val="white"/>
                </a:solidFill>
              </a:rPr>
              <a:t>2.  Schleswig-Holstein ist</a:t>
            </a:r>
            <a:r>
              <a:rPr lang="cs-CZ" sz="2800" dirty="0" smtClean="0">
                <a:solidFill>
                  <a:prstClr val="white"/>
                </a:solidFill>
              </a:rPr>
              <a:t>    </a:t>
            </a:r>
          </a:p>
          <a:p>
            <a:r>
              <a:rPr lang="cs-CZ" sz="2800" dirty="0">
                <a:solidFill>
                  <a:prstClr val="white"/>
                </a:solidFill>
              </a:rPr>
              <a:t> </a:t>
            </a:r>
            <a:r>
              <a:rPr lang="cs-CZ" sz="2800" dirty="0" smtClean="0">
                <a:solidFill>
                  <a:prstClr val="white"/>
                </a:solidFill>
              </a:rPr>
              <a:t>  </a:t>
            </a:r>
            <a:endParaRPr lang="de-DE" sz="2800" dirty="0" smtClean="0">
              <a:solidFill>
                <a:prstClr val="white"/>
              </a:solidFill>
            </a:endParaRPr>
          </a:p>
          <a:p>
            <a:pPr marL="342900" indent="-342900">
              <a:buFont typeface="+mj-lt"/>
              <a:buAutoNum type="alphaLcParenR"/>
            </a:pPr>
            <a:r>
              <a:rPr lang="cs-CZ" sz="2800" dirty="0" smtClean="0">
                <a:solidFill>
                  <a:prstClr val="white"/>
                </a:solidFill>
              </a:rPr>
              <a:t> </a:t>
            </a:r>
            <a:r>
              <a:rPr lang="de-DE" sz="2800" dirty="0" smtClean="0">
                <a:solidFill>
                  <a:prstClr val="white"/>
                </a:solidFill>
              </a:rPr>
              <a:t>das südlichste Bundesland  </a:t>
            </a:r>
          </a:p>
          <a:p>
            <a:pPr marL="342900" indent="-342900">
              <a:buFont typeface="+mj-lt"/>
              <a:buAutoNum type="alphaLcParenR"/>
            </a:pPr>
            <a:r>
              <a:rPr lang="cs-CZ" sz="2800" dirty="0" smtClean="0">
                <a:solidFill>
                  <a:prstClr val="white"/>
                </a:solidFill>
              </a:rPr>
              <a:t> </a:t>
            </a:r>
            <a:r>
              <a:rPr lang="de-DE" sz="2800" dirty="0" smtClean="0">
                <a:solidFill>
                  <a:prstClr val="white"/>
                </a:solidFill>
              </a:rPr>
              <a:t>das nördlichste Bundesland</a:t>
            </a:r>
          </a:p>
          <a:p>
            <a:pPr marL="342900" indent="-342900">
              <a:buFont typeface="+mj-lt"/>
              <a:buAutoNum type="alphaLcParenR"/>
            </a:pPr>
            <a:r>
              <a:rPr lang="cs-CZ" sz="2800" dirty="0" smtClean="0">
                <a:solidFill>
                  <a:prstClr val="white"/>
                </a:solidFill>
              </a:rPr>
              <a:t> </a:t>
            </a:r>
            <a:r>
              <a:rPr lang="de-DE" sz="2800" dirty="0" smtClean="0">
                <a:solidFill>
                  <a:prstClr val="white"/>
                </a:solidFill>
              </a:rPr>
              <a:t>ein Binnenland</a:t>
            </a:r>
          </a:p>
          <a:p>
            <a:endParaRPr lang="cs-CZ" sz="2800" dirty="0">
              <a:solidFill>
                <a:prstClr val="white"/>
              </a:solidFill>
            </a:endParaRPr>
          </a:p>
        </p:txBody>
      </p:sp>
      <p:sp>
        <p:nvSpPr>
          <p:cNvPr id="3" name="TextovéPole 2"/>
          <p:cNvSpPr txBox="1"/>
          <p:nvPr/>
        </p:nvSpPr>
        <p:spPr>
          <a:xfrm>
            <a:off x="6444208" y="332656"/>
            <a:ext cx="216024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400" dirty="0" smtClean="0">
                <a:solidFill>
                  <a:prstClr val="white"/>
                </a:solidFill>
              </a:rPr>
              <a:t>VY_32_INOVACE_16-</a:t>
            </a:r>
            <a:r>
              <a:rPr lang="de-DE" sz="1400" dirty="0" smtClean="0">
                <a:solidFill>
                  <a:prstClr val="white"/>
                </a:solidFill>
              </a:rPr>
              <a:t>20</a:t>
            </a:r>
            <a:endParaRPr lang="cs-CZ" sz="1400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405287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0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683568" y="1484783"/>
            <a:ext cx="7488832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AutoNum type="arabicPeriod" startAt="3"/>
            </a:pPr>
            <a:r>
              <a:rPr lang="de-DE" sz="2800" dirty="0" smtClean="0"/>
              <a:t>Helgoland ist</a:t>
            </a:r>
            <a:r>
              <a:rPr lang="cs-CZ" sz="2800" dirty="0" smtClean="0"/>
              <a:t> </a:t>
            </a:r>
          </a:p>
          <a:p>
            <a:pPr marL="514350" indent="-514350">
              <a:buAutoNum type="arabicPeriod" startAt="3"/>
            </a:pPr>
            <a:endParaRPr lang="cs-CZ" sz="2800" dirty="0" smtClean="0"/>
          </a:p>
          <a:p>
            <a:pPr marL="342900" indent="-342900">
              <a:buFont typeface="+mj-lt"/>
              <a:buAutoNum type="alphaLcParenR"/>
            </a:pPr>
            <a:r>
              <a:rPr lang="cs-CZ" sz="2800" dirty="0" smtClean="0">
                <a:solidFill>
                  <a:prstClr val="white"/>
                </a:solidFill>
              </a:rPr>
              <a:t> </a:t>
            </a:r>
            <a:r>
              <a:rPr lang="de-DE" sz="2800" dirty="0" smtClean="0">
                <a:solidFill>
                  <a:prstClr val="white"/>
                </a:solidFill>
              </a:rPr>
              <a:t> ein Vergnügungspark in Lübeck </a:t>
            </a:r>
          </a:p>
          <a:p>
            <a:pPr marL="342900" indent="-342900">
              <a:buFont typeface="+mj-lt"/>
              <a:buAutoNum type="alphaLcParenR"/>
            </a:pPr>
            <a:r>
              <a:rPr lang="cs-CZ" sz="2800" dirty="0" smtClean="0">
                <a:solidFill>
                  <a:prstClr val="white"/>
                </a:solidFill>
              </a:rPr>
              <a:t> </a:t>
            </a:r>
            <a:r>
              <a:rPr lang="de-DE" sz="2800" dirty="0" smtClean="0">
                <a:solidFill>
                  <a:prstClr val="white"/>
                </a:solidFill>
              </a:rPr>
              <a:t> eine Industriemesse </a:t>
            </a:r>
            <a:r>
              <a:rPr lang="de-DE" sz="2800" smtClean="0">
                <a:solidFill>
                  <a:prstClr val="white"/>
                </a:solidFill>
              </a:rPr>
              <a:t>in Kiel </a:t>
            </a:r>
            <a:endParaRPr lang="de-DE" sz="2800" dirty="0" smtClean="0">
              <a:solidFill>
                <a:prstClr val="white"/>
              </a:solidFill>
            </a:endParaRPr>
          </a:p>
          <a:p>
            <a:pPr marL="342900" indent="-342900">
              <a:buFont typeface="+mj-lt"/>
              <a:buAutoNum type="alphaLcParenR"/>
            </a:pPr>
            <a:r>
              <a:rPr lang="de-DE" sz="2800" dirty="0">
                <a:solidFill>
                  <a:prstClr val="white"/>
                </a:solidFill>
              </a:rPr>
              <a:t> </a:t>
            </a:r>
            <a:r>
              <a:rPr lang="de-DE" sz="2800" dirty="0" smtClean="0">
                <a:solidFill>
                  <a:prstClr val="white"/>
                </a:solidFill>
              </a:rPr>
              <a:t> eine Insel</a:t>
            </a:r>
          </a:p>
          <a:p>
            <a:endParaRPr lang="cs-CZ" sz="2800" dirty="0">
              <a:solidFill>
                <a:prstClr val="white"/>
              </a:solidFill>
            </a:endParaRPr>
          </a:p>
        </p:txBody>
      </p:sp>
      <p:sp>
        <p:nvSpPr>
          <p:cNvPr id="3" name="TextovéPole 2"/>
          <p:cNvSpPr txBox="1"/>
          <p:nvPr/>
        </p:nvSpPr>
        <p:spPr>
          <a:xfrm>
            <a:off x="6444208" y="332656"/>
            <a:ext cx="216024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400" dirty="0" smtClean="0">
                <a:solidFill>
                  <a:prstClr val="white"/>
                </a:solidFill>
              </a:rPr>
              <a:t>VY_32_INOVACE_16-</a:t>
            </a:r>
            <a:r>
              <a:rPr lang="de-DE" sz="1400" smtClean="0">
                <a:solidFill>
                  <a:prstClr val="white"/>
                </a:solidFill>
              </a:rPr>
              <a:t>20</a:t>
            </a:r>
            <a:endParaRPr lang="cs-CZ" sz="1400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97133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0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717817" y="1700808"/>
            <a:ext cx="7488832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AutoNum type="arabicPeriod" startAt="4"/>
            </a:pPr>
            <a:r>
              <a:rPr lang="de-DE" sz="2800" dirty="0" smtClean="0">
                <a:solidFill>
                  <a:prstClr val="white"/>
                </a:solidFill>
              </a:rPr>
              <a:t>Die künstliche meistbefahrene Wasserstraße der Welt  in </a:t>
            </a:r>
          </a:p>
          <a:p>
            <a:r>
              <a:rPr lang="de-DE" sz="2800" dirty="0">
                <a:solidFill>
                  <a:prstClr val="white"/>
                </a:solidFill>
              </a:rPr>
              <a:t> </a:t>
            </a:r>
            <a:r>
              <a:rPr lang="de-DE" sz="2800" dirty="0" smtClean="0">
                <a:solidFill>
                  <a:prstClr val="white"/>
                </a:solidFill>
              </a:rPr>
              <a:t>    Schleswig-Holstein (NOK) verbindet</a:t>
            </a:r>
          </a:p>
          <a:p>
            <a:r>
              <a:rPr lang="de-DE" sz="2800" dirty="0">
                <a:solidFill>
                  <a:prstClr val="white"/>
                </a:solidFill>
              </a:rPr>
              <a:t> </a:t>
            </a:r>
            <a:r>
              <a:rPr lang="de-DE" sz="2800" dirty="0" smtClean="0">
                <a:solidFill>
                  <a:prstClr val="white"/>
                </a:solidFill>
              </a:rPr>
              <a:t>          </a:t>
            </a:r>
            <a:r>
              <a:rPr lang="cs-CZ" sz="2800" dirty="0" smtClean="0">
                <a:solidFill>
                  <a:prstClr val="white"/>
                </a:solidFill>
              </a:rPr>
              <a:t>   </a:t>
            </a:r>
            <a:endParaRPr lang="de-DE" sz="2800" dirty="0" smtClean="0">
              <a:solidFill>
                <a:prstClr val="white"/>
              </a:solidFill>
            </a:endParaRPr>
          </a:p>
          <a:p>
            <a:pPr marL="342900" indent="-342900">
              <a:buFont typeface="+mj-lt"/>
              <a:buAutoNum type="alphaLcParenR"/>
            </a:pPr>
            <a:r>
              <a:rPr lang="cs-CZ" sz="2800" dirty="0" smtClean="0">
                <a:solidFill>
                  <a:prstClr val="white"/>
                </a:solidFill>
              </a:rPr>
              <a:t> </a:t>
            </a:r>
            <a:r>
              <a:rPr lang="de-DE" sz="2800" dirty="0" smtClean="0">
                <a:solidFill>
                  <a:prstClr val="white"/>
                </a:solidFill>
              </a:rPr>
              <a:t> </a:t>
            </a:r>
            <a:r>
              <a:rPr lang="cs-CZ" sz="2800" dirty="0" smtClean="0">
                <a:solidFill>
                  <a:prstClr val="white"/>
                </a:solidFill>
              </a:rPr>
              <a:t> </a:t>
            </a:r>
            <a:r>
              <a:rPr lang="de-DE" sz="2800" dirty="0" smtClean="0">
                <a:solidFill>
                  <a:prstClr val="white"/>
                </a:solidFill>
              </a:rPr>
              <a:t>die Nordsee und die Ostsee</a:t>
            </a:r>
            <a:r>
              <a:rPr lang="cs-CZ" sz="2800" dirty="0" smtClean="0">
                <a:solidFill>
                  <a:prstClr val="white"/>
                </a:solidFill>
              </a:rPr>
              <a:t>  </a:t>
            </a:r>
            <a:endParaRPr lang="de-DE" sz="2800" dirty="0" smtClean="0">
              <a:solidFill>
                <a:prstClr val="white"/>
              </a:solidFill>
            </a:endParaRPr>
          </a:p>
          <a:p>
            <a:pPr marL="342900" indent="-342900">
              <a:buFont typeface="+mj-lt"/>
              <a:buAutoNum type="alphaLcParenR"/>
            </a:pPr>
            <a:r>
              <a:rPr lang="cs-CZ" sz="2800" dirty="0" smtClean="0">
                <a:solidFill>
                  <a:prstClr val="white"/>
                </a:solidFill>
              </a:rPr>
              <a:t> </a:t>
            </a:r>
            <a:r>
              <a:rPr lang="de-DE" sz="2800" dirty="0" smtClean="0">
                <a:solidFill>
                  <a:prstClr val="white"/>
                </a:solidFill>
              </a:rPr>
              <a:t>  die Ostsee und das Schwarze Meer</a:t>
            </a:r>
          </a:p>
          <a:p>
            <a:r>
              <a:rPr lang="de-DE" sz="2800" dirty="0" smtClean="0">
                <a:solidFill>
                  <a:prstClr val="white"/>
                </a:solidFill>
              </a:rPr>
              <a:t>c</a:t>
            </a:r>
            <a:r>
              <a:rPr lang="de-DE" sz="2800" smtClean="0">
                <a:solidFill>
                  <a:prstClr val="white"/>
                </a:solidFill>
              </a:rPr>
              <a:t>)   die </a:t>
            </a:r>
            <a:r>
              <a:rPr lang="de-DE" sz="2800" dirty="0" smtClean="0">
                <a:solidFill>
                  <a:prstClr val="white"/>
                </a:solidFill>
              </a:rPr>
              <a:t>Elbe und der Rhein</a:t>
            </a:r>
          </a:p>
          <a:p>
            <a:endParaRPr lang="cs-CZ" sz="2800" dirty="0">
              <a:solidFill>
                <a:prstClr val="white"/>
              </a:solidFill>
            </a:endParaRPr>
          </a:p>
        </p:txBody>
      </p:sp>
      <p:sp>
        <p:nvSpPr>
          <p:cNvPr id="3" name="TextovéPole 2"/>
          <p:cNvSpPr txBox="1"/>
          <p:nvPr/>
        </p:nvSpPr>
        <p:spPr>
          <a:xfrm>
            <a:off x="6444208" y="332656"/>
            <a:ext cx="216024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400" dirty="0" smtClean="0">
                <a:solidFill>
                  <a:prstClr val="white"/>
                </a:solidFill>
              </a:rPr>
              <a:t>VY_32_INOVACE_16-20</a:t>
            </a:r>
            <a:endParaRPr lang="cs-CZ" sz="1400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25579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0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683568" y="1484783"/>
            <a:ext cx="7488832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 smtClean="0">
                <a:solidFill>
                  <a:prstClr val="white"/>
                </a:solidFill>
              </a:rPr>
              <a:t>5.    Erich Maria Remarque    </a:t>
            </a:r>
          </a:p>
          <a:p>
            <a:r>
              <a:rPr lang="de-DE" sz="2800" dirty="0">
                <a:solidFill>
                  <a:prstClr val="white"/>
                </a:solidFill>
              </a:rPr>
              <a:t> </a:t>
            </a:r>
            <a:r>
              <a:rPr lang="de-DE" sz="2800" dirty="0" smtClean="0">
                <a:solidFill>
                  <a:prstClr val="white"/>
                </a:solidFill>
              </a:rPr>
              <a:t>    </a:t>
            </a:r>
            <a:r>
              <a:rPr lang="cs-CZ" sz="2800" dirty="0" smtClean="0">
                <a:solidFill>
                  <a:prstClr val="white"/>
                </a:solidFill>
              </a:rPr>
              <a:t>   </a:t>
            </a:r>
            <a:endParaRPr lang="de-DE" sz="2800" dirty="0" smtClean="0">
              <a:solidFill>
                <a:prstClr val="white"/>
              </a:solidFill>
            </a:endParaRPr>
          </a:p>
          <a:p>
            <a:pPr marL="342900" indent="-342900">
              <a:buFont typeface="+mj-lt"/>
              <a:buAutoNum type="alphaLcParenR"/>
            </a:pPr>
            <a:r>
              <a:rPr lang="cs-CZ" sz="2800" dirty="0" smtClean="0">
                <a:solidFill>
                  <a:prstClr val="white"/>
                </a:solidFill>
              </a:rPr>
              <a:t> </a:t>
            </a:r>
            <a:r>
              <a:rPr lang="de-DE" sz="2800" dirty="0" smtClean="0">
                <a:solidFill>
                  <a:prstClr val="white"/>
                </a:solidFill>
              </a:rPr>
              <a:t>  ist der Nobelpreisträger    </a:t>
            </a:r>
          </a:p>
          <a:p>
            <a:r>
              <a:rPr lang="de-DE" sz="2800" dirty="0" smtClean="0">
                <a:solidFill>
                  <a:prstClr val="white"/>
                </a:solidFill>
              </a:rPr>
              <a:t>b)</a:t>
            </a:r>
            <a:r>
              <a:rPr lang="cs-CZ" sz="2800" dirty="0" smtClean="0">
                <a:solidFill>
                  <a:prstClr val="white"/>
                </a:solidFill>
              </a:rPr>
              <a:t> </a:t>
            </a:r>
            <a:r>
              <a:rPr lang="de-DE" sz="2800" dirty="0" smtClean="0">
                <a:solidFill>
                  <a:prstClr val="white"/>
                </a:solidFill>
              </a:rPr>
              <a:t>  ist nicht der Nobelpreisträger</a:t>
            </a:r>
          </a:p>
          <a:p>
            <a:r>
              <a:rPr lang="de-DE" sz="2800" dirty="0" smtClean="0">
                <a:solidFill>
                  <a:prstClr val="white"/>
                </a:solidFill>
              </a:rPr>
              <a:t>c)   hat den Nobelpreis abgelehnt</a:t>
            </a:r>
            <a:endParaRPr lang="cs-CZ" sz="2800" dirty="0">
              <a:solidFill>
                <a:prstClr val="white"/>
              </a:solidFill>
            </a:endParaRPr>
          </a:p>
        </p:txBody>
      </p:sp>
      <p:sp>
        <p:nvSpPr>
          <p:cNvPr id="3" name="TextovéPole 2"/>
          <p:cNvSpPr txBox="1"/>
          <p:nvPr/>
        </p:nvSpPr>
        <p:spPr>
          <a:xfrm>
            <a:off x="6444208" y="332656"/>
            <a:ext cx="216024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400" dirty="0" smtClean="0">
                <a:solidFill>
                  <a:prstClr val="white"/>
                </a:solidFill>
              </a:rPr>
              <a:t>VY_32_INOVACE_16-20</a:t>
            </a:r>
            <a:endParaRPr lang="cs-CZ" sz="1400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771776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0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683568" y="1484783"/>
            <a:ext cx="7920880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 smtClean="0"/>
              <a:t>6.  Der bekannteste Roman von Remarque</a:t>
            </a:r>
            <a:r>
              <a:rPr lang="cs-CZ" sz="2800" dirty="0" smtClean="0"/>
              <a:t>, </a:t>
            </a:r>
            <a:r>
              <a:rPr lang="de-DE" sz="2800" dirty="0" smtClean="0"/>
              <a:t>der         </a:t>
            </a:r>
          </a:p>
          <a:p>
            <a:r>
              <a:rPr lang="de-DE" sz="2800" dirty="0"/>
              <a:t> </a:t>
            </a:r>
            <a:r>
              <a:rPr lang="de-DE" sz="2800" dirty="0" smtClean="0"/>
              <a:t>    auch in den USA verfilmt wurde, ist </a:t>
            </a:r>
            <a:endParaRPr lang="cs-CZ" sz="2800" dirty="0"/>
          </a:p>
          <a:p>
            <a:r>
              <a:rPr lang="de-DE" sz="2800" dirty="0" smtClean="0">
                <a:solidFill>
                  <a:prstClr val="white"/>
                </a:solidFill>
              </a:rPr>
              <a:t>          </a:t>
            </a:r>
            <a:r>
              <a:rPr lang="cs-CZ" sz="2800" dirty="0" smtClean="0">
                <a:solidFill>
                  <a:prstClr val="white"/>
                </a:solidFill>
              </a:rPr>
              <a:t>   </a:t>
            </a:r>
            <a:endParaRPr lang="de-DE" sz="2800" dirty="0" smtClean="0">
              <a:solidFill>
                <a:prstClr val="white"/>
              </a:solidFill>
            </a:endParaRPr>
          </a:p>
          <a:p>
            <a:pPr marL="342900" indent="-342900">
              <a:buFont typeface="+mj-lt"/>
              <a:buAutoNum type="alphaLcParenR"/>
            </a:pPr>
            <a:r>
              <a:rPr lang="de-DE" sz="2800" dirty="0" smtClean="0">
                <a:solidFill>
                  <a:prstClr val="white"/>
                </a:solidFill>
              </a:rPr>
              <a:t> </a:t>
            </a:r>
            <a:r>
              <a:rPr lang="cs-CZ" sz="2800" dirty="0" smtClean="0">
                <a:solidFill>
                  <a:prstClr val="white"/>
                </a:solidFill>
              </a:rPr>
              <a:t> </a:t>
            </a:r>
            <a:r>
              <a:rPr lang="de-DE" sz="2800" dirty="0" smtClean="0">
                <a:solidFill>
                  <a:prstClr val="white"/>
                </a:solidFill>
              </a:rPr>
              <a:t>der Antikriegsroman Im Westen nichts Neues </a:t>
            </a:r>
          </a:p>
          <a:p>
            <a:pPr marL="342900" indent="-342900">
              <a:buFont typeface="+mj-lt"/>
              <a:buAutoNum type="alphaLcParenR"/>
            </a:pPr>
            <a:r>
              <a:rPr lang="cs-CZ" sz="2800" dirty="0" smtClean="0">
                <a:solidFill>
                  <a:prstClr val="white"/>
                </a:solidFill>
              </a:rPr>
              <a:t> </a:t>
            </a:r>
            <a:r>
              <a:rPr lang="de-DE" sz="2800" dirty="0" smtClean="0">
                <a:solidFill>
                  <a:prstClr val="white"/>
                </a:solidFill>
              </a:rPr>
              <a:t> Drei Kameraden </a:t>
            </a:r>
          </a:p>
          <a:p>
            <a:pPr marL="342900" indent="-342900">
              <a:buFont typeface="+mj-lt"/>
              <a:buAutoNum type="alphaLcParenR"/>
            </a:pPr>
            <a:r>
              <a:rPr lang="de-DE" sz="2800" dirty="0" smtClean="0">
                <a:solidFill>
                  <a:prstClr val="white"/>
                </a:solidFill>
              </a:rPr>
              <a:t>  Der schwarze Obelisk </a:t>
            </a:r>
            <a:endParaRPr lang="cs-CZ" sz="2800" dirty="0">
              <a:solidFill>
                <a:prstClr val="white"/>
              </a:solidFill>
            </a:endParaRPr>
          </a:p>
          <a:p>
            <a:endParaRPr lang="de-DE" sz="2800" dirty="0">
              <a:solidFill>
                <a:prstClr val="white"/>
              </a:solidFill>
            </a:endParaRPr>
          </a:p>
          <a:p>
            <a:pPr marL="342900" indent="-342900">
              <a:buFont typeface="+mj-lt"/>
              <a:buAutoNum type="alphaLcParenR"/>
            </a:pPr>
            <a:endParaRPr lang="de-DE" sz="2800" dirty="0" smtClean="0">
              <a:solidFill>
                <a:prstClr val="white"/>
              </a:solidFill>
            </a:endParaRPr>
          </a:p>
        </p:txBody>
      </p:sp>
      <p:sp>
        <p:nvSpPr>
          <p:cNvPr id="3" name="TextovéPole 2"/>
          <p:cNvSpPr txBox="1"/>
          <p:nvPr/>
        </p:nvSpPr>
        <p:spPr>
          <a:xfrm>
            <a:off x="6444208" y="332656"/>
            <a:ext cx="216024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400" dirty="0" smtClean="0">
                <a:solidFill>
                  <a:prstClr val="white"/>
                </a:solidFill>
              </a:rPr>
              <a:t>VY_32_INOVACE_16-</a:t>
            </a:r>
            <a:r>
              <a:rPr lang="de-DE" sz="1400" dirty="0" smtClean="0">
                <a:solidFill>
                  <a:prstClr val="white"/>
                </a:solidFill>
              </a:rPr>
              <a:t>20</a:t>
            </a:r>
            <a:endParaRPr lang="cs-CZ" sz="1400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060858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0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467544" y="1844824"/>
            <a:ext cx="8064896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 smtClean="0">
                <a:solidFill>
                  <a:prstClr val="white"/>
                </a:solidFill>
              </a:rPr>
              <a:t>7. Im Roman Im Westen nichts Neues schreibt</a:t>
            </a:r>
          </a:p>
          <a:p>
            <a:r>
              <a:rPr lang="de-DE" sz="2800" dirty="0">
                <a:solidFill>
                  <a:prstClr val="white"/>
                </a:solidFill>
              </a:rPr>
              <a:t> </a:t>
            </a:r>
            <a:r>
              <a:rPr lang="de-DE" sz="2800" dirty="0" smtClean="0">
                <a:solidFill>
                  <a:prstClr val="white"/>
                </a:solidFill>
              </a:rPr>
              <a:t>   Remarque</a:t>
            </a:r>
            <a:endParaRPr lang="de-DE" sz="2800" dirty="0" smtClean="0"/>
          </a:p>
          <a:p>
            <a:r>
              <a:rPr lang="de-DE" sz="2800" dirty="0"/>
              <a:t> </a:t>
            </a:r>
            <a:r>
              <a:rPr lang="de-DE" sz="2800" dirty="0" smtClean="0"/>
              <a:t>   </a:t>
            </a:r>
            <a:r>
              <a:rPr lang="de-DE" sz="2800" dirty="0" smtClean="0">
                <a:solidFill>
                  <a:prstClr val="white"/>
                </a:solidFill>
              </a:rPr>
              <a:t>      </a:t>
            </a:r>
            <a:r>
              <a:rPr lang="cs-CZ" sz="2800" dirty="0" smtClean="0">
                <a:solidFill>
                  <a:prstClr val="white"/>
                </a:solidFill>
              </a:rPr>
              <a:t>   </a:t>
            </a:r>
            <a:endParaRPr lang="de-DE" sz="2800" dirty="0" smtClean="0">
              <a:solidFill>
                <a:prstClr val="white"/>
              </a:solidFill>
            </a:endParaRPr>
          </a:p>
          <a:p>
            <a:pPr marL="342900" indent="-342900">
              <a:buFont typeface="+mj-lt"/>
              <a:buAutoNum type="alphaLcParenR"/>
            </a:pPr>
            <a:r>
              <a:rPr lang="cs-CZ" sz="2800" dirty="0" smtClean="0">
                <a:solidFill>
                  <a:prstClr val="white"/>
                </a:solidFill>
              </a:rPr>
              <a:t> </a:t>
            </a:r>
            <a:r>
              <a:rPr lang="de-DE" sz="2800" dirty="0" smtClean="0">
                <a:solidFill>
                  <a:prstClr val="white"/>
                </a:solidFill>
              </a:rPr>
              <a:t> vom Ersten Weltkrieg</a:t>
            </a:r>
          </a:p>
          <a:p>
            <a:pPr marL="342900" indent="-342900">
              <a:buFont typeface="+mj-lt"/>
              <a:buAutoNum type="alphaLcParenR"/>
            </a:pPr>
            <a:r>
              <a:rPr lang="cs-CZ" sz="2800" dirty="0" smtClean="0">
                <a:solidFill>
                  <a:prstClr val="white"/>
                </a:solidFill>
              </a:rPr>
              <a:t> </a:t>
            </a:r>
            <a:r>
              <a:rPr lang="de-DE" sz="2800" dirty="0" smtClean="0">
                <a:solidFill>
                  <a:prstClr val="white"/>
                </a:solidFill>
              </a:rPr>
              <a:t> vom Zweiten Weltkrieg</a:t>
            </a:r>
          </a:p>
          <a:p>
            <a:pPr marL="342900" indent="-342900">
              <a:buFont typeface="+mj-lt"/>
              <a:buAutoNum type="alphaLcParenR"/>
            </a:pPr>
            <a:r>
              <a:rPr lang="cs-CZ" sz="2800" dirty="0" smtClean="0">
                <a:solidFill>
                  <a:prstClr val="white"/>
                </a:solidFill>
              </a:rPr>
              <a:t> </a:t>
            </a:r>
            <a:r>
              <a:rPr lang="de-DE" sz="2800" dirty="0" smtClean="0">
                <a:solidFill>
                  <a:prstClr val="white"/>
                </a:solidFill>
              </a:rPr>
              <a:t> von seinem Aufenthalt in den USA</a:t>
            </a:r>
          </a:p>
          <a:p>
            <a:endParaRPr lang="cs-CZ" sz="2800" dirty="0">
              <a:solidFill>
                <a:prstClr val="white"/>
              </a:solidFill>
            </a:endParaRPr>
          </a:p>
        </p:txBody>
      </p:sp>
      <p:sp>
        <p:nvSpPr>
          <p:cNvPr id="3" name="TextovéPole 2"/>
          <p:cNvSpPr txBox="1"/>
          <p:nvPr/>
        </p:nvSpPr>
        <p:spPr>
          <a:xfrm>
            <a:off x="6444208" y="332656"/>
            <a:ext cx="216024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400" dirty="0" smtClean="0">
                <a:solidFill>
                  <a:prstClr val="white"/>
                </a:solidFill>
              </a:rPr>
              <a:t>VY_32_INOVACE_16-20</a:t>
            </a:r>
            <a:endParaRPr lang="cs-CZ" sz="1400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038034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0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683568" y="1484783"/>
            <a:ext cx="7488832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de-DE" sz="2800" dirty="0" smtClean="0">
                <a:solidFill>
                  <a:prstClr val="white"/>
                </a:solidFill>
              </a:rPr>
              <a:t>8.  In Wolfsburg hat der Sitz</a:t>
            </a:r>
            <a:endParaRPr lang="de-DE" sz="2800" dirty="0"/>
          </a:p>
          <a:p>
            <a:pPr marL="514350" indent="-514350">
              <a:buAutoNum type="arabicPeriod" startAt="8"/>
            </a:pPr>
            <a:endParaRPr lang="de-DE" sz="2800" dirty="0" smtClean="0">
              <a:solidFill>
                <a:prstClr val="white"/>
              </a:solidFill>
            </a:endParaRPr>
          </a:p>
          <a:p>
            <a:r>
              <a:rPr lang="de-DE" sz="2800" dirty="0">
                <a:solidFill>
                  <a:prstClr val="white"/>
                </a:solidFill>
              </a:rPr>
              <a:t> </a:t>
            </a:r>
            <a:r>
              <a:rPr lang="de-DE" sz="2800" dirty="0" smtClean="0">
                <a:solidFill>
                  <a:prstClr val="white"/>
                </a:solidFill>
              </a:rPr>
              <a:t>    </a:t>
            </a:r>
            <a:r>
              <a:rPr lang="cs-CZ" sz="2800" dirty="0" smtClean="0">
                <a:solidFill>
                  <a:prstClr val="white"/>
                </a:solidFill>
              </a:rPr>
              <a:t>   </a:t>
            </a:r>
            <a:endParaRPr lang="de-DE" sz="2800" dirty="0" smtClean="0">
              <a:solidFill>
                <a:prstClr val="white"/>
              </a:solidFill>
            </a:endParaRPr>
          </a:p>
          <a:p>
            <a:pPr marL="342900" indent="-342900">
              <a:buFont typeface="+mj-lt"/>
              <a:buAutoNum type="alphaLcParenR"/>
            </a:pPr>
            <a:r>
              <a:rPr lang="de-DE" sz="2800" dirty="0" smtClean="0">
                <a:solidFill>
                  <a:prstClr val="white"/>
                </a:solidFill>
              </a:rPr>
              <a:t>  Audi</a:t>
            </a:r>
          </a:p>
          <a:p>
            <a:pPr marL="342900" indent="-342900">
              <a:buFont typeface="+mj-lt"/>
              <a:buAutoNum type="alphaLcParenR"/>
            </a:pPr>
            <a:r>
              <a:rPr lang="cs-CZ" sz="2800" dirty="0" smtClean="0">
                <a:solidFill>
                  <a:prstClr val="white"/>
                </a:solidFill>
              </a:rPr>
              <a:t> </a:t>
            </a:r>
            <a:r>
              <a:rPr lang="de-DE" sz="2800" dirty="0" smtClean="0">
                <a:solidFill>
                  <a:prstClr val="white"/>
                </a:solidFill>
              </a:rPr>
              <a:t> BMW</a:t>
            </a:r>
          </a:p>
          <a:p>
            <a:pPr marL="342900" indent="-342900">
              <a:buFont typeface="+mj-lt"/>
              <a:buAutoNum type="alphaLcParenR"/>
            </a:pPr>
            <a:r>
              <a:rPr lang="cs-CZ" sz="2800" dirty="0" smtClean="0">
                <a:solidFill>
                  <a:prstClr val="white"/>
                </a:solidFill>
              </a:rPr>
              <a:t> </a:t>
            </a:r>
            <a:r>
              <a:rPr lang="de-DE" sz="2800">
                <a:solidFill>
                  <a:prstClr val="white"/>
                </a:solidFill>
              </a:rPr>
              <a:t> </a:t>
            </a:r>
            <a:r>
              <a:rPr lang="de-DE" sz="2800" smtClean="0">
                <a:solidFill>
                  <a:prstClr val="white"/>
                </a:solidFill>
              </a:rPr>
              <a:t>VW</a:t>
            </a:r>
            <a:endParaRPr lang="cs-CZ" sz="2800" dirty="0">
              <a:solidFill>
                <a:prstClr val="white"/>
              </a:solidFill>
            </a:endParaRPr>
          </a:p>
        </p:txBody>
      </p:sp>
      <p:sp>
        <p:nvSpPr>
          <p:cNvPr id="3" name="TextovéPole 2"/>
          <p:cNvSpPr txBox="1"/>
          <p:nvPr/>
        </p:nvSpPr>
        <p:spPr>
          <a:xfrm>
            <a:off x="6444208" y="332656"/>
            <a:ext cx="216024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400" smtClean="0">
                <a:solidFill>
                  <a:prstClr val="white"/>
                </a:solidFill>
              </a:rPr>
              <a:t>VY_32_INOVACE_16-20</a:t>
            </a:r>
            <a:endParaRPr lang="cs-CZ" sz="1400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4987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0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chnický">
  <a:themeElements>
    <a:clrScheme name="Tok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Technický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chnický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547</TotalTime>
  <Words>187</Words>
  <Application>Microsoft Office PowerPoint</Application>
  <PresentationFormat>Předvádění na obrazovce (4:3)</PresentationFormat>
  <Paragraphs>55</Paragraphs>
  <Slides>8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8</vt:i4>
      </vt:variant>
    </vt:vector>
  </HeadingPairs>
  <TitlesOfParts>
    <vt:vector size="9" baseType="lpstr">
      <vt:lpstr>Technický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PC</dc:creator>
  <cp:lastModifiedBy>PC</cp:lastModifiedBy>
  <cp:revision>83</cp:revision>
  <dcterms:created xsi:type="dcterms:W3CDTF">2012-10-15T15:43:39Z</dcterms:created>
  <dcterms:modified xsi:type="dcterms:W3CDTF">2013-05-30T07:03:37Z</dcterms:modified>
</cp:coreProperties>
</file>